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oter4.xml" ContentType="application/vnd.openxmlformats-officedocument.wordprocessingml.footer+xml"/>
  <Override PartName="/word/footer5.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body>
    <w:p w14:paraId="78EA2213" w14:textId="77777777" w:rsidR="003C0FB1" w:rsidRDefault="00007EF6" w:rsidP="003C0FB1">
      <w:r>
        <w:tab/>
      </w:r>
    </w:p>
    <w:p w14:paraId="492A356D" w14:textId="77777777" w:rsidR="003C0FB1" w:rsidRDefault="003C0FB1" w:rsidP="003C0FB1"/>
    <w:p w14:paraId="7350809E" w14:textId="77777777" w:rsidR="003C0FB1" w:rsidRDefault="003C0FB1" w:rsidP="003C0FB1"/>
    <w:p w14:paraId="72632E6C" w14:textId="4A860E27" w:rsidR="003C0FB1" w:rsidRPr="00CB5B77" w:rsidRDefault="003C0FB1" w:rsidP="003C0FB1">
      <w:pPr>
        <w:pStyle w:val="DocTitle"/>
        <w:pageBreakBefore w:val="0"/>
        <w:pBdr>
          <w:top w:val="single" w:sz="24" w:space="1" w:color="0000FF"/>
          <w:left w:val="single" w:sz="24" w:space="4" w:color="0000FF"/>
          <w:bottom w:val="single" w:sz="24" w:space="1" w:color="0000FF"/>
          <w:right w:val="single" w:sz="24" w:space="4" w:color="0000FF"/>
        </w:pBdr>
        <w:ind w:left="397"/>
        <w:jc w:val="center"/>
        <w:rPr>
          <w:rFonts w:ascii="Calibri" w:hAnsi="Calibri"/>
          <w:sz w:val="40"/>
          <w:szCs w:val="40"/>
        </w:rPr>
      </w:pPr>
      <w:r w:rsidRPr="000E5DB7">
        <w:rPr>
          <w:rFonts w:ascii="Calibri" w:hAnsi="Calibri"/>
          <w:sz w:val="22"/>
        </w:rPr>
        <w:br/>
      </w:r>
      <w:r w:rsidRPr="000E5DB7">
        <w:rPr>
          <w:rFonts w:ascii="Calibri" w:hAnsi="Calibri"/>
          <w:sz w:val="22"/>
        </w:rPr>
        <w:br/>
      </w:r>
      <w:r w:rsidRPr="000E5DB7">
        <w:rPr>
          <w:rFonts w:ascii="Calibri" w:hAnsi="Calibri"/>
          <w:sz w:val="22"/>
        </w:rPr>
        <w:br/>
      </w:r>
      <w:r w:rsidRPr="000E5DB7">
        <w:rPr>
          <w:rFonts w:ascii="Calibri" w:hAnsi="Calibri"/>
          <w:sz w:val="22"/>
        </w:rPr>
        <w:br/>
      </w:r>
      <w:r w:rsidRPr="000E5DB7">
        <w:rPr>
          <w:rFonts w:ascii="Calibri" w:hAnsi="Calibri"/>
          <w:sz w:val="40"/>
          <w:szCs w:val="40"/>
        </w:rPr>
        <w:t xml:space="preserve">Request for Tenders dated </w:t>
      </w:r>
      <w:sdt>
        <w:sdtPr>
          <w:rPr>
            <w:rFonts w:ascii="Calibri" w:hAnsi="Calibri"/>
            <w:sz w:val="40"/>
            <w:szCs w:val="40"/>
            <w:highlight w:val="lightGray"/>
          </w:rPr>
          <w:id w:val="2077322833"/>
          <w:placeholder>
            <w:docPart w:val="6D89F498DD4E47C0A83747143FE29135"/>
          </w:placeholder>
          <w:date w:fullDate="2022-03-16T00:00:00Z">
            <w:dateFormat w:val="dd/MM/yyyy"/>
            <w:lid w:val="en-IE"/>
            <w:storeMappedDataAs w:val="dateTime"/>
            <w:calendar w:val="gregorian"/>
          </w:date>
        </w:sdtPr>
        <w:sdtEndPr/>
        <w:sdtContent>
          <w:r w:rsidR="004258F1">
            <w:rPr>
              <w:rFonts w:ascii="Calibri" w:hAnsi="Calibri"/>
              <w:sz w:val="40"/>
              <w:szCs w:val="40"/>
              <w:highlight w:val="lightGray"/>
              <w:lang w:val="en-IE"/>
            </w:rPr>
            <w:t>1</w:t>
          </w:r>
          <w:r w:rsidR="000B1EB3">
            <w:rPr>
              <w:rFonts w:ascii="Calibri" w:hAnsi="Calibri"/>
              <w:sz w:val="40"/>
              <w:szCs w:val="40"/>
              <w:highlight w:val="lightGray"/>
              <w:lang w:val="en-IE"/>
            </w:rPr>
            <w:t>6</w:t>
          </w:r>
          <w:r w:rsidR="006A5661">
            <w:rPr>
              <w:rFonts w:ascii="Calibri" w:hAnsi="Calibri"/>
              <w:sz w:val="40"/>
              <w:szCs w:val="40"/>
              <w:highlight w:val="lightGray"/>
              <w:lang w:val="en-IE"/>
            </w:rPr>
            <w:t>/0</w:t>
          </w:r>
          <w:r w:rsidR="004258F1">
            <w:rPr>
              <w:rFonts w:ascii="Calibri" w:hAnsi="Calibri"/>
              <w:sz w:val="40"/>
              <w:szCs w:val="40"/>
              <w:highlight w:val="lightGray"/>
              <w:lang w:val="en-IE"/>
            </w:rPr>
            <w:t>3</w:t>
          </w:r>
          <w:r w:rsidR="006A5661">
            <w:rPr>
              <w:rFonts w:ascii="Calibri" w:hAnsi="Calibri"/>
              <w:sz w:val="40"/>
              <w:szCs w:val="40"/>
              <w:highlight w:val="lightGray"/>
              <w:lang w:val="en-IE"/>
            </w:rPr>
            <w:t>/2022</w:t>
          </w:r>
        </w:sdtContent>
      </w:sdt>
      <w:r>
        <w:rPr>
          <w:rFonts w:ascii="Calibri" w:hAnsi="Calibri"/>
          <w:sz w:val="40"/>
          <w:szCs w:val="40"/>
        </w:rPr>
        <w:t xml:space="preserve"> </w:t>
      </w:r>
      <w:r w:rsidRPr="000E5DB7">
        <w:rPr>
          <w:rFonts w:ascii="Calibri" w:hAnsi="Calibri"/>
          <w:sz w:val="40"/>
          <w:szCs w:val="40"/>
        </w:rPr>
        <w:br/>
        <w:t>for the provision of</w:t>
      </w:r>
      <w:r>
        <w:rPr>
          <w:rFonts w:ascii="Calibri" w:hAnsi="Calibri"/>
          <w:sz w:val="40"/>
          <w:szCs w:val="40"/>
        </w:rPr>
        <w:t xml:space="preserve"> </w:t>
      </w:r>
      <w:r w:rsidR="000C65B7">
        <w:rPr>
          <w:rFonts w:ascii="Calibri" w:hAnsi="Calibri"/>
          <w:sz w:val="40"/>
          <w:szCs w:val="40"/>
        </w:rPr>
        <w:br/>
      </w:r>
      <w:sdt>
        <w:sdtPr>
          <w:rPr>
            <w:rFonts w:ascii="Calibri" w:hAnsi="Calibri"/>
            <w:sz w:val="40"/>
            <w:szCs w:val="40"/>
          </w:rPr>
          <w:alias w:val="Type of Services"/>
          <w:tag w:val="Type of Services"/>
          <w:id w:val="-2055306172"/>
          <w:placeholder>
            <w:docPart w:val="D0EC56387C6D41C89CF9C17DECAF0E76"/>
          </w:placeholder>
          <w:dataBinding w:prefixMappings="xmlns:ns0='http://schemas.microsoft.com/office/2006/coverPageProps' " w:xpath="/ns0:CoverPageProperties[1]/ns0:CompanyFax[1]" w:storeItemID="{55AF091B-3C7A-41E3-B477-F2FDAA23CFDA}"/>
          <w:text/>
        </w:sdtPr>
        <w:sdtEndPr/>
        <w:sdtContent>
          <w:r w:rsidR="006A5661">
            <w:rPr>
              <w:rFonts w:ascii="Calibri" w:hAnsi="Calibri"/>
              <w:sz w:val="40"/>
              <w:szCs w:val="40"/>
            </w:rPr>
            <w:t>An Area Monitoring System Service</w:t>
          </w:r>
        </w:sdtContent>
      </w:sdt>
      <w:r w:rsidRPr="000E5DB7">
        <w:rPr>
          <w:rFonts w:ascii="Calibri" w:hAnsi="Calibri"/>
          <w:sz w:val="40"/>
          <w:szCs w:val="40"/>
        </w:rPr>
        <w:br/>
      </w:r>
    </w:p>
    <w:p w14:paraId="61F8DD58" w14:textId="77777777" w:rsidR="003C0FB1" w:rsidRDefault="003C0FB1" w:rsidP="003C0FB1">
      <w:pPr>
        <w:pStyle w:val="DocTitle"/>
        <w:pageBreakBefore w:val="0"/>
        <w:pBdr>
          <w:top w:val="single" w:sz="24" w:space="1" w:color="0000FF"/>
          <w:left w:val="single" w:sz="24" w:space="4" w:color="0000FF"/>
          <w:bottom w:val="single" w:sz="24" w:space="1" w:color="0000FF"/>
          <w:right w:val="single" w:sz="24" w:space="4" w:color="0000FF"/>
        </w:pBdr>
        <w:ind w:left="397"/>
        <w:jc w:val="center"/>
        <w:rPr>
          <w:rFonts w:ascii="Calibri" w:hAnsi="Calibri"/>
          <w:sz w:val="40"/>
          <w:szCs w:val="40"/>
        </w:rPr>
      </w:pPr>
    </w:p>
    <w:p w14:paraId="23505967" w14:textId="77777777" w:rsidR="003C0FB1" w:rsidRDefault="003C0FB1" w:rsidP="003C0FB1">
      <w:pPr>
        <w:pStyle w:val="DocTitle"/>
        <w:pageBreakBefore w:val="0"/>
        <w:pBdr>
          <w:top w:val="single" w:sz="24" w:space="1" w:color="0000FF"/>
          <w:left w:val="single" w:sz="24" w:space="4" w:color="0000FF"/>
          <w:bottom w:val="single" w:sz="24" w:space="1" w:color="0000FF"/>
          <w:right w:val="single" w:sz="24" w:space="4" w:color="0000FF"/>
        </w:pBdr>
        <w:ind w:left="397"/>
        <w:jc w:val="center"/>
        <w:rPr>
          <w:rFonts w:ascii="Calibri" w:hAnsi="Calibri"/>
          <w:sz w:val="40"/>
          <w:szCs w:val="40"/>
        </w:rPr>
      </w:pPr>
      <w:r w:rsidRPr="000E5DB7">
        <w:rPr>
          <w:rFonts w:ascii="Calibri" w:hAnsi="Calibri"/>
          <w:sz w:val="40"/>
          <w:szCs w:val="40"/>
        </w:rPr>
        <w:t>Tender procedure: Open procedure</w:t>
      </w:r>
    </w:p>
    <w:p w14:paraId="5C82957D" w14:textId="77777777" w:rsidR="003C0FB1" w:rsidRDefault="003C0FB1" w:rsidP="003C0FB1">
      <w:pPr>
        <w:pStyle w:val="DocTitle"/>
        <w:pageBreakBefore w:val="0"/>
        <w:pBdr>
          <w:top w:val="single" w:sz="24" w:space="1" w:color="0000FF"/>
          <w:left w:val="single" w:sz="24" w:space="4" w:color="0000FF"/>
          <w:bottom w:val="single" w:sz="24" w:space="1" w:color="0000FF"/>
          <w:right w:val="single" w:sz="24" w:space="4" w:color="0000FF"/>
        </w:pBdr>
        <w:ind w:left="397"/>
        <w:jc w:val="center"/>
        <w:rPr>
          <w:rFonts w:ascii="Calibri" w:hAnsi="Calibri"/>
          <w:sz w:val="40"/>
          <w:szCs w:val="40"/>
        </w:rPr>
      </w:pPr>
    </w:p>
    <w:p w14:paraId="18ADCAC8" w14:textId="3508458D" w:rsidR="003C0FB1" w:rsidRDefault="003C0FB1" w:rsidP="003C0FB1">
      <w:pPr>
        <w:pStyle w:val="DocTitle"/>
        <w:pageBreakBefore w:val="0"/>
        <w:pBdr>
          <w:top w:val="single" w:sz="24" w:space="1" w:color="0000FF"/>
          <w:left w:val="single" w:sz="24" w:space="4" w:color="0000FF"/>
          <w:bottom w:val="single" w:sz="24" w:space="1" w:color="0000FF"/>
          <w:right w:val="single" w:sz="24" w:space="4" w:color="0000FF"/>
        </w:pBdr>
        <w:ind w:left="397"/>
        <w:jc w:val="center"/>
        <w:rPr>
          <w:rFonts w:ascii="Calibri" w:hAnsi="Calibri"/>
          <w:sz w:val="22"/>
        </w:rPr>
      </w:pPr>
      <w:bookmarkStart w:id="0" w:name="bkRFTdate"/>
      <w:r w:rsidRPr="000E5DB7">
        <w:rPr>
          <w:rFonts w:ascii="Calibri" w:hAnsi="Calibri"/>
          <w:sz w:val="40"/>
          <w:szCs w:val="40"/>
        </w:rPr>
        <w:t xml:space="preserve">Tender Deadline </w:t>
      </w:r>
      <w:bookmarkEnd w:id="0"/>
      <w:sdt>
        <w:sdtPr>
          <w:rPr>
            <w:rFonts w:ascii="Calibri" w:hAnsi="Calibri"/>
            <w:sz w:val="40"/>
            <w:szCs w:val="40"/>
            <w:highlight w:val="lightGray"/>
          </w:rPr>
          <w:id w:val="1374727333"/>
          <w:placeholder>
            <w:docPart w:val="31F58FFDE33446F0A34067A67ED0A508"/>
          </w:placeholder>
          <w:date w:fullDate="2022-04-25T17:00:00Z">
            <w:dateFormat w:val="dd/MM/yyyy HH:mm"/>
            <w:lid w:val="en-IE"/>
            <w:storeMappedDataAs w:val="dateTime"/>
            <w:calendar w:val="gregorian"/>
          </w:date>
        </w:sdtPr>
        <w:sdtEndPr/>
        <w:sdtContent>
          <w:r w:rsidR="000B1EB3">
            <w:rPr>
              <w:rFonts w:ascii="Calibri" w:hAnsi="Calibri"/>
              <w:sz w:val="40"/>
              <w:szCs w:val="40"/>
              <w:highlight w:val="lightGray"/>
              <w:lang w:val="en-IE"/>
            </w:rPr>
            <w:t>25/04/2022 17:00</w:t>
          </w:r>
        </w:sdtContent>
      </w:sdt>
      <w:r w:rsidRPr="000E5DB7">
        <w:rPr>
          <w:rFonts w:ascii="Calibri" w:hAnsi="Calibri"/>
          <w:sz w:val="40"/>
          <w:szCs w:val="40"/>
        </w:rPr>
        <w:br/>
      </w:r>
      <w:r w:rsidRPr="000E5DB7">
        <w:rPr>
          <w:rFonts w:ascii="Calibri" w:hAnsi="Calibri"/>
          <w:sz w:val="22"/>
        </w:rPr>
        <w:br/>
      </w:r>
      <w:r w:rsidRPr="000E5DB7">
        <w:rPr>
          <w:rFonts w:ascii="Calibri" w:hAnsi="Calibri"/>
          <w:sz w:val="22"/>
        </w:rPr>
        <w:br/>
      </w:r>
    </w:p>
    <w:p w14:paraId="5E49237C" w14:textId="77777777" w:rsidR="003C0FB1" w:rsidRDefault="003C0FB1" w:rsidP="003C0FB1">
      <w:pPr>
        <w:pStyle w:val="Heading1"/>
        <w:rPr>
          <w:rFonts w:ascii="Calibri" w:hAnsi="Calibri"/>
        </w:rPr>
      </w:pPr>
      <w:r w:rsidRPr="000E5DB7">
        <w:rPr>
          <w:rFonts w:ascii="Calibri" w:hAnsi="Calibri"/>
        </w:rPr>
        <w:lastRenderedPageBreak/>
        <w:t>Contents</w:t>
      </w:r>
    </w:p>
    <w:sdt>
      <w:sdtPr>
        <w:rPr>
          <w:color w:val="FF0000"/>
        </w:rPr>
        <w:id w:val="86591918"/>
        <w:placeholder>
          <w:docPart w:val="600E05FC36764FD594EE26394993B5C8"/>
        </w:placeholder>
      </w:sdtPr>
      <w:sdtEndPr>
        <w:rPr>
          <w:color w:val="auto"/>
        </w:rPr>
      </w:sdtEndPr>
      <w:sdtContent>
        <w:sdt>
          <w:sdtPr>
            <w:id w:val="-348562262"/>
            <w:placeholder>
              <w:docPart w:val="9A6F2485719743F8AA974D754B223CFB"/>
            </w:placeholder>
          </w:sdtPr>
          <w:sdtEndPr/>
          <w:sdtContent>
            <w:p w14:paraId="36E33B2B" w14:textId="77777777" w:rsidR="00234C8E" w:rsidRDefault="00234C8E" w:rsidP="00234C8E">
              <w:pPr>
                <w:spacing w:after="200" w:line="320" w:lineRule="auto"/>
              </w:pPr>
              <w:r w:rsidRPr="000E5DB7">
                <w:t>Part 1:</w:t>
              </w:r>
              <w:r>
                <w:tab/>
              </w:r>
              <w:r>
                <w:tab/>
              </w:r>
              <w:r w:rsidRPr="000E5DB7">
                <w:t xml:space="preserve"> </w:t>
              </w:r>
              <w:r>
                <w:tab/>
              </w:r>
              <w:r w:rsidRPr="000E5DB7">
                <w:t xml:space="preserve">Introduction </w:t>
              </w:r>
            </w:p>
            <w:p w14:paraId="4661A268" w14:textId="77777777" w:rsidR="00234C8E" w:rsidRDefault="00234C8E" w:rsidP="00234C8E">
              <w:pPr>
                <w:spacing w:after="200" w:line="320" w:lineRule="auto"/>
              </w:pPr>
              <w:r w:rsidRPr="000E5DB7">
                <w:t>Part 2:</w:t>
              </w:r>
              <w:r>
                <w:tab/>
              </w:r>
              <w:r>
                <w:tab/>
              </w:r>
              <w:r>
                <w:tab/>
              </w:r>
              <w:r w:rsidRPr="000E5DB7">
                <w:t>Instructions to Tenderers</w:t>
              </w:r>
            </w:p>
            <w:p w14:paraId="2AA05C0E" w14:textId="77777777" w:rsidR="00234C8E" w:rsidRDefault="00234C8E" w:rsidP="00234C8E">
              <w:pPr>
                <w:spacing w:after="200" w:line="320" w:lineRule="auto"/>
              </w:pPr>
              <w:r w:rsidRPr="000E5DB7">
                <w:t xml:space="preserve">Part </w:t>
              </w:r>
              <w:r w:rsidRPr="00507FE4">
                <w:t xml:space="preserve">3: </w:t>
              </w:r>
              <w:r>
                <w:tab/>
              </w:r>
              <w:r>
                <w:tab/>
              </w:r>
              <w:r>
                <w:tab/>
              </w:r>
              <w:r w:rsidRPr="00507FE4">
                <w:t>Selection and A</w:t>
              </w:r>
              <w:r w:rsidRPr="000E5DB7">
                <w:t>ward Criteria</w:t>
              </w:r>
            </w:p>
            <w:p w14:paraId="64F84A9E" w14:textId="77777777" w:rsidR="00234C8E" w:rsidRDefault="00234C8E" w:rsidP="00234C8E">
              <w:pPr>
                <w:spacing w:after="200" w:line="320" w:lineRule="auto"/>
              </w:pPr>
              <w:r w:rsidRPr="000E5DB7">
                <w:t xml:space="preserve">Appendix 1: </w:t>
              </w:r>
              <w:r>
                <w:tab/>
              </w:r>
              <w:r>
                <w:tab/>
              </w:r>
              <w:r w:rsidRPr="000E5DB7">
                <w:t>Requirements and Specifications</w:t>
              </w:r>
            </w:p>
            <w:p w14:paraId="24537ED2" w14:textId="77777777" w:rsidR="00234C8E" w:rsidRDefault="00234C8E" w:rsidP="00234C8E">
              <w:pPr>
                <w:spacing w:after="200" w:line="320" w:lineRule="auto"/>
              </w:pPr>
              <w:r w:rsidRPr="000E5DB7">
                <w:t xml:space="preserve">Appendix 2: </w:t>
              </w:r>
              <w:r>
                <w:tab/>
              </w:r>
              <w:r>
                <w:tab/>
              </w:r>
              <w:r w:rsidRPr="000E5DB7">
                <w:t xml:space="preserve">Pricing Schedule </w:t>
              </w:r>
            </w:p>
            <w:p w14:paraId="3234F596" w14:textId="77777777" w:rsidR="00234C8E" w:rsidRDefault="00234C8E" w:rsidP="00234C8E">
              <w:pPr>
                <w:spacing w:after="200" w:line="320" w:lineRule="auto"/>
              </w:pPr>
              <w:r w:rsidRPr="000E5DB7">
                <w:t xml:space="preserve">Appendix 3: </w:t>
              </w:r>
              <w:r>
                <w:tab/>
              </w:r>
              <w:r>
                <w:tab/>
              </w:r>
              <w:r w:rsidRPr="000E5DB7">
                <w:t>Tenderer</w:t>
              </w:r>
              <w:r>
                <w:t>’</w:t>
              </w:r>
              <w:r w:rsidRPr="000E5DB7">
                <w:t xml:space="preserve">s Statement </w:t>
              </w:r>
            </w:p>
            <w:p w14:paraId="34BE5748" w14:textId="77777777" w:rsidR="00234C8E" w:rsidRDefault="00234C8E" w:rsidP="00234C8E">
              <w:pPr>
                <w:spacing w:after="200" w:line="320" w:lineRule="auto"/>
              </w:pPr>
              <w:r w:rsidRPr="000E5DB7">
                <w:t xml:space="preserve">Appendix </w:t>
              </w:r>
              <w:r w:rsidR="0037365C">
                <w:t>4</w:t>
              </w:r>
              <w:r w:rsidRPr="000E5DB7">
                <w:t xml:space="preserve">: </w:t>
              </w:r>
              <w:r>
                <w:tab/>
              </w:r>
              <w:r>
                <w:tab/>
              </w:r>
              <w:r w:rsidRPr="000E5DB7">
                <w:t xml:space="preserve">Declaration as to Personal Circumstances of Tenderer </w:t>
              </w:r>
            </w:p>
            <w:p w14:paraId="05272C31" w14:textId="77777777" w:rsidR="00234C8E" w:rsidRDefault="00234C8E" w:rsidP="00234C8E">
              <w:pPr>
                <w:spacing w:after="200" w:line="320" w:lineRule="auto"/>
              </w:pPr>
              <w:r w:rsidRPr="000E5DB7">
                <w:t xml:space="preserve">Appendix </w:t>
              </w:r>
              <w:r w:rsidR="0037365C">
                <w:t>5</w:t>
              </w:r>
              <w:r w:rsidRPr="000E5DB7">
                <w:t xml:space="preserve">: </w:t>
              </w:r>
              <w:r>
                <w:tab/>
              </w:r>
              <w:r>
                <w:tab/>
              </w:r>
              <w:r w:rsidRPr="000E5DB7">
                <w:t xml:space="preserve">Services Contract </w:t>
              </w:r>
            </w:p>
            <w:p w14:paraId="4AD70EC5" w14:textId="12AFE2F2" w:rsidR="00234C8E" w:rsidRDefault="00234C8E" w:rsidP="00234C8E">
              <w:pPr>
                <w:spacing w:after="200" w:line="320" w:lineRule="auto"/>
              </w:pPr>
              <w:r w:rsidRPr="000E5DB7">
                <w:t xml:space="preserve">Appendix </w:t>
              </w:r>
              <w:r w:rsidR="0037365C">
                <w:t>6</w:t>
              </w:r>
              <w:r w:rsidRPr="000E5DB7">
                <w:t xml:space="preserve">: </w:t>
              </w:r>
              <w:r>
                <w:tab/>
              </w:r>
              <w:r>
                <w:tab/>
              </w:r>
              <w:r w:rsidRPr="000E5DB7">
                <w:t>Confidentiality Agreement</w:t>
              </w:r>
            </w:p>
            <w:p w14:paraId="00A20987" w14:textId="1824A7A6" w:rsidR="009E0655" w:rsidRDefault="009E0655" w:rsidP="00234C8E">
              <w:pPr>
                <w:spacing w:after="200" w:line="320" w:lineRule="auto"/>
              </w:pPr>
              <w:r>
                <w:t xml:space="preserve">Appendix 7: </w:t>
              </w:r>
              <w:r>
                <w:tab/>
              </w:r>
              <w:r>
                <w:tab/>
              </w:r>
              <w:r w:rsidRPr="009E0655">
                <w:t>Confidentiality Agreement for Private Organisations</w:t>
              </w:r>
            </w:p>
            <w:p w14:paraId="5140594E" w14:textId="23C664CB" w:rsidR="009E0655" w:rsidRDefault="009E0655" w:rsidP="00234C8E">
              <w:pPr>
                <w:spacing w:after="200" w:line="320" w:lineRule="auto"/>
              </w:pPr>
              <w:r>
                <w:t>Appendix 8:</w:t>
              </w:r>
              <w:r>
                <w:tab/>
              </w:r>
              <w:r>
                <w:tab/>
              </w:r>
              <w:r w:rsidR="00137632">
                <w:t>Curriculum Vitae Templates</w:t>
              </w:r>
            </w:p>
            <w:p w14:paraId="375E7388" w14:textId="77777777" w:rsidR="00234C8E" w:rsidRDefault="00A86A4B" w:rsidP="00234C8E"/>
          </w:sdtContent>
        </w:sdt>
      </w:sdtContent>
    </w:sdt>
    <w:p w14:paraId="3D830BB0" w14:textId="77777777" w:rsidR="00234C8E" w:rsidRDefault="00234C8E" w:rsidP="003C0FB1">
      <w:pPr>
        <w:spacing w:after="200" w:line="320" w:lineRule="auto"/>
      </w:pPr>
    </w:p>
    <w:p w14:paraId="67642C43" w14:textId="77777777" w:rsidR="00234C8E" w:rsidRDefault="00234C8E" w:rsidP="003C0FB1">
      <w:pPr>
        <w:spacing w:after="200" w:line="320" w:lineRule="auto"/>
      </w:pPr>
    </w:p>
    <w:p w14:paraId="0902F191" w14:textId="77777777" w:rsidR="003C0FB1" w:rsidRDefault="003C0FB1" w:rsidP="003C0FB1">
      <w:pPr>
        <w:spacing w:after="200" w:line="320" w:lineRule="auto"/>
      </w:pPr>
    </w:p>
    <w:p w14:paraId="50F9F861" w14:textId="77777777" w:rsidR="003C0FB1" w:rsidRDefault="003C0FB1" w:rsidP="003C0FB1">
      <w:pPr>
        <w:spacing w:after="200" w:line="320" w:lineRule="auto"/>
        <w:sectPr w:rsidR="003C0FB1" w:rsidSect="00926F67">
          <w:headerReference w:type="even" r:id="rId14"/>
          <w:headerReference w:type="default" r:id="rId15"/>
          <w:footerReference w:type="even" r:id="rId16"/>
          <w:footerReference w:type="default" r:id="rId17"/>
          <w:headerReference w:type="first" r:id="rId18"/>
          <w:footerReference w:type="first" r:id="rId19"/>
          <w:pgSz w:w="11907" w:h="16840" w:code="9"/>
          <w:pgMar w:top="1134" w:right="1418" w:bottom="851" w:left="1418" w:header="709" w:footer="709" w:gutter="0"/>
          <w:cols w:space="708"/>
          <w:titlePg/>
          <w:docGrid w:linePitch="360"/>
        </w:sectPr>
      </w:pPr>
    </w:p>
    <w:p w14:paraId="20BA7DA1" w14:textId="77777777" w:rsidR="003C0FB1" w:rsidRDefault="003C0FB1" w:rsidP="003C0FB1">
      <w:pPr>
        <w:pStyle w:val="Heading1"/>
        <w:rPr>
          <w:rFonts w:ascii="Calibri" w:hAnsi="Calibri"/>
        </w:rPr>
      </w:pPr>
      <w:r w:rsidRPr="000E5DB7">
        <w:rPr>
          <w:rFonts w:ascii="Calibri" w:hAnsi="Calibri"/>
        </w:rPr>
        <w:lastRenderedPageBreak/>
        <w:t>Part 1: Introduction</w:t>
      </w:r>
    </w:p>
    <w:tbl>
      <w:tblPr>
        <w:tblW w:w="5000" w:type="pct"/>
        <w:tblLook w:val="01E0" w:firstRow="1" w:lastRow="1" w:firstColumn="1" w:lastColumn="1" w:noHBand="0" w:noVBand="0"/>
      </w:tblPr>
      <w:tblGrid>
        <w:gridCol w:w="776"/>
        <w:gridCol w:w="8295"/>
      </w:tblGrid>
      <w:tr w:rsidR="003C0FB1" w:rsidRPr="00CB5B77" w14:paraId="7B97E9E2" w14:textId="77777777" w:rsidTr="00503F93">
        <w:tc>
          <w:tcPr>
            <w:tcW w:w="428" w:type="pct"/>
          </w:tcPr>
          <w:p w14:paraId="2D723B8B" w14:textId="77777777" w:rsidR="003C0FB1" w:rsidRDefault="003C0FB1" w:rsidP="00503F93">
            <w:pPr>
              <w:spacing w:after="200" w:line="320" w:lineRule="auto"/>
              <w:rPr>
                <w:color w:val="0000FF"/>
              </w:rPr>
            </w:pPr>
            <w:r w:rsidRPr="000E5DB7">
              <w:rPr>
                <w:color w:val="0000FF"/>
              </w:rPr>
              <w:t>1.1</w:t>
            </w:r>
          </w:p>
        </w:tc>
        <w:tc>
          <w:tcPr>
            <w:tcW w:w="4572" w:type="pct"/>
          </w:tcPr>
          <w:p w14:paraId="126303DD" w14:textId="11833FED" w:rsidR="003C0FB1" w:rsidRDefault="00A86A4B" w:rsidP="0073644F">
            <w:sdt>
              <w:sdtPr>
                <w:rPr>
                  <w:highlight w:val="lightGray"/>
                </w:rPr>
                <w:alias w:val="Name"/>
                <w:tag w:val="Name"/>
                <w:id w:val="1366259151"/>
                <w:placeholder>
                  <w:docPart w:val="6D573401CBBB4CA2B091C8D0E297F0A6"/>
                </w:placeholder>
                <w:dataBinding w:prefixMappings="xmlns:ns0='http://schemas.microsoft.com/office/2006/coverPageProps' " w:xpath="/ns0:CoverPageProperties[1]/ns0:Abstract[1]" w:storeItemID="{55AF091B-3C7A-41E3-B477-F2FDAA23CFDA}"/>
                <w:text/>
              </w:sdtPr>
              <w:sdtEndPr/>
              <w:sdtContent>
                <w:r w:rsidR="006A5661">
                  <w:rPr>
                    <w:highlight w:val="lightGray"/>
                  </w:rPr>
                  <w:t>The Department of Agriculture, Food and the Marine</w:t>
                </w:r>
              </w:sdtContent>
            </w:sdt>
            <w:r w:rsidR="00CE7EE0">
              <w:t xml:space="preserve"> </w:t>
            </w:r>
            <w:r w:rsidR="003C0FB1" w:rsidRPr="00CC568F">
              <w:t>(the “Contracting Authority”)</w:t>
            </w:r>
            <w:r w:rsidR="003C0FB1" w:rsidRPr="000E5DB7">
              <w:t xml:space="preserve"> invites tenders (“Tenders”) to this </w:t>
            </w:r>
            <w:r w:rsidR="003C0FB1">
              <w:t>r</w:t>
            </w:r>
            <w:r w:rsidR="003C0FB1" w:rsidRPr="000E5DB7">
              <w:t xml:space="preserve">equest for </w:t>
            </w:r>
            <w:r w:rsidR="003C0FB1">
              <w:t>t</w:t>
            </w:r>
            <w:r w:rsidR="003C0FB1" w:rsidRPr="000E5DB7">
              <w:t xml:space="preserve">enders (“RFT”) from economic operators (“Tenderers”) for the provision of the services as described in Appendix 1 to this RFT (the </w:t>
            </w:r>
            <w:r w:rsidR="003C0FB1">
              <w:t>“</w:t>
            </w:r>
            <w:r w:rsidR="003C0FB1" w:rsidRPr="000E5DB7">
              <w:t xml:space="preserve">Services”). </w:t>
            </w:r>
          </w:p>
        </w:tc>
      </w:tr>
      <w:tr w:rsidR="003C0FB1" w:rsidRPr="00CB5B77" w14:paraId="1C31B253" w14:textId="77777777" w:rsidTr="00503F93">
        <w:tc>
          <w:tcPr>
            <w:tcW w:w="428" w:type="pct"/>
          </w:tcPr>
          <w:p w14:paraId="0DF47093" w14:textId="77777777" w:rsidR="003C0FB1" w:rsidRDefault="003C0FB1" w:rsidP="00503F93">
            <w:pPr>
              <w:spacing w:after="200" w:line="320" w:lineRule="auto"/>
              <w:rPr>
                <w:color w:val="0000FF"/>
              </w:rPr>
            </w:pPr>
            <w:r w:rsidRPr="000E5DB7">
              <w:rPr>
                <w:color w:val="0000FF"/>
              </w:rPr>
              <w:t>1.2</w:t>
            </w:r>
          </w:p>
        </w:tc>
        <w:tc>
          <w:tcPr>
            <w:tcW w:w="4572" w:type="pct"/>
          </w:tcPr>
          <w:p w14:paraId="758F7969" w14:textId="5F4864E1" w:rsidR="003C0FB1" w:rsidRDefault="003C0FB1" w:rsidP="00B61DAD">
            <w:r w:rsidRPr="000E5DB7">
              <w:t xml:space="preserve">In summary, the Services comprise:  </w:t>
            </w:r>
            <w:r w:rsidR="00EF61F3">
              <w:fldChar w:fldCharType="begin">
                <w:ffData>
                  <w:name w:val="Text3"/>
                  <w:enabled/>
                  <w:calcOnExit w:val="0"/>
                  <w:textInput>
                    <w:default w:val="[Insert summary of services sought – See Guidance Notes.]"/>
                  </w:textInput>
                </w:ffData>
              </w:fldChar>
            </w:r>
            <w:bookmarkStart w:id="1" w:name="Text3"/>
            <w:r w:rsidR="00757561">
              <w:instrText xml:space="preserve"> FORMTEXT </w:instrText>
            </w:r>
            <w:r w:rsidR="00EF61F3">
              <w:fldChar w:fldCharType="separate"/>
            </w:r>
            <w:r w:rsidR="00137632">
              <w:rPr>
                <w:noProof/>
              </w:rPr>
              <w:t>A</w:t>
            </w:r>
            <w:r w:rsidR="00C44D5E">
              <w:rPr>
                <w:noProof/>
              </w:rPr>
              <w:t>n</w:t>
            </w:r>
            <w:r w:rsidR="00137632">
              <w:rPr>
                <w:noProof/>
              </w:rPr>
              <w:t xml:space="preserve"> Area Monitoring System S</w:t>
            </w:r>
            <w:r w:rsidR="002B7E9C">
              <w:rPr>
                <w:noProof/>
              </w:rPr>
              <w:t>ervice</w:t>
            </w:r>
            <w:r w:rsidR="00EF61F3">
              <w:fldChar w:fldCharType="end"/>
            </w:r>
            <w:bookmarkEnd w:id="1"/>
            <w:r w:rsidRPr="000E5DB7">
              <w:t>.</w:t>
            </w:r>
          </w:p>
        </w:tc>
      </w:tr>
      <w:tr w:rsidR="00B6057A" w:rsidRPr="00CB5B77" w14:paraId="4649E62F" w14:textId="77777777" w:rsidTr="00503F93">
        <w:tc>
          <w:tcPr>
            <w:tcW w:w="428" w:type="pct"/>
          </w:tcPr>
          <w:p w14:paraId="3992D353" w14:textId="77777777" w:rsidR="00B6057A" w:rsidRPr="000E5DB7" w:rsidRDefault="00AC44B0" w:rsidP="00503F93">
            <w:pPr>
              <w:spacing w:after="200" w:line="320" w:lineRule="auto"/>
              <w:rPr>
                <w:color w:val="0000FF"/>
              </w:rPr>
            </w:pPr>
            <w:r w:rsidRPr="000E5DB7">
              <w:rPr>
                <w:color w:val="0000FF"/>
              </w:rPr>
              <w:t>1.3</w:t>
            </w:r>
          </w:p>
        </w:tc>
        <w:tc>
          <w:tcPr>
            <w:tcW w:w="4572" w:type="pct"/>
          </w:tcPr>
          <w:p w14:paraId="50C1E155" w14:textId="735E3EB0" w:rsidR="00B6057A" w:rsidRDefault="00EF61F3" w:rsidP="00B61DAD">
            <w:pPr>
              <w:rPr>
                <w:i/>
                <w:iCs/>
                <w:color w:val="FF0000"/>
              </w:rPr>
            </w:pPr>
            <w:r>
              <w:rPr>
                <w:i/>
                <w:iCs/>
                <w:color w:val="FF0000"/>
              </w:rPr>
              <w:fldChar w:fldCharType="begin">
                <w:ffData>
                  <w:name w:val="Text122"/>
                  <w:enabled/>
                  <w:calcOnExit w:val="0"/>
                  <w:textInput>
                    <w:default w:val="Delete and replace with “Not Used” if not applicable:"/>
                  </w:textInput>
                </w:ffData>
              </w:fldChar>
            </w:r>
            <w:bookmarkStart w:id="2" w:name="Text122"/>
            <w:r w:rsidR="00B6057A">
              <w:rPr>
                <w:i/>
                <w:iCs/>
                <w:color w:val="FF0000"/>
              </w:rPr>
              <w:instrText xml:space="preserve"> FORMTEXT </w:instrText>
            </w:r>
            <w:r>
              <w:rPr>
                <w:i/>
                <w:iCs/>
                <w:color w:val="FF0000"/>
              </w:rPr>
            </w:r>
            <w:r>
              <w:rPr>
                <w:i/>
                <w:iCs/>
                <w:color w:val="FF0000"/>
              </w:rPr>
              <w:fldChar w:fldCharType="separate"/>
            </w:r>
            <w:r w:rsidR="00B6057A">
              <w:rPr>
                <w:i/>
                <w:iCs/>
                <w:noProof/>
                <w:color w:val="FF0000"/>
              </w:rPr>
              <w:t>Not Used</w:t>
            </w:r>
            <w:r w:rsidR="00C52CD8">
              <w:rPr>
                <w:i/>
                <w:iCs/>
                <w:noProof/>
                <w:color w:val="FF0000"/>
              </w:rPr>
              <w:t>:</w:t>
            </w:r>
            <w:r>
              <w:rPr>
                <w:i/>
                <w:iCs/>
                <w:color w:val="FF0000"/>
              </w:rPr>
              <w:fldChar w:fldCharType="end"/>
            </w:r>
            <w:bookmarkEnd w:id="2"/>
          </w:p>
          <w:p w14:paraId="38EE4CFA" w14:textId="16155C38" w:rsidR="00AC44B0" w:rsidRDefault="00AC44B0" w:rsidP="00B61DAD">
            <w:r w:rsidRPr="00E13A0D">
              <w:t xml:space="preserve">This public procurement competition will be divided into </w:t>
            </w:r>
            <w:r w:rsidR="00EF61F3">
              <w:fldChar w:fldCharType="begin">
                <w:ffData>
                  <w:name w:val="Text109"/>
                  <w:enabled/>
                  <w:calcOnExit w:val="0"/>
                  <w:textInput>
                    <w:default w:val="[Insert number]"/>
                  </w:textInput>
                </w:ffData>
              </w:fldChar>
            </w:r>
            <w:bookmarkStart w:id="3" w:name="Text109"/>
            <w:r>
              <w:instrText xml:space="preserve"> FORMTEXT </w:instrText>
            </w:r>
            <w:r w:rsidR="00EF61F3">
              <w:fldChar w:fldCharType="separate"/>
            </w:r>
            <w:r w:rsidR="009B7370">
              <w:t> </w:t>
            </w:r>
            <w:r w:rsidR="009B7370">
              <w:t> </w:t>
            </w:r>
            <w:r w:rsidR="009B7370">
              <w:t> </w:t>
            </w:r>
            <w:r w:rsidR="009B7370">
              <w:t> </w:t>
            </w:r>
            <w:r w:rsidR="009B7370">
              <w:t> </w:t>
            </w:r>
            <w:r w:rsidR="00EF61F3">
              <w:fldChar w:fldCharType="end"/>
            </w:r>
            <w:bookmarkEnd w:id="3"/>
            <w:r>
              <w:t xml:space="preserve"> </w:t>
            </w:r>
            <w:r w:rsidRPr="00E13A0D">
              <w:t>lots (each a “Lot”) as described below.  Each Lot will result in a separate contract.</w:t>
            </w:r>
          </w:p>
          <w:p w14:paraId="290BD728" w14:textId="067BCF75" w:rsidR="00B6057A" w:rsidRPr="00AC44B0" w:rsidRDefault="00EF61F3" w:rsidP="00B61DAD">
            <w:r>
              <w:fldChar w:fldCharType="begin">
                <w:ffData>
                  <w:name w:val="Text110"/>
                  <w:enabled/>
                  <w:calcOnExit w:val="0"/>
                  <w:textInput>
                    <w:default w:val="[Insert description of Lots and any rules / instructions in relation to Lots]"/>
                  </w:textInput>
                </w:ffData>
              </w:fldChar>
            </w:r>
            <w:bookmarkStart w:id="4" w:name="Text110"/>
            <w:r w:rsidR="00AC44B0">
              <w:instrText xml:space="preserve"> FORMTEXT </w:instrText>
            </w:r>
            <w:r>
              <w:fldChar w:fldCharType="separate"/>
            </w:r>
            <w:r w:rsidR="009B7370">
              <w:t> </w:t>
            </w:r>
            <w:r w:rsidR="009B7370">
              <w:t> </w:t>
            </w:r>
            <w:r w:rsidR="009B7370">
              <w:t> </w:t>
            </w:r>
            <w:r w:rsidR="009B7370">
              <w:t> </w:t>
            </w:r>
            <w:r w:rsidR="009B7370">
              <w:t> </w:t>
            </w:r>
            <w:r>
              <w:fldChar w:fldCharType="end"/>
            </w:r>
            <w:bookmarkEnd w:id="4"/>
          </w:p>
        </w:tc>
      </w:tr>
      <w:tr w:rsidR="003C0FB1" w:rsidRPr="00CB5B77" w14:paraId="429710C5" w14:textId="77777777" w:rsidTr="00503F93">
        <w:tc>
          <w:tcPr>
            <w:tcW w:w="428" w:type="pct"/>
          </w:tcPr>
          <w:p w14:paraId="1C106BF3" w14:textId="77777777" w:rsidR="003C0FB1" w:rsidRPr="000E5DB7" w:rsidRDefault="003C0FB1" w:rsidP="00503F93">
            <w:pPr>
              <w:spacing w:after="200" w:line="320" w:lineRule="auto"/>
              <w:rPr>
                <w:color w:val="0000FF"/>
              </w:rPr>
            </w:pPr>
            <w:r>
              <w:rPr>
                <w:color w:val="0000FF"/>
              </w:rPr>
              <w:t>1.4</w:t>
            </w:r>
          </w:p>
        </w:tc>
        <w:tc>
          <w:tcPr>
            <w:tcW w:w="4572" w:type="pct"/>
          </w:tcPr>
          <w:p w14:paraId="3D09F8B5" w14:textId="3DCA303C" w:rsidR="003C0FB1" w:rsidRPr="001B5C7C" w:rsidRDefault="003C0FB1" w:rsidP="0073644F">
            <w:r w:rsidRPr="00447F8D">
              <w:t>This public procurement competition (the “Competition”) will be conducted in accordance with the open procedure under the European Union (Award of Public Authority Contracts) Regulations 2016</w:t>
            </w:r>
            <w:r>
              <w:t xml:space="preserve"> </w:t>
            </w:r>
            <w:r w:rsidRPr="00105464">
              <w:t xml:space="preserve">(Statutory Instrument </w:t>
            </w:r>
            <w:r>
              <w:t>284</w:t>
            </w:r>
            <w:r w:rsidRPr="00105464">
              <w:t xml:space="preserve"> of 20</w:t>
            </w:r>
            <w:r>
              <w:t>1</w:t>
            </w:r>
            <w:r w:rsidRPr="00105464">
              <w:t>6)</w:t>
            </w:r>
            <w:r w:rsidRPr="00447F8D">
              <w:t xml:space="preserve"> (the “Regulations”)</w:t>
            </w:r>
            <w:r>
              <w:t>.  Any contract</w:t>
            </w:r>
            <w:r w:rsidRPr="009A78A1">
              <w:t xml:space="preserve"> that may result from this </w:t>
            </w:r>
            <w:r>
              <w:t xml:space="preserve">Competition </w:t>
            </w:r>
            <w:r w:rsidRPr="009A78A1">
              <w:t>(</w:t>
            </w:r>
            <w:r>
              <w:t xml:space="preserve">the </w:t>
            </w:r>
            <w:r w:rsidRPr="009A78A1">
              <w:t>“Services Contract”)</w:t>
            </w:r>
            <w:r>
              <w:t xml:space="preserve"> </w:t>
            </w:r>
            <w:r w:rsidRPr="009A78A1">
              <w:t xml:space="preserve">will be issued for a term of </w:t>
            </w:r>
            <w:r w:rsidR="00EF61F3" w:rsidRPr="00675784">
              <w:rPr>
                <w:b/>
              </w:rPr>
              <w:fldChar w:fldCharType="begin">
                <w:ffData>
                  <w:name w:val="Text4"/>
                  <w:enabled/>
                  <w:calcOnExit w:val="0"/>
                  <w:textInput>
                    <w:default w:val="[insert relevant period]"/>
                  </w:textInput>
                </w:ffData>
              </w:fldChar>
            </w:r>
            <w:r w:rsidRPr="00675784">
              <w:rPr>
                <w:b/>
              </w:rPr>
              <w:instrText xml:space="preserve"> FORMTEXT </w:instrText>
            </w:r>
            <w:r w:rsidR="00EF61F3" w:rsidRPr="00675784">
              <w:rPr>
                <w:b/>
              </w:rPr>
            </w:r>
            <w:r w:rsidR="00EF61F3" w:rsidRPr="00675784">
              <w:rPr>
                <w:b/>
              </w:rPr>
              <w:fldChar w:fldCharType="separate"/>
            </w:r>
            <w:r w:rsidR="00137632">
              <w:rPr>
                <w:b/>
              </w:rPr>
              <w:t>2 (Two) years</w:t>
            </w:r>
            <w:r w:rsidR="00EF61F3" w:rsidRPr="00675784">
              <w:rPr>
                <w:b/>
              </w:rPr>
              <w:fldChar w:fldCharType="end"/>
            </w:r>
            <w:r w:rsidRPr="009A78A1">
              <w:t xml:space="preserve"> (“the Term”). </w:t>
            </w:r>
          </w:p>
        </w:tc>
      </w:tr>
      <w:tr w:rsidR="001B5C7C" w:rsidRPr="00CB5B77" w14:paraId="3BD492BC" w14:textId="77777777" w:rsidTr="001B5C7C">
        <w:trPr>
          <w:trHeight w:val="1733"/>
        </w:trPr>
        <w:tc>
          <w:tcPr>
            <w:tcW w:w="428" w:type="pct"/>
          </w:tcPr>
          <w:p w14:paraId="386B2750" w14:textId="77777777" w:rsidR="001B5C7C" w:rsidRDefault="001B5C7C" w:rsidP="001B5C7C">
            <w:pPr>
              <w:spacing w:after="200" w:line="320" w:lineRule="auto"/>
              <w:rPr>
                <w:color w:val="0000FF"/>
              </w:rPr>
            </w:pPr>
            <w:r w:rsidRPr="000E5DB7">
              <w:rPr>
                <w:color w:val="0000FF"/>
              </w:rPr>
              <w:t>1.</w:t>
            </w:r>
            <w:r>
              <w:rPr>
                <w:color w:val="0000FF"/>
              </w:rPr>
              <w:t>5</w:t>
            </w:r>
          </w:p>
        </w:tc>
        <w:tc>
          <w:tcPr>
            <w:tcW w:w="4572" w:type="pct"/>
          </w:tcPr>
          <w:p w14:paraId="01D0086D" w14:textId="35E8694E" w:rsidR="001B5C7C" w:rsidRDefault="00EF61F3" w:rsidP="0073644F">
            <w:pPr>
              <w:rPr>
                <w:i/>
                <w:iCs/>
                <w:color w:val="FF0000"/>
              </w:rPr>
            </w:pPr>
            <w:r w:rsidRPr="003650CE">
              <w:rPr>
                <w:i/>
                <w:iCs/>
                <w:color w:val="FF0000"/>
              </w:rPr>
              <w:fldChar w:fldCharType="begin">
                <w:ffData>
                  <w:name w:val="Text124"/>
                  <w:enabled/>
                  <w:calcOnExit w:val="0"/>
                  <w:textInput>
                    <w:default w:val="Delete and replace with “Not Used” if not applicable:"/>
                  </w:textInput>
                </w:ffData>
              </w:fldChar>
            </w:r>
            <w:bookmarkStart w:id="5" w:name="Text124"/>
            <w:r w:rsidR="001B5C7C" w:rsidRPr="003650CE">
              <w:rPr>
                <w:i/>
                <w:iCs/>
                <w:color w:val="FF0000"/>
              </w:rPr>
              <w:instrText xml:space="preserve"> FORMTEXT </w:instrText>
            </w:r>
            <w:r w:rsidRPr="003650CE">
              <w:rPr>
                <w:i/>
                <w:iCs/>
                <w:color w:val="FF0000"/>
              </w:rPr>
            </w:r>
            <w:r w:rsidRPr="003650CE">
              <w:rPr>
                <w:i/>
                <w:iCs/>
                <w:color w:val="FF0000"/>
              </w:rPr>
              <w:fldChar w:fldCharType="separate"/>
            </w:r>
            <w:r w:rsidR="00C44D5E">
              <w:rPr>
                <w:i/>
                <w:iCs/>
                <w:color w:val="FF0000"/>
              </w:rPr>
              <w:t> </w:t>
            </w:r>
            <w:r w:rsidR="00C44D5E">
              <w:rPr>
                <w:i/>
                <w:iCs/>
                <w:color w:val="FF0000"/>
              </w:rPr>
              <w:t> </w:t>
            </w:r>
            <w:r w:rsidR="00C44D5E">
              <w:rPr>
                <w:i/>
                <w:iCs/>
                <w:color w:val="FF0000"/>
              </w:rPr>
              <w:t> </w:t>
            </w:r>
            <w:r w:rsidR="00C44D5E">
              <w:rPr>
                <w:i/>
                <w:iCs/>
                <w:color w:val="FF0000"/>
              </w:rPr>
              <w:t> </w:t>
            </w:r>
            <w:r w:rsidR="00C44D5E">
              <w:rPr>
                <w:i/>
                <w:iCs/>
                <w:color w:val="FF0000"/>
              </w:rPr>
              <w:t> </w:t>
            </w:r>
            <w:r w:rsidRPr="003650CE">
              <w:rPr>
                <w:i/>
                <w:iCs/>
                <w:color w:val="FF0000"/>
              </w:rPr>
              <w:fldChar w:fldCharType="end"/>
            </w:r>
            <w:bookmarkEnd w:id="5"/>
          </w:p>
          <w:p w14:paraId="24DFE157" w14:textId="02D43B7A" w:rsidR="001B5C7C" w:rsidRPr="001B5C7C" w:rsidRDefault="001B5C7C" w:rsidP="0073644F">
            <w:r w:rsidRPr="00BE4F7F">
              <w:t xml:space="preserve">The Contracting Authority reserves the right to extend the Term for a period or periods of up to </w:t>
            </w:r>
            <w:r w:rsidR="00EF61F3" w:rsidRPr="00BE4F7F">
              <w:rPr>
                <w:highlight w:val="lightGray"/>
              </w:rPr>
              <w:fldChar w:fldCharType="begin">
                <w:ffData>
                  <w:name w:val="Text5"/>
                  <w:enabled/>
                  <w:calcOnExit w:val="0"/>
                  <w:textInput>
                    <w:default w:val="[insert relevant period]"/>
                  </w:textInput>
                </w:ffData>
              </w:fldChar>
            </w:r>
            <w:r w:rsidRPr="00BE4F7F">
              <w:rPr>
                <w:highlight w:val="lightGray"/>
              </w:rPr>
              <w:instrText xml:space="preserve"> FORMTEXT </w:instrText>
            </w:r>
            <w:r w:rsidR="00EF61F3" w:rsidRPr="00BE4F7F">
              <w:rPr>
                <w:highlight w:val="lightGray"/>
              </w:rPr>
            </w:r>
            <w:r w:rsidR="00EF61F3" w:rsidRPr="00BE4F7F">
              <w:rPr>
                <w:highlight w:val="lightGray"/>
              </w:rPr>
              <w:fldChar w:fldCharType="separate"/>
            </w:r>
            <w:r w:rsidR="00137632">
              <w:rPr>
                <w:highlight w:val="lightGray"/>
              </w:rPr>
              <w:t>1 (One) year</w:t>
            </w:r>
            <w:r w:rsidR="00EF61F3" w:rsidRPr="00BE4F7F">
              <w:rPr>
                <w:highlight w:val="lightGray"/>
              </w:rPr>
              <w:fldChar w:fldCharType="end"/>
            </w:r>
            <w:r w:rsidRPr="00BE4F7F">
              <w:t xml:space="preserve"> with a maximum of </w:t>
            </w:r>
            <w:r w:rsidR="00EF61F3" w:rsidRPr="00BE4F7F">
              <w:rPr>
                <w:highlight w:val="lightGray"/>
              </w:rPr>
              <w:fldChar w:fldCharType="begin">
                <w:ffData>
                  <w:name w:val="Text6"/>
                  <w:enabled/>
                  <w:calcOnExit w:val="0"/>
                  <w:textInput>
                    <w:default w:val="[insert relevant number]"/>
                  </w:textInput>
                </w:ffData>
              </w:fldChar>
            </w:r>
            <w:r w:rsidRPr="00BE4F7F">
              <w:rPr>
                <w:highlight w:val="lightGray"/>
              </w:rPr>
              <w:instrText xml:space="preserve"> FORMTEXT </w:instrText>
            </w:r>
            <w:r w:rsidR="00EF61F3" w:rsidRPr="00BE4F7F">
              <w:rPr>
                <w:highlight w:val="lightGray"/>
              </w:rPr>
            </w:r>
            <w:r w:rsidR="00EF61F3" w:rsidRPr="00BE4F7F">
              <w:rPr>
                <w:highlight w:val="lightGray"/>
              </w:rPr>
              <w:fldChar w:fldCharType="separate"/>
            </w:r>
            <w:r w:rsidR="003F396A">
              <w:rPr>
                <w:highlight w:val="lightGray"/>
              </w:rPr>
              <w:t>2 (Two)</w:t>
            </w:r>
            <w:r w:rsidR="00EF61F3" w:rsidRPr="00BE4F7F">
              <w:rPr>
                <w:highlight w:val="lightGray"/>
              </w:rPr>
              <w:fldChar w:fldCharType="end"/>
            </w:r>
            <w:r w:rsidRPr="00BE4F7F">
              <w:t xml:space="preserve"> such extension or extensions on the same terms and conditions, subject to the Contracting Authority’s obligations at law.</w:t>
            </w:r>
          </w:p>
        </w:tc>
      </w:tr>
      <w:tr w:rsidR="001B5C7C" w:rsidRPr="00CB5B77" w14:paraId="17871528" w14:textId="77777777" w:rsidTr="00503F93">
        <w:tc>
          <w:tcPr>
            <w:tcW w:w="428" w:type="pct"/>
          </w:tcPr>
          <w:p w14:paraId="650E15C1" w14:textId="77777777" w:rsidR="001B5C7C" w:rsidRPr="000E5DB7" w:rsidRDefault="001B5C7C" w:rsidP="001B5C7C">
            <w:pPr>
              <w:spacing w:after="200" w:line="320" w:lineRule="auto"/>
              <w:rPr>
                <w:color w:val="0000FF"/>
              </w:rPr>
            </w:pPr>
            <w:r>
              <w:rPr>
                <w:color w:val="0000FF"/>
              </w:rPr>
              <w:t>1.6</w:t>
            </w:r>
          </w:p>
        </w:tc>
        <w:tc>
          <w:tcPr>
            <w:tcW w:w="4572" w:type="pct"/>
          </w:tcPr>
          <w:p w14:paraId="686576AF" w14:textId="3B18937C" w:rsidR="001B5C7C" w:rsidRDefault="001B5C7C" w:rsidP="00A034E8">
            <w:pPr>
              <w:rPr>
                <w:color w:val="FF0000"/>
              </w:rPr>
            </w:pPr>
            <w:r w:rsidRPr="00830A49">
              <w:rPr>
                <w:szCs w:val="22"/>
              </w:rPr>
              <w:t xml:space="preserve">The Contracting Authority estimates that the expenditure on the </w:t>
            </w:r>
            <w:r w:rsidR="00A034E8">
              <w:rPr>
                <w:szCs w:val="22"/>
              </w:rPr>
              <w:t>Services</w:t>
            </w:r>
            <w:r w:rsidRPr="00830A49">
              <w:rPr>
                <w:szCs w:val="22"/>
              </w:rPr>
              <w:t xml:space="preserve"> to be covered by the</w:t>
            </w:r>
            <w:r>
              <w:rPr>
                <w:szCs w:val="22"/>
              </w:rPr>
              <w:t xml:space="preserve"> </w:t>
            </w:r>
            <w:r w:rsidRPr="00830A49">
              <w:rPr>
                <w:szCs w:val="22"/>
              </w:rPr>
              <w:t>proposed</w:t>
            </w:r>
            <w:r>
              <w:rPr>
                <w:szCs w:val="22"/>
              </w:rPr>
              <w:t xml:space="preserve"> </w:t>
            </w:r>
            <w:r w:rsidR="00EF61F3">
              <w:rPr>
                <w:highlight w:val="lightGray"/>
              </w:rPr>
              <w:fldChar w:fldCharType="begin">
                <w:ffData>
                  <w:name w:val="Text6"/>
                  <w:enabled/>
                  <w:calcOnExit w:val="0"/>
                  <w:textInput>
                    <w:default w:val="[Services Contracts]"/>
                  </w:textInput>
                </w:ffData>
              </w:fldChar>
            </w:r>
            <w:bookmarkStart w:id="6" w:name="Text6"/>
            <w:r w:rsidR="000C0E11">
              <w:rPr>
                <w:highlight w:val="lightGray"/>
              </w:rPr>
              <w:instrText xml:space="preserve"> FORMTEXT </w:instrText>
            </w:r>
            <w:r w:rsidR="00EF61F3">
              <w:rPr>
                <w:highlight w:val="lightGray"/>
              </w:rPr>
            </w:r>
            <w:r w:rsidR="00EF61F3">
              <w:rPr>
                <w:highlight w:val="lightGray"/>
              </w:rPr>
              <w:fldChar w:fldCharType="separate"/>
            </w:r>
            <w:r w:rsidR="000C0E11">
              <w:rPr>
                <w:noProof/>
                <w:highlight w:val="lightGray"/>
              </w:rPr>
              <w:t>Services Contracts</w:t>
            </w:r>
            <w:r w:rsidR="00EF61F3">
              <w:rPr>
                <w:highlight w:val="lightGray"/>
              </w:rPr>
              <w:fldChar w:fldCharType="end"/>
            </w:r>
            <w:bookmarkEnd w:id="6"/>
            <w:r w:rsidR="000C0E11" w:rsidRPr="00EB5466">
              <w:rPr>
                <w:szCs w:val="22"/>
                <w:highlight w:val="lightGray"/>
              </w:rPr>
              <w:t xml:space="preserve"> </w:t>
            </w:r>
            <w:r w:rsidR="00EF61F3">
              <w:rPr>
                <w:i/>
                <w:color w:val="FF0000"/>
                <w:highlight w:val="lightGray"/>
              </w:rPr>
              <w:fldChar w:fldCharType="begin">
                <w:ffData>
                  <w:name w:val=""/>
                  <w:enabled/>
                  <w:calcOnExit w:val="0"/>
                  <w:textInput>
                    <w:default w:val="– [delete “s” if 1.3 does not apply]"/>
                  </w:textInput>
                </w:ffData>
              </w:fldChar>
            </w:r>
            <w:r w:rsidR="000C0E11">
              <w:rPr>
                <w:i/>
                <w:color w:val="FF0000"/>
                <w:highlight w:val="lightGray"/>
              </w:rPr>
              <w:instrText xml:space="preserve"> FORMTEXT </w:instrText>
            </w:r>
            <w:r w:rsidR="00EF61F3">
              <w:rPr>
                <w:i/>
                <w:color w:val="FF0000"/>
                <w:highlight w:val="lightGray"/>
              </w:rPr>
            </w:r>
            <w:r w:rsidR="00EF61F3">
              <w:rPr>
                <w:i/>
                <w:color w:val="FF0000"/>
                <w:highlight w:val="lightGray"/>
              </w:rPr>
              <w:fldChar w:fldCharType="separate"/>
            </w:r>
            <w:r w:rsidR="000B1EB3">
              <w:rPr>
                <w:i/>
                <w:color w:val="FF0000"/>
                <w:highlight w:val="lightGray"/>
              </w:rPr>
              <w:t> </w:t>
            </w:r>
            <w:r w:rsidR="000B1EB3">
              <w:rPr>
                <w:i/>
                <w:color w:val="FF0000"/>
                <w:highlight w:val="lightGray"/>
              </w:rPr>
              <w:t> </w:t>
            </w:r>
            <w:r w:rsidR="000B1EB3">
              <w:rPr>
                <w:i/>
                <w:color w:val="FF0000"/>
                <w:highlight w:val="lightGray"/>
              </w:rPr>
              <w:t> </w:t>
            </w:r>
            <w:r w:rsidR="000B1EB3">
              <w:rPr>
                <w:i/>
                <w:color w:val="FF0000"/>
                <w:highlight w:val="lightGray"/>
              </w:rPr>
              <w:t> </w:t>
            </w:r>
            <w:r w:rsidR="000B1EB3">
              <w:rPr>
                <w:i/>
                <w:color w:val="FF0000"/>
                <w:highlight w:val="lightGray"/>
              </w:rPr>
              <w:t> </w:t>
            </w:r>
            <w:r w:rsidR="00EF61F3">
              <w:rPr>
                <w:i/>
                <w:color w:val="FF0000"/>
                <w:highlight w:val="lightGray"/>
              </w:rPr>
              <w:fldChar w:fldCharType="end"/>
            </w:r>
            <w:r w:rsidR="000C0E11">
              <w:rPr>
                <w:i/>
                <w:color w:val="FF0000"/>
              </w:rPr>
              <w:t xml:space="preserve"> </w:t>
            </w:r>
            <w:r w:rsidR="000C0E11" w:rsidRPr="00830A49">
              <w:rPr>
                <w:szCs w:val="22"/>
              </w:rPr>
              <w:t>may amount to some</w:t>
            </w:r>
            <w:r w:rsidR="000C0E11">
              <w:rPr>
                <w:szCs w:val="22"/>
              </w:rPr>
              <w:t xml:space="preserve"> </w:t>
            </w:r>
            <w:r w:rsidR="00EF61F3">
              <w:rPr>
                <w:szCs w:val="22"/>
              </w:rPr>
              <w:fldChar w:fldCharType="begin">
                <w:ffData>
                  <w:name w:val=""/>
                  <w:enabled/>
                  <w:calcOnExit w:val="0"/>
                  <w:textInput>
                    <w:default w:val="[insert amount]"/>
                  </w:textInput>
                </w:ffData>
              </w:fldChar>
            </w:r>
            <w:r w:rsidR="000C0E11">
              <w:rPr>
                <w:szCs w:val="22"/>
              </w:rPr>
              <w:instrText xml:space="preserve"> FORMTEXT </w:instrText>
            </w:r>
            <w:r w:rsidR="00EF61F3">
              <w:rPr>
                <w:szCs w:val="22"/>
              </w:rPr>
            </w:r>
            <w:r w:rsidR="00EF61F3">
              <w:rPr>
                <w:szCs w:val="22"/>
              </w:rPr>
              <w:fldChar w:fldCharType="separate"/>
            </w:r>
            <w:r w:rsidR="003F396A">
              <w:rPr>
                <w:szCs w:val="22"/>
              </w:rPr>
              <w:t>€</w:t>
            </w:r>
            <w:r w:rsidR="003524AF">
              <w:rPr>
                <w:szCs w:val="22"/>
              </w:rPr>
              <w:t>4.65</w:t>
            </w:r>
            <w:r w:rsidR="003F396A">
              <w:rPr>
                <w:szCs w:val="22"/>
              </w:rPr>
              <w:t xml:space="preserve"> million</w:t>
            </w:r>
            <w:r w:rsidR="00EF61F3">
              <w:rPr>
                <w:szCs w:val="22"/>
              </w:rPr>
              <w:fldChar w:fldCharType="end"/>
            </w:r>
            <w:r>
              <w:rPr>
                <w:szCs w:val="22"/>
              </w:rPr>
              <w:t xml:space="preserve"> </w:t>
            </w:r>
            <w:r w:rsidRPr="00830A49">
              <w:rPr>
                <w:szCs w:val="22"/>
              </w:rPr>
              <w:t>(excl. VAT) over the Term</w:t>
            </w:r>
            <w:r>
              <w:rPr>
                <w:szCs w:val="22"/>
              </w:rPr>
              <w:t xml:space="preserve"> and any possible extensions</w:t>
            </w:r>
            <w:r w:rsidRPr="00830A49">
              <w:rPr>
                <w:szCs w:val="22"/>
              </w:rPr>
              <w:t xml:space="preserve">.  Tenderers must understand that this figure is an estimate </w:t>
            </w:r>
            <w:r>
              <w:rPr>
                <w:szCs w:val="22"/>
              </w:rPr>
              <w:t xml:space="preserve">only </w:t>
            </w:r>
            <w:r w:rsidRPr="00830A49">
              <w:rPr>
                <w:szCs w:val="22"/>
              </w:rPr>
              <w:t>based on current and future expected usage.</w:t>
            </w:r>
          </w:p>
        </w:tc>
      </w:tr>
      <w:tr w:rsidR="001B5C7C" w:rsidRPr="00CB5B77" w14:paraId="4C92573F" w14:textId="77777777" w:rsidTr="00503F93">
        <w:tc>
          <w:tcPr>
            <w:tcW w:w="428" w:type="pct"/>
          </w:tcPr>
          <w:p w14:paraId="3443637E" w14:textId="77777777" w:rsidR="001B5C7C" w:rsidRDefault="001B5C7C" w:rsidP="001B5C7C">
            <w:pPr>
              <w:spacing w:after="200" w:line="320" w:lineRule="auto"/>
              <w:rPr>
                <w:color w:val="0000FF"/>
              </w:rPr>
            </w:pPr>
            <w:r w:rsidRPr="000E5DB7">
              <w:rPr>
                <w:color w:val="0000FF"/>
              </w:rPr>
              <w:t>1.</w:t>
            </w:r>
            <w:r>
              <w:rPr>
                <w:color w:val="0000FF"/>
              </w:rPr>
              <w:t>7</w:t>
            </w:r>
          </w:p>
        </w:tc>
        <w:tc>
          <w:tcPr>
            <w:tcW w:w="4572" w:type="pct"/>
          </w:tcPr>
          <w:p w14:paraId="184CA8F3" w14:textId="77777777" w:rsidR="001B5C7C" w:rsidRPr="00CB5B77" w:rsidRDefault="001B5C7C" w:rsidP="00533484">
            <w:r w:rsidRPr="000E5DB7">
              <w:t>Contracting Authority policy seeks to encourage participation on a fair and equal basis by Small and Medium Enterprises (“SME”s) in this Competition.</w:t>
            </w:r>
            <w:r>
              <w:t xml:space="preserve"> </w:t>
            </w:r>
            <w:r w:rsidRPr="000E5DB7">
              <w:t>SMEs that believe the scope of this Competition is beyond their technical or business capacity are encouraged, subject to paragraph 2.5, to explore the possibilities of forming relationships with other SMEs or with larger enterprises. Through such relationships they can participate and contribute to the successful implementation of any Services Contract</w:t>
            </w:r>
            <w:r>
              <w:t xml:space="preserve"> </w:t>
            </w:r>
            <w:r w:rsidRPr="000E5DB7">
              <w:t xml:space="preserve">that may result from this Competition and therefore increase their social and economic benefits. </w:t>
            </w:r>
          </w:p>
          <w:p w14:paraId="4FFA3364" w14:textId="77777777" w:rsidR="001B5C7C" w:rsidRPr="00533484" w:rsidRDefault="001B5C7C" w:rsidP="00533484">
            <w:r w:rsidRPr="000E5DB7">
              <w:t xml:space="preserve">Larger enterprises are also encouraged, subject to paragraph 2.5, to consider the practical ways that SMEs can be included in their proposals to maximise the social and economic benefits of any Services Contracts that may result from this Competition. </w:t>
            </w:r>
          </w:p>
        </w:tc>
      </w:tr>
    </w:tbl>
    <w:p w14:paraId="2529F683" w14:textId="77777777" w:rsidR="003C0FB1" w:rsidRDefault="003C0FB1" w:rsidP="003C0FB1">
      <w:pPr>
        <w:pStyle w:val="Heading1"/>
        <w:rPr>
          <w:rFonts w:ascii="Calibri" w:hAnsi="Calibri"/>
        </w:rPr>
      </w:pPr>
      <w:r w:rsidRPr="000E5DB7">
        <w:rPr>
          <w:rFonts w:ascii="Calibri" w:hAnsi="Calibri"/>
        </w:rPr>
        <w:lastRenderedPageBreak/>
        <w:t>Part 2: Instructions to Tenderers</w:t>
      </w:r>
    </w:p>
    <w:p w14:paraId="55E2C546" w14:textId="77777777" w:rsidR="003C0FB1" w:rsidRDefault="003C0FB1" w:rsidP="003C0FB1">
      <w:pPr>
        <w:pStyle w:val="Heading2"/>
      </w:pPr>
      <w:r w:rsidRPr="000E5DB7">
        <w:t>2.1</w:t>
      </w:r>
      <w:r w:rsidRPr="000E5DB7">
        <w:tab/>
        <w:t>Important Notices</w:t>
      </w:r>
    </w:p>
    <w:tbl>
      <w:tblPr>
        <w:tblW w:w="5000" w:type="pct"/>
        <w:tblLook w:val="01E0" w:firstRow="1" w:lastRow="1" w:firstColumn="1" w:lastColumn="1" w:noHBand="0" w:noVBand="0"/>
      </w:tblPr>
      <w:tblGrid>
        <w:gridCol w:w="791"/>
        <w:gridCol w:w="8280"/>
      </w:tblGrid>
      <w:tr w:rsidR="003C0FB1" w:rsidRPr="00CB5B77" w14:paraId="23F32435" w14:textId="77777777" w:rsidTr="00245488">
        <w:tc>
          <w:tcPr>
            <w:tcW w:w="436" w:type="pct"/>
          </w:tcPr>
          <w:p w14:paraId="77B6E56B" w14:textId="77777777" w:rsidR="003C0FB1" w:rsidRDefault="003C0FB1" w:rsidP="005D60C5">
            <w:pPr>
              <w:spacing w:after="200"/>
              <w:rPr>
                <w:color w:val="0000FF"/>
              </w:rPr>
            </w:pPr>
            <w:r w:rsidRPr="000E5DB7">
              <w:rPr>
                <w:color w:val="0000FF"/>
              </w:rPr>
              <w:t>2.1.1</w:t>
            </w:r>
          </w:p>
        </w:tc>
        <w:tc>
          <w:tcPr>
            <w:tcW w:w="4564" w:type="pct"/>
          </w:tcPr>
          <w:p w14:paraId="3E8C35A7" w14:textId="77777777" w:rsidR="003C0FB1" w:rsidRDefault="003C0FB1" w:rsidP="0018606D">
            <w:r w:rsidRPr="000E5DB7">
              <w:t>While every effort has been made to provide comprehensive and accurate information in all notices and documents prepared for the purposes of this Competition, the Contracting Authority does not accept any liability or provide any express or implied warranty in respect of any such information. Tenderers must form their own conclusions about the solution needed to meet the requirements set out in this RFT and may wish to consult their legal advisers.</w:t>
            </w:r>
          </w:p>
        </w:tc>
      </w:tr>
      <w:tr w:rsidR="003C0FB1" w:rsidRPr="00CB5B77" w14:paraId="7F7AD7E7" w14:textId="77777777" w:rsidTr="00245488">
        <w:tc>
          <w:tcPr>
            <w:tcW w:w="436" w:type="pct"/>
          </w:tcPr>
          <w:p w14:paraId="41C0C53E" w14:textId="77777777" w:rsidR="003C0FB1" w:rsidRDefault="003C0FB1" w:rsidP="005D60C5">
            <w:pPr>
              <w:spacing w:after="200"/>
              <w:rPr>
                <w:color w:val="0000FF"/>
              </w:rPr>
            </w:pPr>
            <w:r w:rsidRPr="000E5DB7">
              <w:rPr>
                <w:color w:val="0000FF"/>
              </w:rPr>
              <w:t>2.1.2</w:t>
            </w:r>
          </w:p>
        </w:tc>
        <w:tc>
          <w:tcPr>
            <w:tcW w:w="4564" w:type="pct"/>
          </w:tcPr>
          <w:p w14:paraId="1B5BBA03" w14:textId="77777777" w:rsidR="003C0FB1" w:rsidRDefault="003C0FB1" w:rsidP="0018606D">
            <w:r w:rsidRPr="000E5DB7">
              <w:t xml:space="preserve">The Contracting Authority does not bind itself to accept the lowest priced or any Tender.  </w:t>
            </w:r>
          </w:p>
          <w:p w14:paraId="28FBBA71" w14:textId="77777777" w:rsidR="003C0FB1" w:rsidRDefault="003C0FB1" w:rsidP="0018606D">
            <w:r w:rsidRPr="000E5DB7">
              <w:t xml:space="preserve">This RFT does not constitute an offer or commitment to enter into a Services Contract.  </w:t>
            </w:r>
          </w:p>
          <w:p w14:paraId="5C2C411D" w14:textId="77777777" w:rsidR="003C0FB1" w:rsidRDefault="003C0FB1" w:rsidP="0018606D">
            <w:r w:rsidRPr="000E5DB7">
              <w:t>No contractual rights in relation to the Contracting Authority will exist unless and until a formal written Services Contract has been executed by or on behalf of the Contracting Authority.</w:t>
            </w:r>
          </w:p>
          <w:p w14:paraId="28CADAFD" w14:textId="77777777" w:rsidR="003C0FB1" w:rsidRDefault="003C0FB1" w:rsidP="0018606D">
            <w:r w:rsidRPr="000E5DB7">
              <w:t xml:space="preserve">Any notification of preferred bidder status by the Contracting Authority shall not give rise to any enforceable rights by the Tenderer. </w:t>
            </w:r>
          </w:p>
          <w:p w14:paraId="093FF381" w14:textId="7C8AA3DC" w:rsidR="003C0FB1" w:rsidRDefault="003C0FB1" w:rsidP="0018606D">
            <w:r w:rsidRPr="000E5DB7">
              <w:t xml:space="preserve">The Contracting Authority may cancel this Competition </w:t>
            </w:r>
            <w:r w:rsidR="00EF61F3" w:rsidRPr="00AC0D84">
              <w:rPr>
                <w:i/>
                <w:color w:val="FF0000"/>
              </w:rPr>
              <w:fldChar w:fldCharType="begin">
                <w:ffData>
                  <w:name w:val=""/>
                  <w:enabled/>
                  <w:calcOnExit w:val="0"/>
                  <w:textInput>
                    <w:default w:val="[Delete if not applicable"/>
                  </w:textInput>
                </w:ffData>
              </w:fldChar>
            </w:r>
            <w:r w:rsidR="00B809C4" w:rsidRPr="00AC0D84">
              <w:rPr>
                <w:i/>
                <w:color w:val="FF0000"/>
              </w:rPr>
              <w:instrText xml:space="preserve"> FORMTEXT </w:instrText>
            </w:r>
            <w:r w:rsidR="00EF61F3" w:rsidRPr="00AC0D84">
              <w:rPr>
                <w:i/>
                <w:color w:val="FF0000"/>
              </w:rPr>
            </w:r>
            <w:r w:rsidR="00EF61F3" w:rsidRPr="00AC0D84">
              <w:rPr>
                <w:i/>
                <w:color w:val="FF0000"/>
              </w:rPr>
              <w:fldChar w:fldCharType="separate"/>
            </w:r>
            <w:r w:rsidR="003F396A">
              <w:rPr>
                <w:i/>
                <w:color w:val="FF0000"/>
              </w:rPr>
              <w:t> </w:t>
            </w:r>
            <w:r w:rsidR="003F396A">
              <w:rPr>
                <w:i/>
                <w:color w:val="FF0000"/>
              </w:rPr>
              <w:t> </w:t>
            </w:r>
            <w:r w:rsidR="003F396A">
              <w:rPr>
                <w:i/>
                <w:color w:val="FF0000"/>
              </w:rPr>
              <w:t> </w:t>
            </w:r>
            <w:r w:rsidR="003F396A">
              <w:rPr>
                <w:i/>
                <w:color w:val="FF0000"/>
              </w:rPr>
              <w:t> </w:t>
            </w:r>
            <w:r w:rsidR="003F396A">
              <w:rPr>
                <w:i/>
                <w:color w:val="FF0000"/>
              </w:rPr>
              <w:t> </w:t>
            </w:r>
            <w:r w:rsidR="00EF61F3" w:rsidRPr="00AC0D84">
              <w:rPr>
                <w:i/>
                <w:color w:val="FF0000"/>
              </w:rPr>
              <w:fldChar w:fldCharType="end"/>
            </w:r>
            <w:r w:rsidR="00B809C4">
              <w:rPr>
                <w:i/>
                <w:color w:val="FF0000"/>
              </w:rPr>
              <w:t xml:space="preserve"> </w:t>
            </w:r>
            <w:r w:rsidR="00EF61F3">
              <w:rPr>
                <w:highlight w:val="lightGray"/>
              </w:rPr>
              <w:fldChar w:fldCharType="begin">
                <w:ffData>
                  <w:name w:val=""/>
                  <w:enabled/>
                  <w:calcOnExit w:val="0"/>
                  <w:textInput>
                    <w:default w:val="(or, for the avoidance of doubt, any individual Lot)]"/>
                  </w:textInput>
                </w:ffData>
              </w:fldChar>
            </w:r>
            <w:r w:rsidR="00B809C4">
              <w:rPr>
                <w:highlight w:val="lightGray"/>
              </w:rPr>
              <w:instrText xml:space="preserve"> FORMTEXT </w:instrText>
            </w:r>
            <w:r w:rsidR="00EF61F3">
              <w:rPr>
                <w:highlight w:val="lightGray"/>
              </w:rPr>
            </w:r>
            <w:r w:rsidR="00EF61F3">
              <w:rPr>
                <w:highlight w:val="lightGray"/>
              </w:rPr>
              <w:fldChar w:fldCharType="separate"/>
            </w:r>
            <w:r w:rsidR="003F396A">
              <w:rPr>
                <w:highlight w:val="lightGray"/>
              </w:rPr>
              <w:t> </w:t>
            </w:r>
            <w:r w:rsidR="003F396A">
              <w:rPr>
                <w:highlight w:val="lightGray"/>
              </w:rPr>
              <w:t> </w:t>
            </w:r>
            <w:r w:rsidR="003F396A">
              <w:rPr>
                <w:highlight w:val="lightGray"/>
              </w:rPr>
              <w:t> </w:t>
            </w:r>
            <w:r w:rsidR="003F396A">
              <w:rPr>
                <w:highlight w:val="lightGray"/>
              </w:rPr>
              <w:t> </w:t>
            </w:r>
            <w:r w:rsidR="003F396A">
              <w:rPr>
                <w:highlight w:val="lightGray"/>
              </w:rPr>
              <w:t> </w:t>
            </w:r>
            <w:r w:rsidR="00EF61F3">
              <w:rPr>
                <w:highlight w:val="lightGray"/>
              </w:rPr>
              <w:fldChar w:fldCharType="end"/>
            </w:r>
            <w:r>
              <w:rPr>
                <w:i/>
                <w:szCs w:val="22"/>
              </w:rPr>
              <w:t xml:space="preserve"> </w:t>
            </w:r>
            <w:r w:rsidRPr="000E5DB7">
              <w:t xml:space="preserve">at any time prior to a formal written Services Contract being executed by or on behalf of the Contracting Authority.  </w:t>
            </w:r>
          </w:p>
          <w:p w14:paraId="756D5C4C" w14:textId="77777777" w:rsidR="003C0FB1" w:rsidRDefault="003C0FB1" w:rsidP="0018606D">
            <w:r w:rsidRPr="000E5DB7">
              <w:t>The award of a Services Contract does not confer exclusivity on the successful Tenderer.</w:t>
            </w:r>
          </w:p>
        </w:tc>
      </w:tr>
      <w:tr w:rsidR="003C0FB1" w:rsidRPr="00CB5B77" w14:paraId="3CA23D75" w14:textId="77777777" w:rsidTr="00245488">
        <w:tc>
          <w:tcPr>
            <w:tcW w:w="436" w:type="pct"/>
          </w:tcPr>
          <w:p w14:paraId="26B9A258" w14:textId="77777777" w:rsidR="003C0FB1" w:rsidRDefault="003C0FB1" w:rsidP="005D60C5">
            <w:pPr>
              <w:spacing w:after="200"/>
              <w:rPr>
                <w:color w:val="0000FF"/>
              </w:rPr>
            </w:pPr>
            <w:r w:rsidRPr="000E5DB7">
              <w:rPr>
                <w:color w:val="0000FF"/>
              </w:rPr>
              <w:t>2.1.3</w:t>
            </w:r>
          </w:p>
        </w:tc>
        <w:tc>
          <w:tcPr>
            <w:tcW w:w="4564" w:type="pct"/>
          </w:tcPr>
          <w:p w14:paraId="3A95D353" w14:textId="77777777" w:rsidR="003C0FB1" w:rsidRDefault="003C0FB1" w:rsidP="0018606D">
            <w:r w:rsidRPr="000E5DB7">
              <w:t xml:space="preserve">This RFT supersedes and replaces any and all previous documentation, communications and correspondence between the Contracting Authority and Tenderers, and Tenderers should place no reliance on such previous documentation and correspondence. </w:t>
            </w:r>
          </w:p>
          <w:p w14:paraId="20D8EA53" w14:textId="77777777" w:rsidR="00684357" w:rsidRDefault="00684357" w:rsidP="0018606D"/>
        </w:tc>
      </w:tr>
      <w:tr w:rsidR="00684357" w:rsidRPr="00514373" w14:paraId="7690234D" w14:textId="77777777" w:rsidTr="00684357">
        <w:tc>
          <w:tcPr>
            <w:tcW w:w="436" w:type="pct"/>
          </w:tcPr>
          <w:p w14:paraId="371C7A09" w14:textId="77777777" w:rsidR="00684357" w:rsidRPr="00684357" w:rsidRDefault="00684357" w:rsidP="00684357">
            <w:pPr>
              <w:spacing w:after="200"/>
              <w:rPr>
                <w:color w:val="0000FF"/>
              </w:rPr>
            </w:pPr>
            <w:r w:rsidRPr="00684357">
              <w:rPr>
                <w:color w:val="0000FF"/>
              </w:rPr>
              <w:t>2.1.4</w:t>
            </w:r>
          </w:p>
        </w:tc>
        <w:tc>
          <w:tcPr>
            <w:tcW w:w="4564" w:type="pct"/>
          </w:tcPr>
          <w:p w14:paraId="5A827E83" w14:textId="77777777" w:rsidR="00684357" w:rsidRPr="00684357" w:rsidRDefault="00684357" w:rsidP="00684357">
            <w:r w:rsidRPr="00684357">
              <w:t>In this clause 2.1.4, “Data Protection Laws” means all applicable national and EU data protection laws, regulations and guidelines including but not limited to Regulation (EU) 2016/679 on the protection of natural persons with regard to the processing of personal data and on the free movement of such data, and repealing  Directive 95/46/EC (the “General Data Protection Regulation”), and any guidelines and codes of practice issued by the Office of the Data Protection Commission or other supervisory authority for data protection in Ireland from time to time.</w:t>
            </w:r>
          </w:p>
          <w:p w14:paraId="5B3C6039" w14:textId="77777777" w:rsidR="00684357" w:rsidRPr="00684357" w:rsidRDefault="00684357" w:rsidP="00684357">
            <w:r w:rsidRPr="00684357">
              <w:t xml:space="preserve">The Contracting Authority will be a Data Controller (where Data Controller has the meaning given under the Data Protection Laws) in respect of any Personal Data (where Personal Data has the meaning given under the Data Protection Laws) required to be provided by the Tenderer in response to this RFT. </w:t>
            </w:r>
          </w:p>
          <w:p w14:paraId="3644557B" w14:textId="77777777" w:rsidR="00684357" w:rsidRPr="00684357" w:rsidRDefault="00684357" w:rsidP="00684357">
            <w:r w:rsidRPr="00684357">
              <w:t xml:space="preserve">The Tenderer, as Data Controller in respect of any Personal Data provided by it in its Tender, is required to confirm in the statement required under paragraph 2.4 below that all Data Subjects (where Data Subject has the meaning given under the Data Protection Laws) whose Personal Data is provided by the Tenderer have consented to the processing of such Personal Data by the Tenderer, the Contracting Authority, the Evaluation Team and the supplier of the etenders.gov.ie website, for the purposes of the participation of the Tenderer in this Competition or that the Tenderer otherwise has a legal basis for providing </w:t>
            </w:r>
            <w:r w:rsidRPr="00684357">
              <w:lastRenderedPageBreak/>
              <w:t xml:space="preserve">such Personal Data to the Contracting Authority for the purposes of its participation in this Competition .  </w:t>
            </w:r>
          </w:p>
        </w:tc>
      </w:tr>
    </w:tbl>
    <w:p w14:paraId="12A73617" w14:textId="77777777" w:rsidR="003C0FB1" w:rsidRDefault="003C0FB1" w:rsidP="0038799C">
      <w:pPr>
        <w:pStyle w:val="Heading2"/>
      </w:pPr>
      <w:r w:rsidRPr="000E5DB7">
        <w:lastRenderedPageBreak/>
        <w:t>2.2</w:t>
      </w:r>
      <w:r w:rsidRPr="000E5DB7">
        <w:tab/>
        <w:t xml:space="preserve">Compliant Tenders </w:t>
      </w:r>
    </w:p>
    <w:tbl>
      <w:tblPr>
        <w:tblW w:w="5000" w:type="pct"/>
        <w:tblLook w:val="01E0" w:firstRow="1" w:lastRow="1" w:firstColumn="1" w:lastColumn="1" w:noHBand="0" w:noVBand="0"/>
      </w:tblPr>
      <w:tblGrid>
        <w:gridCol w:w="773"/>
        <w:gridCol w:w="521"/>
        <w:gridCol w:w="7777"/>
      </w:tblGrid>
      <w:tr w:rsidR="003C0FB1" w:rsidRPr="00CB5B77" w14:paraId="604A30A1" w14:textId="77777777" w:rsidTr="0099533F">
        <w:trPr>
          <w:trHeight w:val="511"/>
        </w:trPr>
        <w:tc>
          <w:tcPr>
            <w:tcW w:w="426" w:type="pct"/>
          </w:tcPr>
          <w:p w14:paraId="33D2C03C" w14:textId="77777777" w:rsidR="003C0FB1" w:rsidRDefault="003C0FB1" w:rsidP="005D60C5">
            <w:pPr>
              <w:spacing w:after="200"/>
              <w:rPr>
                <w:color w:val="0000FF"/>
              </w:rPr>
            </w:pPr>
            <w:r w:rsidRPr="000E5DB7">
              <w:rPr>
                <w:color w:val="0000FF"/>
              </w:rPr>
              <w:t>2.2.1</w:t>
            </w:r>
          </w:p>
        </w:tc>
        <w:tc>
          <w:tcPr>
            <w:tcW w:w="4574" w:type="pct"/>
            <w:gridSpan w:val="2"/>
          </w:tcPr>
          <w:p w14:paraId="37259A42" w14:textId="77777777" w:rsidR="003C0FB1" w:rsidRDefault="003C0FB1" w:rsidP="005F7E00">
            <w:r w:rsidRPr="000E5DB7">
              <w:t>If a Tenderer fails to comply in any respect with the requirements of this paragraph 2.2.1, the Contracting Authority reserves the right to reject the Tenderer’s Tender as non-compliant or, without prejudice to this right and subject to its obligations at law, to take any other action it considers appropriate including but not limited to:</w:t>
            </w:r>
          </w:p>
          <w:p w14:paraId="389BB55C" w14:textId="77777777" w:rsidR="003C0FB1" w:rsidRDefault="003C0FB1" w:rsidP="005F7E00">
            <w:pPr>
              <w:numPr>
                <w:ilvl w:val="0"/>
                <w:numId w:val="5"/>
              </w:numPr>
            </w:pPr>
            <w:r w:rsidRPr="000E5DB7">
              <w:t>seeking written clarification from the Tenderer;</w:t>
            </w:r>
          </w:p>
          <w:p w14:paraId="48896D07" w14:textId="77777777" w:rsidR="003C0FB1" w:rsidRDefault="003C0FB1" w:rsidP="005F7E00">
            <w:pPr>
              <w:numPr>
                <w:ilvl w:val="0"/>
                <w:numId w:val="5"/>
              </w:numPr>
            </w:pPr>
            <w:r w:rsidRPr="000E5DB7">
              <w:t>seeking further information from the Tenderer;</w:t>
            </w:r>
            <w:r>
              <w:t xml:space="preserve"> or</w:t>
            </w:r>
          </w:p>
          <w:p w14:paraId="5B2880E1" w14:textId="77777777" w:rsidR="003C0FB1" w:rsidRDefault="003C0FB1" w:rsidP="005F7E00">
            <w:pPr>
              <w:numPr>
                <w:ilvl w:val="0"/>
                <w:numId w:val="5"/>
              </w:numPr>
            </w:pPr>
            <w:r w:rsidRPr="000E5DB7">
              <w:t xml:space="preserve">waiving a requirement, which in </w:t>
            </w:r>
            <w:r>
              <w:t xml:space="preserve">the </w:t>
            </w:r>
            <w:r w:rsidRPr="000E5DB7">
              <w:t>Contracting Authority’s view, is non-material or procedural.</w:t>
            </w:r>
          </w:p>
          <w:p w14:paraId="3BE521B0" w14:textId="77777777" w:rsidR="003C0FB1" w:rsidRDefault="003C0FB1" w:rsidP="005F7E00">
            <w:r w:rsidRPr="000E5DB7">
              <w:t xml:space="preserve">Tenderers are required: </w:t>
            </w:r>
          </w:p>
        </w:tc>
      </w:tr>
      <w:tr w:rsidR="003C0FB1" w:rsidRPr="00507FE4" w14:paraId="5DD01BE7" w14:textId="77777777" w:rsidTr="0099533F">
        <w:tc>
          <w:tcPr>
            <w:tcW w:w="426" w:type="pct"/>
          </w:tcPr>
          <w:p w14:paraId="19388C92" w14:textId="77777777" w:rsidR="003C0FB1" w:rsidRDefault="003C0FB1" w:rsidP="005D60C5">
            <w:pPr>
              <w:spacing w:after="200"/>
              <w:rPr>
                <w:color w:val="0000FF"/>
              </w:rPr>
            </w:pPr>
          </w:p>
        </w:tc>
        <w:tc>
          <w:tcPr>
            <w:tcW w:w="287" w:type="pct"/>
          </w:tcPr>
          <w:p w14:paraId="29758F16" w14:textId="77777777" w:rsidR="003C0FB1" w:rsidRDefault="003C0FB1" w:rsidP="005F7E00">
            <w:r w:rsidRPr="008506C8">
              <w:rPr>
                <w:color w:val="0000FF"/>
                <w:szCs w:val="22"/>
              </w:rPr>
              <w:t>(a)</w:t>
            </w:r>
          </w:p>
        </w:tc>
        <w:tc>
          <w:tcPr>
            <w:tcW w:w="4286" w:type="pct"/>
          </w:tcPr>
          <w:p w14:paraId="1DFF14DD" w14:textId="77777777" w:rsidR="003C0FB1" w:rsidRPr="00D27E59" w:rsidRDefault="0037365C" w:rsidP="00292437">
            <w:pPr>
              <w:contextualSpacing/>
            </w:pPr>
            <w:r w:rsidRPr="00D02FE4">
              <w:rPr>
                <w:szCs w:val="22"/>
              </w:rPr>
              <w:t xml:space="preserve">To complete and submit with their Tender the </w:t>
            </w:r>
            <w:r>
              <w:rPr>
                <w:szCs w:val="22"/>
              </w:rPr>
              <w:t xml:space="preserve">electronic version of the </w:t>
            </w:r>
            <w:r w:rsidRPr="00D02FE4">
              <w:rPr>
                <w:szCs w:val="22"/>
              </w:rPr>
              <w:t>European Single Procurement Document (“</w:t>
            </w:r>
            <w:hyperlink r:id="rId20" w:history="1">
              <w:r w:rsidRPr="00130442">
                <w:rPr>
                  <w:rStyle w:val="Hyperlink"/>
                  <w:szCs w:val="22"/>
                </w:rPr>
                <w:t>eESPD</w:t>
              </w:r>
            </w:hyperlink>
            <w:r w:rsidRPr="00D02FE4">
              <w:rPr>
                <w:szCs w:val="22"/>
              </w:rPr>
              <w:t>”)</w:t>
            </w:r>
            <w:r w:rsidR="00130442">
              <w:rPr>
                <w:szCs w:val="22"/>
              </w:rPr>
              <w:t xml:space="preserve">. </w:t>
            </w:r>
            <w:r w:rsidRPr="00D02FE4">
              <w:rPr>
                <w:szCs w:val="22"/>
              </w:rPr>
              <w:t xml:space="preserve">Tenderers may submit an </w:t>
            </w:r>
            <w:r>
              <w:rPr>
                <w:szCs w:val="22"/>
              </w:rPr>
              <w:t>e</w:t>
            </w:r>
            <w:r w:rsidRPr="00D02FE4">
              <w:rPr>
                <w:szCs w:val="22"/>
              </w:rPr>
              <w:t>ESPD which has already been used in a previous procurement procedure PROVIDED THAT they confirm that: (i) the information contained in it continues to be correct and (ii) that they satisfy the Selection Criteria for this Competition as set out at part 3.2 below;</w:t>
            </w:r>
          </w:p>
        </w:tc>
      </w:tr>
      <w:tr w:rsidR="003C0FB1" w:rsidRPr="00CB5B77" w14:paraId="715C844D" w14:textId="77777777" w:rsidTr="0099533F">
        <w:tc>
          <w:tcPr>
            <w:tcW w:w="426" w:type="pct"/>
          </w:tcPr>
          <w:p w14:paraId="13CB60E9" w14:textId="77777777" w:rsidR="003C0FB1" w:rsidRDefault="003C0FB1" w:rsidP="005D60C5">
            <w:pPr>
              <w:spacing w:after="200"/>
              <w:rPr>
                <w:color w:val="0000FF"/>
              </w:rPr>
            </w:pPr>
          </w:p>
        </w:tc>
        <w:tc>
          <w:tcPr>
            <w:tcW w:w="287" w:type="pct"/>
          </w:tcPr>
          <w:p w14:paraId="7C518503" w14:textId="77777777" w:rsidR="003C0FB1" w:rsidRDefault="003C0FB1" w:rsidP="005F7E00">
            <w:r w:rsidRPr="00016CD3">
              <w:rPr>
                <w:color w:val="0000FF"/>
                <w:szCs w:val="22"/>
              </w:rPr>
              <w:t>(b)</w:t>
            </w:r>
            <w:r>
              <w:t>.</w:t>
            </w:r>
          </w:p>
        </w:tc>
        <w:tc>
          <w:tcPr>
            <w:tcW w:w="4286" w:type="pct"/>
          </w:tcPr>
          <w:p w14:paraId="5E68B109" w14:textId="77777777" w:rsidR="003C0FB1" w:rsidRDefault="003C0FB1" w:rsidP="005F7E00">
            <w:pPr>
              <w:rPr>
                <w:u w:val="single"/>
              </w:rPr>
            </w:pPr>
            <w:r w:rsidRPr="00507FE4">
              <w:t xml:space="preserve">To submit all documentation which this RFT requires to be submitted </w:t>
            </w:r>
            <w:r w:rsidRPr="00507FE4">
              <w:rPr>
                <w:u w:val="single"/>
              </w:rPr>
              <w:t>with the</w:t>
            </w:r>
            <w:r>
              <w:rPr>
                <w:u w:val="single"/>
              </w:rPr>
              <w:t>ir</w:t>
            </w:r>
            <w:r w:rsidRPr="00507FE4">
              <w:rPr>
                <w:u w:val="single"/>
              </w:rPr>
              <w:t xml:space="preserve"> Tender;</w:t>
            </w:r>
          </w:p>
        </w:tc>
      </w:tr>
      <w:tr w:rsidR="003C0FB1" w:rsidRPr="00CB5B77" w14:paraId="65A01A00" w14:textId="77777777" w:rsidTr="0099533F">
        <w:tc>
          <w:tcPr>
            <w:tcW w:w="426" w:type="pct"/>
          </w:tcPr>
          <w:p w14:paraId="054C7C9B" w14:textId="77777777" w:rsidR="003C0FB1" w:rsidRDefault="003C0FB1" w:rsidP="005D60C5">
            <w:pPr>
              <w:spacing w:after="200"/>
              <w:rPr>
                <w:color w:val="0000FF"/>
              </w:rPr>
            </w:pPr>
          </w:p>
        </w:tc>
        <w:tc>
          <w:tcPr>
            <w:tcW w:w="287" w:type="pct"/>
          </w:tcPr>
          <w:p w14:paraId="6254F8E2" w14:textId="77777777" w:rsidR="003C0FB1" w:rsidRPr="000E5DB7" w:rsidRDefault="003C0FB1" w:rsidP="005F7E00">
            <w:r>
              <w:rPr>
                <w:color w:val="0000FF"/>
                <w:szCs w:val="22"/>
              </w:rPr>
              <w:t>(c)</w:t>
            </w:r>
          </w:p>
        </w:tc>
        <w:tc>
          <w:tcPr>
            <w:tcW w:w="4286" w:type="pct"/>
          </w:tcPr>
          <w:p w14:paraId="70DCE73E" w14:textId="77777777" w:rsidR="003C0FB1" w:rsidRPr="000E5DB7" w:rsidRDefault="003C0FB1" w:rsidP="005F7E00">
            <w:r w:rsidRPr="000E5DB7">
              <w:t>To follow the format of this RFT and respond to each element in the order as set out in this RFT;</w:t>
            </w:r>
          </w:p>
        </w:tc>
      </w:tr>
      <w:tr w:rsidR="003C0FB1" w:rsidRPr="00CB5B77" w14:paraId="00D30B3A" w14:textId="77777777" w:rsidTr="0099533F">
        <w:tc>
          <w:tcPr>
            <w:tcW w:w="426" w:type="pct"/>
          </w:tcPr>
          <w:p w14:paraId="4A12622B" w14:textId="77777777" w:rsidR="003C0FB1" w:rsidRDefault="003C0FB1" w:rsidP="005D60C5">
            <w:pPr>
              <w:spacing w:after="200"/>
              <w:rPr>
                <w:color w:val="0000FF"/>
              </w:rPr>
            </w:pPr>
          </w:p>
        </w:tc>
        <w:tc>
          <w:tcPr>
            <w:tcW w:w="287" w:type="pct"/>
          </w:tcPr>
          <w:p w14:paraId="3E4CE23D" w14:textId="77777777" w:rsidR="003C0FB1" w:rsidRPr="000E5DB7" w:rsidRDefault="003C0FB1" w:rsidP="005F7E00">
            <w:r w:rsidRPr="008506C8">
              <w:rPr>
                <w:color w:val="0000FF"/>
                <w:szCs w:val="22"/>
              </w:rPr>
              <w:t>(d)</w:t>
            </w:r>
          </w:p>
        </w:tc>
        <w:tc>
          <w:tcPr>
            <w:tcW w:w="4286" w:type="pct"/>
          </w:tcPr>
          <w:p w14:paraId="2690171A" w14:textId="77777777" w:rsidR="003C0FB1" w:rsidRPr="000E5DB7" w:rsidRDefault="003C0FB1" w:rsidP="005F7E00">
            <w:r w:rsidRPr="000E5DB7">
              <w:t xml:space="preserve">To conform </w:t>
            </w:r>
            <w:r>
              <w:t xml:space="preserve">to </w:t>
            </w:r>
            <w:r w:rsidRPr="000E5DB7">
              <w:t>and comply with all instructions and requirements set out in this RFT</w:t>
            </w:r>
            <w:r>
              <w:t>;</w:t>
            </w:r>
          </w:p>
        </w:tc>
      </w:tr>
      <w:tr w:rsidR="003C0FB1" w:rsidRPr="00CB5B77" w14:paraId="4F4ED657" w14:textId="77777777" w:rsidTr="0099533F">
        <w:tc>
          <w:tcPr>
            <w:tcW w:w="426" w:type="pct"/>
          </w:tcPr>
          <w:p w14:paraId="3B626E30" w14:textId="77777777" w:rsidR="003C0FB1" w:rsidRDefault="003C0FB1" w:rsidP="005D60C5">
            <w:pPr>
              <w:spacing w:after="200"/>
              <w:rPr>
                <w:color w:val="0000FF"/>
              </w:rPr>
            </w:pPr>
          </w:p>
        </w:tc>
        <w:tc>
          <w:tcPr>
            <w:tcW w:w="287" w:type="pct"/>
          </w:tcPr>
          <w:p w14:paraId="4A29F12B" w14:textId="77777777" w:rsidR="003C0FB1" w:rsidRPr="000E5DB7" w:rsidRDefault="003C0FB1" w:rsidP="005F7E00">
            <w:r w:rsidRPr="008506C8">
              <w:rPr>
                <w:color w:val="0000FF"/>
                <w:szCs w:val="22"/>
              </w:rPr>
              <w:t>(e)</w:t>
            </w:r>
          </w:p>
        </w:tc>
        <w:tc>
          <w:tcPr>
            <w:tcW w:w="4286" w:type="pct"/>
          </w:tcPr>
          <w:p w14:paraId="4615D9BC" w14:textId="77777777" w:rsidR="003C0FB1" w:rsidRPr="000E5DB7" w:rsidRDefault="003C0FB1" w:rsidP="005F7E00">
            <w:r w:rsidRPr="000E5DB7">
              <w:t>To submit the statement required under paragraph 2.4 below; and</w:t>
            </w:r>
          </w:p>
        </w:tc>
      </w:tr>
      <w:tr w:rsidR="003C0FB1" w:rsidRPr="00CB5B77" w14:paraId="2F8A73A8" w14:textId="77777777" w:rsidTr="0099533F">
        <w:tc>
          <w:tcPr>
            <w:tcW w:w="426" w:type="pct"/>
          </w:tcPr>
          <w:p w14:paraId="1E81A7AA" w14:textId="77777777" w:rsidR="003C0FB1" w:rsidRDefault="003C0FB1" w:rsidP="005D60C5">
            <w:pPr>
              <w:spacing w:after="200"/>
              <w:rPr>
                <w:color w:val="0000FF"/>
              </w:rPr>
            </w:pPr>
          </w:p>
        </w:tc>
        <w:tc>
          <w:tcPr>
            <w:tcW w:w="287" w:type="pct"/>
          </w:tcPr>
          <w:p w14:paraId="6F09F959" w14:textId="77777777" w:rsidR="003C0FB1" w:rsidRDefault="003C0FB1" w:rsidP="005F7E00">
            <w:r w:rsidRPr="008506C8">
              <w:rPr>
                <w:color w:val="0000FF"/>
                <w:szCs w:val="22"/>
              </w:rPr>
              <w:t>(f)</w:t>
            </w:r>
          </w:p>
        </w:tc>
        <w:tc>
          <w:tcPr>
            <w:tcW w:w="4286" w:type="pct"/>
          </w:tcPr>
          <w:p w14:paraId="6CAFCE4E" w14:textId="77777777" w:rsidR="003C0FB1" w:rsidRDefault="003C0FB1" w:rsidP="005F7E00">
            <w:r w:rsidRPr="000E5DB7">
              <w:t>Not to alter or edit this RFT in any way.</w:t>
            </w:r>
          </w:p>
        </w:tc>
      </w:tr>
      <w:tr w:rsidR="003C0FB1" w:rsidRPr="00CB5B77" w14:paraId="07E3233E" w14:textId="77777777" w:rsidTr="0099533F">
        <w:trPr>
          <w:trHeight w:val="716"/>
        </w:trPr>
        <w:tc>
          <w:tcPr>
            <w:tcW w:w="426" w:type="pct"/>
          </w:tcPr>
          <w:p w14:paraId="6D83CE78" w14:textId="77777777" w:rsidR="003C0FB1" w:rsidRDefault="003C0FB1" w:rsidP="00503F93">
            <w:pPr>
              <w:spacing w:after="200" w:line="320" w:lineRule="auto"/>
              <w:rPr>
                <w:color w:val="0000FF"/>
              </w:rPr>
            </w:pPr>
            <w:r w:rsidRPr="000E5DB7">
              <w:rPr>
                <w:color w:val="0000FF"/>
              </w:rPr>
              <w:t>2.2.2</w:t>
            </w:r>
          </w:p>
        </w:tc>
        <w:tc>
          <w:tcPr>
            <w:tcW w:w="4574" w:type="pct"/>
            <w:gridSpan w:val="2"/>
          </w:tcPr>
          <w:p w14:paraId="7494B4A5" w14:textId="77777777" w:rsidR="003C0FB1" w:rsidRDefault="003C0FB1" w:rsidP="005F7E00">
            <w:r w:rsidRPr="000E5DB7">
              <w:t>Without prejudice to the generality of paragraph</w:t>
            </w:r>
            <w:r>
              <w:t>s</w:t>
            </w:r>
            <w:r w:rsidRPr="000E5DB7">
              <w:t xml:space="preserve"> 2.2.1, failure to comply with paragraph 2.6.1, 2.6.2 or 2.6.3 below will render the Tender non-compliant and it will be rejected.</w:t>
            </w:r>
          </w:p>
        </w:tc>
      </w:tr>
    </w:tbl>
    <w:p w14:paraId="2FCBBA65" w14:textId="77777777" w:rsidR="003C0FB1" w:rsidRDefault="003C0FB1" w:rsidP="003C0FB1">
      <w:pPr>
        <w:pStyle w:val="Heading2"/>
      </w:pPr>
      <w:r w:rsidRPr="000E5DB7">
        <w:t>2.3</w:t>
      </w:r>
      <w:r w:rsidRPr="000E5DB7">
        <w:tab/>
        <w:t xml:space="preserve">Services Contract </w:t>
      </w:r>
    </w:p>
    <w:tbl>
      <w:tblPr>
        <w:tblW w:w="5000" w:type="pct"/>
        <w:tblLook w:val="01E0" w:firstRow="1" w:lastRow="1" w:firstColumn="1" w:lastColumn="1" w:noHBand="0" w:noVBand="0"/>
      </w:tblPr>
      <w:tblGrid>
        <w:gridCol w:w="731"/>
        <w:gridCol w:w="8340"/>
      </w:tblGrid>
      <w:tr w:rsidR="003C0FB1" w:rsidRPr="00CB5B77" w14:paraId="07065334" w14:textId="77777777" w:rsidTr="0099533F">
        <w:tc>
          <w:tcPr>
            <w:tcW w:w="403" w:type="pct"/>
          </w:tcPr>
          <w:p w14:paraId="35BA895D" w14:textId="77777777" w:rsidR="003C0FB1" w:rsidRPr="000E5DB7" w:rsidRDefault="003C0FB1" w:rsidP="00503F93">
            <w:pPr>
              <w:spacing w:after="200" w:line="320" w:lineRule="auto"/>
              <w:rPr>
                <w:color w:val="0000FF"/>
              </w:rPr>
            </w:pPr>
            <w:r w:rsidRPr="000E5DB7">
              <w:rPr>
                <w:color w:val="0000FF"/>
              </w:rPr>
              <w:t>2.3.1</w:t>
            </w:r>
          </w:p>
        </w:tc>
        <w:tc>
          <w:tcPr>
            <w:tcW w:w="4597" w:type="pct"/>
          </w:tcPr>
          <w:p w14:paraId="50347200" w14:textId="77777777" w:rsidR="003C0FB1" w:rsidRPr="000E5DB7" w:rsidRDefault="003C0FB1" w:rsidP="00926F67">
            <w:r w:rsidRPr="000E5DB7">
              <w:t xml:space="preserve">Tenderers should note the terms and conditions of the Services Contract at Appendix </w:t>
            </w:r>
            <w:r w:rsidR="0037365C">
              <w:t xml:space="preserve">5 </w:t>
            </w:r>
            <w:r w:rsidRPr="000E5DB7">
              <w:t>to this RFT.</w:t>
            </w:r>
          </w:p>
        </w:tc>
      </w:tr>
      <w:tr w:rsidR="003C0FB1" w:rsidRPr="00CB5B77" w14:paraId="009DC05F" w14:textId="77777777" w:rsidTr="0099533F">
        <w:tc>
          <w:tcPr>
            <w:tcW w:w="403" w:type="pct"/>
          </w:tcPr>
          <w:p w14:paraId="18B2A645" w14:textId="77777777" w:rsidR="003C0FB1" w:rsidRPr="000E5DB7" w:rsidRDefault="003C0FB1" w:rsidP="00503F93">
            <w:pPr>
              <w:spacing w:after="200" w:line="320" w:lineRule="auto"/>
              <w:rPr>
                <w:color w:val="0000FF"/>
              </w:rPr>
            </w:pPr>
            <w:r w:rsidRPr="000E5DB7">
              <w:rPr>
                <w:color w:val="0000FF"/>
              </w:rPr>
              <w:t>2.3.2</w:t>
            </w:r>
          </w:p>
        </w:tc>
        <w:tc>
          <w:tcPr>
            <w:tcW w:w="4597" w:type="pct"/>
          </w:tcPr>
          <w:p w14:paraId="18A15745" w14:textId="77777777" w:rsidR="003C0FB1" w:rsidRPr="000E5DB7" w:rsidRDefault="003C0FB1" w:rsidP="00926F67">
            <w:r w:rsidRPr="000E5DB7">
              <w:t xml:space="preserve">Tenderers are required to confirm their acceptance of the terms and conditions of the Services Contract </w:t>
            </w:r>
            <w:r>
              <w:t xml:space="preserve">by signing </w:t>
            </w:r>
            <w:r w:rsidRPr="000E5DB7">
              <w:t>the Tend</w:t>
            </w:r>
            <w:r>
              <w:t xml:space="preserve">erer’s Statement at Appendix 3.  </w:t>
            </w:r>
            <w:r w:rsidRPr="000E5DB7">
              <w:t>Tenderers may not amend the Services Contract.</w:t>
            </w:r>
          </w:p>
        </w:tc>
      </w:tr>
    </w:tbl>
    <w:p w14:paraId="3EE9A8DF" w14:textId="77777777" w:rsidR="003C0FB1" w:rsidRDefault="003C0FB1" w:rsidP="003C0FB1">
      <w:pPr>
        <w:pStyle w:val="Heading2"/>
      </w:pPr>
      <w:r w:rsidRPr="000E5DB7">
        <w:t>2.4</w:t>
      </w:r>
      <w:r w:rsidRPr="000E5DB7">
        <w:tab/>
        <w:t>Acceptance of RFT Requirements</w:t>
      </w:r>
    </w:p>
    <w:p w14:paraId="25003ADF" w14:textId="77777777" w:rsidR="003C0FB1" w:rsidRDefault="003C0FB1" w:rsidP="00EA39AD">
      <w:r w:rsidRPr="000E5DB7">
        <w:t xml:space="preserve">Each Tenderer is required to accept the provisions of this RFT. ALL TENDERERS MUST RETURN, with their Tender, a scanned signed copy of the Tenderer’s Statement, as set out in Appendix 3, printed on the Tenderer’s letterhead. The Contracting Authority must be able to read the scanned signature of the Tenderer. If possible, please sign documents using blue ink. If the Contracting Authority cannot </w:t>
      </w:r>
      <w:r w:rsidRPr="000E5DB7">
        <w:lastRenderedPageBreak/>
        <w:t xml:space="preserve">read the scanned signature, Tenderers may be requested to re-submit. Tenderers may not amend the Tenderer’s Statement. </w:t>
      </w:r>
    </w:p>
    <w:p w14:paraId="14DF435F" w14:textId="77777777" w:rsidR="003C0FB1" w:rsidRDefault="003C0FB1" w:rsidP="003C0FB1">
      <w:pPr>
        <w:pStyle w:val="Heading2"/>
      </w:pPr>
      <w:r w:rsidRPr="000E5DB7">
        <w:t>2.5</w:t>
      </w:r>
      <w:r w:rsidRPr="000E5DB7">
        <w:tab/>
        <w:t>Consortia and Prime / Subcontractors</w:t>
      </w:r>
    </w:p>
    <w:p w14:paraId="54285C7E" w14:textId="77777777" w:rsidR="003C0FB1" w:rsidRDefault="003C0FB1" w:rsidP="00EA39AD">
      <w:r w:rsidRPr="000E5DB7">
        <w:t xml:space="preserve">Where a group of undertakings (in whatever form and regardless of the legal relationship between them) come together to submit a Tender in response to this RFT, the Contracting Authority will deal with all matters relating to this </w:t>
      </w:r>
      <w:r>
        <w:t>C</w:t>
      </w:r>
      <w:r w:rsidRPr="000E5DB7">
        <w:t xml:space="preserve">ompetition through </w:t>
      </w:r>
      <w:r>
        <w:rPr>
          <w:szCs w:val="22"/>
        </w:rPr>
        <w:t xml:space="preserve">a single nominated </w:t>
      </w:r>
      <w:r w:rsidRPr="000E5DB7">
        <w:t xml:space="preserve">entity </w:t>
      </w:r>
      <w:r>
        <w:rPr>
          <w:szCs w:val="22"/>
        </w:rPr>
        <w:t>authorised to represent all members of the group of undertakings.</w:t>
      </w:r>
      <w:r w:rsidRPr="000E5DB7">
        <w:t xml:space="preserve"> The Tenderer must </w:t>
      </w:r>
      <w:r>
        <w:rPr>
          <w:szCs w:val="22"/>
        </w:rPr>
        <w:t>provide details of all members of the group of undertakings and their role in the Tender and</w:t>
      </w:r>
      <w:r w:rsidRPr="003C4B88">
        <w:rPr>
          <w:szCs w:val="22"/>
        </w:rPr>
        <w:t xml:space="preserve"> </w:t>
      </w:r>
      <w:r w:rsidRPr="000E5DB7">
        <w:t xml:space="preserve">clearly set out the </w:t>
      </w:r>
      <w:r>
        <w:rPr>
          <w:szCs w:val="22"/>
        </w:rPr>
        <w:t xml:space="preserve">contact details including </w:t>
      </w:r>
      <w:r w:rsidRPr="000E5DB7">
        <w:t xml:space="preserve">name, title, telephone number, postal address, facsimile number and e-mail address of the nominated </w:t>
      </w:r>
      <w:r>
        <w:rPr>
          <w:szCs w:val="22"/>
        </w:rPr>
        <w:t>entity</w:t>
      </w:r>
      <w:r w:rsidRPr="000E5DB7">
        <w:t xml:space="preserve"> authorised to represent the Tenderer and to whom all communications shall be directed and accepted until this Competition has been completed or terminated.</w:t>
      </w:r>
      <w:r>
        <w:t xml:space="preserve"> </w:t>
      </w:r>
      <w:r w:rsidRPr="000E5DB7">
        <w:t>Correspondence from any other person will NOT be accepted, acknowledged or responded to.</w:t>
      </w:r>
    </w:p>
    <w:p w14:paraId="2B712478" w14:textId="77777777" w:rsidR="003C0FB1" w:rsidRDefault="003C0FB1" w:rsidP="00EA39AD">
      <w:r>
        <w:rPr>
          <w:szCs w:val="22"/>
        </w:rPr>
        <w:t xml:space="preserve">Prior to and as a condition of award of any Services Contract, the successful Tenderer shall be required to designate a single entity </w:t>
      </w:r>
      <w:r w:rsidRPr="003C4B88">
        <w:rPr>
          <w:szCs w:val="22"/>
        </w:rPr>
        <w:t>who will carry overall responsib</w:t>
      </w:r>
      <w:r>
        <w:rPr>
          <w:szCs w:val="22"/>
        </w:rPr>
        <w:t>ility for the Services Contract (the “Prime Contractor”)</w:t>
      </w:r>
      <w:r w:rsidRPr="003C4B88">
        <w:rPr>
          <w:szCs w:val="22"/>
        </w:rPr>
        <w:t>, irrespective of whether or not tasks are to be performed by a subcontractor or other consortium</w:t>
      </w:r>
      <w:r>
        <w:rPr>
          <w:szCs w:val="22"/>
        </w:rPr>
        <w:t xml:space="preserve"> member (the “Subcontractor”).</w:t>
      </w:r>
    </w:p>
    <w:p w14:paraId="2E90C924" w14:textId="77777777" w:rsidR="003670C3" w:rsidRDefault="00977CC4" w:rsidP="00977CC4">
      <w:pPr>
        <w:pStyle w:val="Heading2"/>
        <w:sectPr w:rsidR="003670C3" w:rsidSect="00C3103B">
          <w:footerReference w:type="default" r:id="rId21"/>
          <w:pgSz w:w="11907" w:h="16840" w:code="9"/>
          <w:pgMar w:top="1134" w:right="1418" w:bottom="851" w:left="1418" w:header="709" w:footer="709" w:gutter="0"/>
          <w:cols w:space="708"/>
          <w:docGrid w:linePitch="360"/>
        </w:sectPr>
      </w:pPr>
      <w:r w:rsidRPr="00830A49">
        <w:t>2.6</w:t>
      </w:r>
      <w:r w:rsidRPr="00830A49">
        <w:tab/>
        <w:t>Tender Submission Requirements</w:t>
      </w:r>
    </w:p>
    <w:tbl>
      <w:tblPr>
        <w:tblW w:w="5000" w:type="pct"/>
        <w:tblLook w:val="01E0" w:firstRow="1" w:lastRow="1" w:firstColumn="1" w:lastColumn="1" w:noHBand="0" w:noVBand="0"/>
      </w:tblPr>
      <w:tblGrid>
        <w:gridCol w:w="780"/>
        <w:gridCol w:w="8291"/>
      </w:tblGrid>
      <w:tr w:rsidR="00977CC4" w:rsidRPr="00830A49" w14:paraId="6FF171ED" w14:textId="77777777" w:rsidTr="00C3103B">
        <w:tc>
          <w:tcPr>
            <w:tcW w:w="430" w:type="pct"/>
          </w:tcPr>
          <w:p w14:paraId="038130BD" w14:textId="77777777" w:rsidR="00977CC4" w:rsidRPr="00830A49" w:rsidRDefault="00977CC4" w:rsidP="00C3103B">
            <w:pPr>
              <w:rPr>
                <w:color w:val="0000FF"/>
              </w:rPr>
            </w:pPr>
            <w:r w:rsidRPr="00830A49">
              <w:rPr>
                <w:color w:val="0000FF"/>
                <w:szCs w:val="22"/>
              </w:rPr>
              <w:t>2.6.1</w:t>
            </w:r>
          </w:p>
        </w:tc>
        <w:tc>
          <w:tcPr>
            <w:tcW w:w="4570" w:type="pct"/>
          </w:tcPr>
          <w:sdt>
            <w:sdtPr>
              <w:rPr>
                <w:color w:val="FF0000"/>
                <w:highlight w:val="lightGray"/>
              </w:rPr>
              <w:id w:val="437764801"/>
              <w:placeholder>
                <w:docPart w:val="50A4CAD30A4C42EA999076BC444A2477"/>
              </w:placeholder>
            </w:sdtPr>
            <w:sdtEndPr>
              <w:rPr>
                <w:color w:val="000000"/>
                <w:szCs w:val="22"/>
              </w:rPr>
            </w:sdtEndPr>
            <w:sdtContent>
              <w:p w14:paraId="02627B61" w14:textId="17AA9774" w:rsidR="00977CC4" w:rsidRPr="003F396A" w:rsidRDefault="00977CC4" w:rsidP="00EA39AD">
                <w:pPr>
                  <w:rPr>
                    <w:color w:val="000000"/>
                  </w:rPr>
                </w:pPr>
                <w:r w:rsidRPr="003F396A">
                  <w:rPr>
                    <w:color w:val="000000"/>
                    <w:szCs w:val="22"/>
                  </w:rPr>
                  <w:t xml:space="preserve">Tenders must be submitted via the electronic postbox available on </w:t>
                </w:r>
                <w:hyperlink r:id="rId22" w:history="1">
                  <w:r w:rsidR="000E283A" w:rsidRPr="003F396A">
                    <w:rPr>
                      <w:rStyle w:val="Hyperlink"/>
                      <w:szCs w:val="22"/>
                    </w:rPr>
                    <w:t>www.etenders.gov.ie</w:t>
                  </w:r>
                </w:hyperlink>
                <w:r w:rsidR="000E283A" w:rsidRPr="003F396A">
                  <w:rPr>
                    <w:color w:val="000000"/>
                    <w:szCs w:val="22"/>
                  </w:rPr>
                  <w:t xml:space="preserve">.  </w:t>
                </w:r>
                <w:r w:rsidRPr="003F396A">
                  <w:rPr>
                    <w:color w:val="000000"/>
                    <w:szCs w:val="22"/>
                  </w:rPr>
                  <w:t>Only Tenders submitted to the electronic postbox will be accepted.  Tenders submitted by any other means (including but not limited to by email, fax, post or hand del</w:t>
                </w:r>
                <w:r w:rsidR="00A6430B" w:rsidRPr="003F396A">
                  <w:rPr>
                    <w:color w:val="000000"/>
                    <w:szCs w:val="22"/>
                  </w:rPr>
                  <w:t>ivery) will NOT be accepted.</w:t>
                </w:r>
              </w:p>
              <w:p w14:paraId="1723F349" w14:textId="77777777" w:rsidR="00977CC4" w:rsidRPr="003F396A" w:rsidRDefault="00977CC4" w:rsidP="00EA39AD">
                <w:pPr>
                  <w:rPr>
                    <w:color w:val="000000"/>
                  </w:rPr>
                </w:pPr>
                <w:r w:rsidRPr="003F396A">
                  <w:rPr>
                    <w:color w:val="000000"/>
                    <w:szCs w:val="22"/>
                  </w:rPr>
                  <w:t xml:space="preserve">Tenderers must ensure that they give themselves sufficient time to upload and submit all required tender documentation before the Tender Deadline (as defined in paragraph 2.6.2).  Tenderers should take into account the fact that upload speeds vary.  There is a maximum of 4GB for the total (combined) documents sent to the electronic postbox.  </w:t>
                </w:r>
              </w:p>
              <w:p w14:paraId="5938F017" w14:textId="77777777" w:rsidR="00977CC4" w:rsidRPr="003F396A" w:rsidRDefault="00977CC4" w:rsidP="00EA39AD">
                <w:pPr>
                  <w:rPr>
                    <w:color w:val="000000"/>
                  </w:rPr>
                </w:pPr>
                <w:r w:rsidRPr="003F396A">
                  <w:rPr>
                    <w:color w:val="000000"/>
                    <w:szCs w:val="22"/>
                  </w:rPr>
                  <w:t>In order to submit a document to the electronic postbox, please note that you must click “Submit Response”.  After submitting you can still modify and re-send your response up until response deadline.  Tenderers should be aware that the ‘Submit Response’ button will be disabled automatically upon the expiration of the response deadline.</w:t>
                </w:r>
              </w:p>
              <w:p w14:paraId="69FED2FF" w14:textId="05DCB735" w:rsidR="00977CC4" w:rsidRPr="003F396A" w:rsidRDefault="00A86A4B" w:rsidP="00EA39AD">
                <w:pPr>
                  <w:rPr>
                    <w:b/>
                    <w:color w:val="FF0000"/>
                    <w:highlight w:val="lightGray"/>
                  </w:rPr>
                </w:pPr>
              </w:p>
            </w:sdtContent>
          </w:sdt>
        </w:tc>
      </w:tr>
    </w:tbl>
    <w:p w14:paraId="1CAC8384" w14:textId="77777777" w:rsidR="00A6430B" w:rsidRDefault="00A6430B">
      <w:pPr>
        <w:sectPr w:rsidR="00A6430B" w:rsidSect="003670C3">
          <w:type w:val="continuous"/>
          <w:pgSz w:w="11907" w:h="16840" w:code="9"/>
          <w:pgMar w:top="1134" w:right="1418" w:bottom="851" w:left="1418" w:header="709" w:footer="709" w:gutter="0"/>
          <w:cols w:space="708"/>
          <w:formProt w:val="0"/>
          <w:docGrid w:linePitch="360"/>
        </w:sectPr>
      </w:pPr>
    </w:p>
    <w:tbl>
      <w:tblPr>
        <w:tblW w:w="5000" w:type="pct"/>
        <w:tblLook w:val="01E0" w:firstRow="1" w:lastRow="1" w:firstColumn="1" w:lastColumn="1" w:noHBand="0" w:noVBand="0"/>
      </w:tblPr>
      <w:tblGrid>
        <w:gridCol w:w="793"/>
        <w:gridCol w:w="8278"/>
      </w:tblGrid>
      <w:tr w:rsidR="003C0FB1" w:rsidRPr="00CB5B77" w14:paraId="24F3FEB0" w14:textId="77777777" w:rsidTr="00503F93">
        <w:tc>
          <w:tcPr>
            <w:tcW w:w="437" w:type="pct"/>
          </w:tcPr>
          <w:p w14:paraId="213E2085" w14:textId="77777777" w:rsidR="003C0FB1" w:rsidRPr="000E5DB7" w:rsidRDefault="003C0FB1" w:rsidP="00503F93">
            <w:pPr>
              <w:rPr>
                <w:color w:val="0000FF"/>
              </w:rPr>
            </w:pPr>
            <w:r>
              <w:rPr>
                <w:color w:val="0000FF"/>
              </w:rPr>
              <w:t>2.6.2</w:t>
            </w:r>
          </w:p>
        </w:tc>
        <w:tc>
          <w:tcPr>
            <w:tcW w:w="4563" w:type="pct"/>
          </w:tcPr>
          <w:p w14:paraId="67723F51" w14:textId="311EAFC1" w:rsidR="003C0FB1" w:rsidRPr="000E5DB7" w:rsidRDefault="003C0FB1" w:rsidP="003670C3">
            <w:pPr>
              <w:rPr>
                <w:color w:val="000000"/>
              </w:rPr>
            </w:pPr>
            <w:r w:rsidRPr="000E5DB7">
              <w:t xml:space="preserve">Tenders must be received not later than </w:t>
            </w:r>
            <w:r w:rsidR="00EF61F3" w:rsidRPr="000E5DB7">
              <w:fldChar w:fldCharType="begin">
                <w:ffData>
                  <w:name w:val=""/>
                  <w:enabled/>
                  <w:calcOnExit w:val="0"/>
                  <w:textInput>
                    <w:default w:val="[insert time]"/>
                  </w:textInput>
                </w:ffData>
              </w:fldChar>
            </w:r>
            <w:r w:rsidRPr="000E5DB7">
              <w:instrText xml:space="preserve"> FORMTEXT </w:instrText>
            </w:r>
            <w:r w:rsidR="00EF61F3" w:rsidRPr="000E5DB7">
              <w:fldChar w:fldCharType="separate"/>
            </w:r>
            <w:r w:rsidR="001F25FA">
              <w:t>17:00</w:t>
            </w:r>
            <w:r w:rsidR="00EF61F3" w:rsidRPr="000E5DB7">
              <w:fldChar w:fldCharType="end"/>
            </w:r>
            <w:r w:rsidRPr="000E5DB7">
              <w:t xml:space="preserve"> on </w:t>
            </w:r>
            <w:r w:rsidR="00EF61F3" w:rsidRPr="000E5DB7">
              <w:fldChar w:fldCharType="begin">
                <w:ffData>
                  <w:name w:val=""/>
                  <w:enabled/>
                  <w:calcOnExit w:val="0"/>
                  <w:textInput>
                    <w:default w:val="[insert date]"/>
                  </w:textInput>
                </w:ffData>
              </w:fldChar>
            </w:r>
            <w:r w:rsidRPr="000E5DB7">
              <w:instrText xml:space="preserve"> FORMTEXT </w:instrText>
            </w:r>
            <w:r w:rsidR="00EF61F3" w:rsidRPr="000E5DB7">
              <w:fldChar w:fldCharType="separate"/>
            </w:r>
            <w:r w:rsidR="001F25FA">
              <w:rPr>
                <w:noProof/>
              </w:rPr>
              <w:t>25</w:t>
            </w:r>
            <w:r w:rsidR="001F25FA" w:rsidRPr="001F25FA">
              <w:rPr>
                <w:noProof/>
                <w:vertAlign w:val="superscript"/>
              </w:rPr>
              <w:t>th</w:t>
            </w:r>
            <w:r w:rsidR="001F25FA">
              <w:rPr>
                <w:noProof/>
              </w:rPr>
              <w:t xml:space="preserve"> April 2022</w:t>
            </w:r>
            <w:r w:rsidR="00EF61F3" w:rsidRPr="000E5DB7">
              <w:fldChar w:fldCharType="end"/>
            </w:r>
            <w:r w:rsidRPr="000E5DB7">
              <w:t xml:space="preserve"> (</w:t>
            </w:r>
            <w:r>
              <w:t xml:space="preserve">the </w:t>
            </w:r>
            <w:r w:rsidRPr="000E5DB7">
              <w:t>“Tender Deadline”).</w:t>
            </w:r>
            <w:r>
              <w:t xml:space="preserve">  </w:t>
            </w:r>
            <w:r w:rsidRPr="000E5DB7">
              <w:t>Tenders that are received late WILL NOT be considered in this</w:t>
            </w:r>
            <w:r>
              <w:t xml:space="preserve"> C</w:t>
            </w:r>
            <w:r w:rsidRPr="000E5DB7">
              <w:t xml:space="preserve">ompetition. </w:t>
            </w:r>
          </w:p>
        </w:tc>
      </w:tr>
      <w:tr w:rsidR="003C0FB1" w:rsidRPr="00CB5B77" w14:paraId="5938EF40" w14:textId="77777777" w:rsidTr="00503F93">
        <w:trPr>
          <w:trHeight w:val="503"/>
        </w:trPr>
        <w:tc>
          <w:tcPr>
            <w:tcW w:w="437" w:type="pct"/>
          </w:tcPr>
          <w:p w14:paraId="3F7E6DDE" w14:textId="77777777" w:rsidR="003C0FB1" w:rsidRPr="000E5DB7" w:rsidRDefault="003C0FB1" w:rsidP="00503F93">
            <w:pPr>
              <w:rPr>
                <w:color w:val="0000FF"/>
              </w:rPr>
            </w:pPr>
            <w:r>
              <w:rPr>
                <w:color w:val="0000FF"/>
              </w:rPr>
              <w:t>2.6.3</w:t>
            </w:r>
          </w:p>
        </w:tc>
        <w:tc>
          <w:tcPr>
            <w:tcW w:w="4563" w:type="pct"/>
          </w:tcPr>
          <w:p w14:paraId="7049C5DF" w14:textId="1AABC07C" w:rsidR="003C0FB1" w:rsidRPr="000E5DB7" w:rsidRDefault="00A0779A" w:rsidP="003670C3">
            <w:r w:rsidRPr="00796899">
              <w:rPr>
                <w:szCs w:val="22"/>
              </w:rPr>
              <w:t xml:space="preserve">Tenders must be submitted in </w:t>
            </w:r>
            <w:r w:rsidR="00EF61F3">
              <w:rPr>
                <w:szCs w:val="22"/>
              </w:rPr>
              <w:fldChar w:fldCharType="begin">
                <w:ffData>
                  <w:name w:val=""/>
                  <w:enabled/>
                  <w:calcOnExit w:val="0"/>
                  <w:textInput>
                    <w:default w:val="[for each Lot"/>
                  </w:textInput>
                </w:ffData>
              </w:fldChar>
            </w:r>
            <w:r>
              <w:rPr>
                <w:szCs w:val="22"/>
              </w:rPr>
              <w:instrText xml:space="preserve"> FORMTEXT </w:instrText>
            </w:r>
            <w:r w:rsidR="00EF61F3">
              <w:rPr>
                <w:szCs w:val="22"/>
              </w:rPr>
            </w:r>
            <w:r w:rsidR="00EF61F3">
              <w:rPr>
                <w:szCs w:val="22"/>
              </w:rPr>
              <w:fldChar w:fldCharType="separate"/>
            </w:r>
            <w:r>
              <w:rPr>
                <w:noProof/>
                <w:szCs w:val="22"/>
              </w:rPr>
              <w:t>English</w:t>
            </w:r>
            <w:r w:rsidR="00EF61F3">
              <w:rPr>
                <w:szCs w:val="22"/>
              </w:rPr>
              <w:fldChar w:fldCharType="end"/>
            </w:r>
            <w:r w:rsidRPr="00796899">
              <w:rPr>
                <w:szCs w:val="22"/>
              </w:rPr>
              <w:t>.</w:t>
            </w:r>
          </w:p>
        </w:tc>
      </w:tr>
      <w:tr w:rsidR="00B9639C" w:rsidRPr="00CB5B77" w14:paraId="30A4C187" w14:textId="77777777" w:rsidTr="00503F93">
        <w:tc>
          <w:tcPr>
            <w:tcW w:w="437" w:type="pct"/>
          </w:tcPr>
          <w:p w14:paraId="783F522C" w14:textId="77777777" w:rsidR="00B9639C" w:rsidRDefault="00B9639C" w:rsidP="00B9639C">
            <w:pPr>
              <w:rPr>
                <w:color w:val="0000FF"/>
              </w:rPr>
            </w:pPr>
            <w:r>
              <w:rPr>
                <w:color w:val="0000FF"/>
              </w:rPr>
              <w:t>2.6.4</w:t>
            </w:r>
          </w:p>
        </w:tc>
        <w:tc>
          <w:tcPr>
            <w:tcW w:w="4563" w:type="pct"/>
          </w:tcPr>
          <w:p w14:paraId="30405FB7" w14:textId="182C5AE7" w:rsidR="00B9639C" w:rsidRPr="004A0961" w:rsidRDefault="00B9639C" w:rsidP="003670C3">
            <w:r w:rsidRPr="00463D05">
              <w:t>Subje</w:t>
            </w:r>
            <w:r>
              <w:t xml:space="preserve">ct to paragraph 2.14 and 2.18, </w:t>
            </w:r>
            <w:r w:rsidRPr="000A2070">
              <w:t xml:space="preserve">each Tenderer is limited to submitting one Tender in </w:t>
            </w:r>
            <w:r>
              <w:t>its</w:t>
            </w:r>
            <w:r w:rsidRPr="000A2070">
              <w:t xml:space="preserve"> own capacity and one Tender as part of a consortium/group of undertakings under this RFT </w:t>
            </w:r>
            <w:r w:rsidR="00EF61F3">
              <w:fldChar w:fldCharType="begin">
                <w:ffData>
                  <w:name w:val="Text111"/>
                  <w:enabled/>
                  <w:calcOnExit w:val="0"/>
                  <w:textInput>
                    <w:default w:val="[for each Lot"/>
                  </w:textInput>
                </w:ffData>
              </w:fldChar>
            </w:r>
            <w:bookmarkStart w:id="7" w:name="Text111"/>
            <w:r w:rsidR="004A0961">
              <w:instrText xml:space="preserve"> FORMTEXT </w:instrText>
            </w:r>
            <w:r w:rsidR="00EF61F3">
              <w:fldChar w:fldCharType="separate"/>
            </w:r>
            <w:r w:rsidR="003F396A">
              <w:t> </w:t>
            </w:r>
            <w:r w:rsidR="003F396A">
              <w:t> </w:t>
            </w:r>
            <w:r w:rsidR="003F396A">
              <w:t> </w:t>
            </w:r>
            <w:r w:rsidR="003F396A">
              <w:t> </w:t>
            </w:r>
            <w:r w:rsidR="003F396A">
              <w:t> </w:t>
            </w:r>
            <w:r w:rsidR="00EF61F3">
              <w:fldChar w:fldCharType="end"/>
            </w:r>
            <w:bookmarkEnd w:id="7"/>
            <w:r w:rsidR="004A0961">
              <w:t xml:space="preserve"> </w:t>
            </w:r>
            <w:r w:rsidR="00EF61F3" w:rsidRPr="008E339E">
              <w:rPr>
                <w:i/>
                <w:iCs/>
                <w:color w:val="FF0000"/>
              </w:rPr>
              <w:fldChar w:fldCharType="begin">
                <w:ffData>
                  <w:name w:val="Text112"/>
                  <w:enabled/>
                  <w:calcOnExit w:val="0"/>
                  <w:textInput>
                    <w:default w:val="delete if not applicable]"/>
                  </w:textInput>
                </w:ffData>
              </w:fldChar>
            </w:r>
            <w:bookmarkStart w:id="8" w:name="Text112"/>
            <w:r w:rsidR="004A0961" w:rsidRPr="008E339E">
              <w:rPr>
                <w:i/>
                <w:iCs/>
                <w:color w:val="FF0000"/>
              </w:rPr>
              <w:instrText xml:space="preserve"> FORMTEXT </w:instrText>
            </w:r>
            <w:r w:rsidR="00EF61F3" w:rsidRPr="008E339E">
              <w:rPr>
                <w:i/>
                <w:iCs/>
                <w:color w:val="FF0000"/>
              </w:rPr>
            </w:r>
            <w:r w:rsidR="00EF61F3" w:rsidRPr="008E339E">
              <w:rPr>
                <w:i/>
                <w:iCs/>
                <w:color w:val="FF0000"/>
              </w:rPr>
              <w:fldChar w:fldCharType="separate"/>
            </w:r>
            <w:r w:rsidR="003F396A">
              <w:rPr>
                <w:i/>
                <w:iCs/>
                <w:color w:val="FF0000"/>
              </w:rPr>
              <w:t> </w:t>
            </w:r>
            <w:r w:rsidR="003F396A">
              <w:rPr>
                <w:i/>
                <w:iCs/>
                <w:color w:val="FF0000"/>
              </w:rPr>
              <w:t> </w:t>
            </w:r>
            <w:r w:rsidR="003F396A">
              <w:rPr>
                <w:i/>
                <w:iCs/>
                <w:color w:val="FF0000"/>
              </w:rPr>
              <w:t> </w:t>
            </w:r>
            <w:r w:rsidR="003F396A">
              <w:rPr>
                <w:i/>
                <w:iCs/>
                <w:color w:val="FF0000"/>
              </w:rPr>
              <w:t> </w:t>
            </w:r>
            <w:r w:rsidR="003F396A">
              <w:rPr>
                <w:i/>
                <w:iCs/>
                <w:color w:val="FF0000"/>
              </w:rPr>
              <w:t> </w:t>
            </w:r>
            <w:r w:rsidR="00EF61F3" w:rsidRPr="008E339E">
              <w:rPr>
                <w:i/>
                <w:iCs/>
                <w:color w:val="FF0000"/>
              </w:rPr>
              <w:fldChar w:fldCharType="end"/>
            </w:r>
            <w:bookmarkEnd w:id="8"/>
            <w:r w:rsidR="004A0961" w:rsidRPr="004A0961">
              <w:t>.</w:t>
            </w:r>
          </w:p>
        </w:tc>
      </w:tr>
      <w:tr w:rsidR="00B9639C" w:rsidRPr="00CB5B77" w14:paraId="7642A51C" w14:textId="77777777" w:rsidTr="003670C3">
        <w:trPr>
          <w:trHeight w:val="1146"/>
        </w:trPr>
        <w:tc>
          <w:tcPr>
            <w:tcW w:w="437" w:type="pct"/>
          </w:tcPr>
          <w:p w14:paraId="3BA12DE9" w14:textId="77777777" w:rsidR="00B9639C" w:rsidRDefault="00B9639C" w:rsidP="00B9639C">
            <w:pPr>
              <w:rPr>
                <w:color w:val="0000FF"/>
              </w:rPr>
            </w:pPr>
            <w:r w:rsidRPr="000E5DB7">
              <w:rPr>
                <w:color w:val="0000FF"/>
              </w:rPr>
              <w:t>2.6.</w:t>
            </w:r>
            <w:r>
              <w:rPr>
                <w:color w:val="0000FF"/>
              </w:rPr>
              <w:t>5</w:t>
            </w:r>
          </w:p>
        </w:tc>
        <w:tc>
          <w:tcPr>
            <w:tcW w:w="4563" w:type="pct"/>
          </w:tcPr>
          <w:p w14:paraId="316B23A1" w14:textId="52F2A8F8" w:rsidR="00B9639C" w:rsidRPr="00463D05" w:rsidRDefault="00B9639C" w:rsidP="003670C3">
            <w:r w:rsidRPr="000E5DB7">
              <w:t xml:space="preserve">All Tenders submitted in soft copy must be compiled such that they can be read immediately using </w:t>
            </w:r>
            <w:r w:rsidR="00EF61F3">
              <w:fldChar w:fldCharType="begin">
                <w:ffData>
                  <w:name w:val=""/>
                  <w:enabled/>
                  <w:calcOnExit w:val="0"/>
                  <w:textInput>
                    <w:default w:val="[specify required format for example, PDF]"/>
                  </w:textInput>
                </w:ffData>
              </w:fldChar>
            </w:r>
            <w:r w:rsidR="003270FE">
              <w:instrText xml:space="preserve"> FORMTEXT </w:instrText>
            </w:r>
            <w:r w:rsidR="00EF61F3">
              <w:fldChar w:fldCharType="separate"/>
            </w:r>
            <w:r w:rsidR="009B7370" w:rsidRPr="009B7370">
              <w:t>Microsoft Word, Microsoft Excel</w:t>
            </w:r>
            <w:r w:rsidR="009B7370">
              <w:t xml:space="preserve"> an</w:t>
            </w:r>
            <w:r w:rsidR="001F25FA">
              <w:t>d</w:t>
            </w:r>
            <w:r w:rsidR="009B7370">
              <w:t xml:space="preserve">/or </w:t>
            </w:r>
            <w:r w:rsidR="003270FE">
              <w:rPr>
                <w:noProof/>
              </w:rPr>
              <w:t>PDF</w:t>
            </w:r>
            <w:r w:rsidR="003F396A">
              <w:rPr>
                <w:noProof/>
              </w:rPr>
              <w:t xml:space="preserve"> Readers</w:t>
            </w:r>
            <w:r w:rsidR="00EF61F3">
              <w:fldChar w:fldCharType="end"/>
            </w:r>
            <w:r w:rsidRPr="000E5DB7">
              <w:t xml:space="preserve">. </w:t>
            </w:r>
            <w:r w:rsidR="003270FE">
              <w:t xml:space="preserve"> </w:t>
            </w:r>
            <w:r w:rsidRPr="000E5DB7">
              <w:t xml:space="preserve">The Contracting </w:t>
            </w:r>
            <w:r w:rsidRPr="000E5DB7">
              <w:lastRenderedPageBreak/>
              <w:t>Authority is not responsible for corruption in electronic documents. Tenderers must ensure electronic documents are not corrupt.</w:t>
            </w:r>
          </w:p>
        </w:tc>
      </w:tr>
    </w:tbl>
    <w:p w14:paraId="75C52A44" w14:textId="77777777" w:rsidR="003C0FB1" w:rsidRDefault="003C0FB1" w:rsidP="003C0FB1">
      <w:pPr>
        <w:pStyle w:val="Heading2"/>
        <w:spacing w:before="120"/>
        <w:ind w:firstLine="0"/>
      </w:pPr>
      <w:r w:rsidRPr="000E5DB7">
        <w:lastRenderedPageBreak/>
        <w:t>2.7</w:t>
      </w:r>
      <w:r w:rsidRPr="000E5DB7">
        <w:tab/>
        <w:t>Queries and Clarifications</w:t>
      </w:r>
    </w:p>
    <w:tbl>
      <w:tblPr>
        <w:tblW w:w="5000" w:type="pct"/>
        <w:tblLook w:val="01E0" w:firstRow="1" w:lastRow="1" w:firstColumn="1" w:lastColumn="1" w:noHBand="0" w:noVBand="0"/>
      </w:tblPr>
      <w:tblGrid>
        <w:gridCol w:w="809"/>
        <w:gridCol w:w="8262"/>
      </w:tblGrid>
      <w:tr w:rsidR="003C0FB1" w:rsidRPr="00CB5B77" w14:paraId="6C8008E3" w14:textId="77777777" w:rsidTr="00503F93">
        <w:tc>
          <w:tcPr>
            <w:tcW w:w="446" w:type="pct"/>
          </w:tcPr>
          <w:p w14:paraId="27F35FBA" w14:textId="77777777" w:rsidR="003C0FB1" w:rsidRDefault="003C0FB1" w:rsidP="00503F93">
            <w:pPr>
              <w:keepLines/>
              <w:spacing w:line="320" w:lineRule="exact"/>
              <w:rPr>
                <w:color w:val="0000FF"/>
              </w:rPr>
            </w:pPr>
            <w:r w:rsidRPr="000E5DB7">
              <w:rPr>
                <w:color w:val="0000FF"/>
              </w:rPr>
              <w:t>2.7.1</w:t>
            </w:r>
          </w:p>
        </w:tc>
        <w:tc>
          <w:tcPr>
            <w:tcW w:w="4554" w:type="pct"/>
          </w:tcPr>
          <w:p w14:paraId="3EAC2123" w14:textId="0CBBD8FC" w:rsidR="003C0FB1" w:rsidRDefault="003C0FB1" w:rsidP="002C72C0">
            <w:r w:rsidRPr="000E5DB7">
              <w:t>All queries relating to any aspect of this Competition or of this RFT must be directed to</w:t>
            </w:r>
            <w:r>
              <w:t xml:space="preserve"> the messaging facility on </w:t>
            </w:r>
            <w:hyperlink r:id="rId23" w:history="1">
              <w:r w:rsidRPr="003C0B09">
                <w:rPr>
                  <w:rStyle w:val="Hyperlink"/>
                </w:rPr>
                <w:t>www.etenders.gov.ie</w:t>
              </w:r>
            </w:hyperlink>
            <w:r>
              <w:t xml:space="preserve">.  </w:t>
            </w:r>
            <w:r w:rsidRPr="000E5DB7">
              <w:t xml:space="preserve">Queries will be accepted no later than </w:t>
            </w:r>
            <w:r w:rsidR="00EF61F3" w:rsidRPr="000E5DB7">
              <w:fldChar w:fldCharType="begin">
                <w:ffData>
                  <w:name w:val=""/>
                  <w:enabled/>
                  <w:calcOnExit w:val="0"/>
                  <w:textInput>
                    <w:default w:val="[insert time]"/>
                  </w:textInput>
                </w:ffData>
              </w:fldChar>
            </w:r>
            <w:r w:rsidRPr="000E5DB7">
              <w:instrText xml:space="preserve"> FORMTEXT </w:instrText>
            </w:r>
            <w:r w:rsidR="00EF61F3" w:rsidRPr="000E5DB7">
              <w:fldChar w:fldCharType="separate"/>
            </w:r>
            <w:r w:rsidR="001F25FA">
              <w:t>17:00</w:t>
            </w:r>
            <w:r w:rsidR="00EF61F3" w:rsidRPr="000E5DB7">
              <w:fldChar w:fldCharType="end"/>
            </w:r>
            <w:r w:rsidRPr="000E5DB7">
              <w:t xml:space="preserve"> on </w:t>
            </w:r>
            <w:r w:rsidR="00EF61F3" w:rsidRPr="000E5DB7">
              <w:fldChar w:fldCharType="begin">
                <w:ffData>
                  <w:name w:val=""/>
                  <w:enabled/>
                  <w:calcOnExit w:val="0"/>
                  <w:textInput>
                    <w:default w:val="[insert date]"/>
                  </w:textInput>
                </w:ffData>
              </w:fldChar>
            </w:r>
            <w:r w:rsidRPr="000E5DB7">
              <w:instrText xml:space="preserve"> FORMTEXT </w:instrText>
            </w:r>
            <w:r w:rsidR="00EF61F3" w:rsidRPr="000E5DB7">
              <w:fldChar w:fldCharType="separate"/>
            </w:r>
            <w:r w:rsidR="001F25FA">
              <w:t>15</w:t>
            </w:r>
            <w:r w:rsidR="001F25FA" w:rsidRPr="001F25FA">
              <w:rPr>
                <w:vertAlign w:val="superscript"/>
              </w:rPr>
              <w:t>th</w:t>
            </w:r>
            <w:r w:rsidR="001F25FA">
              <w:t xml:space="preserve"> April 2022</w:t>
            </w:r>
            <w:r w:rsidR="00EF61F3" w:rsidRPr="000E5DB7">
              <w:fldChar w:fldCharType="end"/>
            </w:r>
            <w:r w:rsidRPr="000E5DB7">
              <w:t xml:space="preserve"> unless otherwise published by the Contracting Authority. For the avoidance of doubt, Tenderers may not contact the Contracting Authority </w:t>
            </w:r>
            <w:r>
              <w:t xml:space="preserve">directly </w:t>
            </w:r>
            <w:r w:rsidRPr="000E5DB7">
              <w:t>regarding any aspect of this Competition.</w:t>
            </w:r>
          </w:p>
        </w:tc>
      </w:tr>
      <w:tr w:rsidR="003C0FB1" w:rsidRPr="00CB5B77" w14:paraId="443084FA" w14:textId="77777777" w:rsidTr="00503F93">
        <w:tc>
          <w:tcPr>
            <w:tcW w:w="446" w:type="pct"/>
          </w:tcPr>
          <w:p w14:paraId="06E1F01E" w14:textId="77777777" w:rsidR="003C0FB1" w:rsidRDefault="003C0FB1" w:rsidP="00503F93">
            <w:pPr>
              <w:keepLines/>
              <w:spacing w:line="320" w:lineRule="exact"/>
              <w:rPr>
                <w:color w:val="0000FF"/>
              </w:rPr>
            </w:pPr>
            <w:r w:rsidRPr="000E5DB7">
              <w:rPr>
                <w:color w:val="0000FF"/>
              </w:rPr>
              <w:t>2.7.2</w:t>
            </w:r>
          </w:p>
        </w:tc>
        <w:tc>
          <w:tcPr>
            <w:tcW w:w="4554" w:type="pct"/>
          </w:tcPr>
          <w:p w14:paraId="24C567EC" w14:textId="77777777" w:rsidR="003C0FB1" w:rsidRDefault="003C0FB1" w:rsidP="002C72C0">
            <w:pPr>
              <w:rPr>
                <w:rFonts w:eastAsia="MS Mincho"/>
              </w:rPr>
            </w:pPr>
            <w:r w:rsidRPr="00830A49">
              <w:rPr>
                <w:szCs w:val="22"/>
              </w:rPr>
              <w:t>All responses to queries will be issued by the Contracting Authority via</w:t>
            </w:r>
            <w:r>
              <w:rPr>
                <w:szCs w:val="22"/>
              </w:rPr>
              <w:t xml:space="preserve"> the messaging facility on </w:t>
            </w:r>
            <w:hyperlink r:id="rId24" w:history="1">
              <w:r w:rsidRPr="003C0B09">
                <w:rPr>
                  <w:rStyle w:val="Hyperlink"/>
                  <w:szCs w:val="22"/>
                </w:rPr>
                <w:t>www.etenders.gov.ie</w:t>
              </w:r>
            </w:hyperlink>
            <w:r>
              <w:rPr>
                <w:szCs w:val="22"/>
              </w:rPr>
              <w:t>.</w:t>
            </w:r>
            <w:r w:rsidRPr="00830A49">
              <w:rPr>
                <w:szCs w:val="22"/>
              </w:rPr>
              <w:t xml:space="preserve"> Where appropriate, queries may be amalgamated. Tenderers should note that the Contracting Authority will not respond to individual Tenderers privately.</w:t>
            </w:r>
          </w:p>
        </w:tc>
      </w:tr>
      <w:tr w:rsidR="003C0FB1" w:rsidRPr="00CB5B77" w14:paraId="768C8060" w14:textId="77777777" w:rsidTr="00503F93">
        <w:trPr>
          <w:trHeight w:val="443"/>
        </w:trPr>
        <w:tc>
          <w:tcPr>
            <w:tcW w:w="446" w:type="pct"/>
          </w:tcPr>
          <w:p w14:paraId="146A4629" w14:textId="77777777" w:rsidR="003C0FB1" w:rsidRDefault="003C0FB1" w:rsidP="00503F93">
            <w:pPr>
              <w:spacing w:after="200" w:line="320" w:lineRule="auto"/>
              <w:rPr>
                <w:color w:val="0000FF"/>
              </w:rPr>
            </w:pPr>
            <w:r w:rsidRPr="000E5DB7">
              <w:rPr>
                <w:color w:val="0000FF"/>
              </w:rPr>
              <w:t>2.7.3</w:t>
            </w:r>
          </w:p>
        </w:tc>
        <w:tc>
          <w:tcPr>
            <w:tcW w:w="4554" w:type="pct"/>
          </w:tcPr>
          <w:p w14:paraId="4C12567B" w14:textId="77777777" w:rsidR="003C0FB1" w:rsidRDefault="003C0FB1" w:rsidP="002C72C0">
            <w:r w:rsidRPr="000E5DB7">
              <w:t>The Contracting Authority reserves the right to issue or seek written clarifications.</w:t>
            </w:r>
          </w:p>
        </w:tc>
      </w:tr>
      <w:tr w:rsidR="003C0FB1" w:rsidRPr="00CB5B77" w14:paraId="0A04DB98" w14:textId="77777777" w:rsidTr="00503F93">
        <w:tc>
          <w:tcPr>
            <w:tcW w:w="446" w:type="pct"/>
          </w:tcPr>
          <w:p w14:paraId="0725DEF6" w14:textId="77777777" w:rsidR="003C0FB1" w:rsidRDefault="003C0FB1" w:rsidP="00503F93">
            <w:pPr>
              <w:spacing w:after="200"/>
              <w:rPr>
                <w:color w:val="0000FF"/>
              </w:rPr>
            </w:pPr>
            <w:r w:rsidRPr="000E5DB7">
              <w:rPr>
                <w:color w:val="0000FF"/>
              </w:rPr>
              <w:t>2.7.4</w:t>
            </w:r>
          </w:p>
        </w:tc>
        <w:tc>
          <w:tcPr>
            <w:tcW w:w="4554" w:type="pct"/>
          </w:tcPr>
          <w:p w14:paraId="52E72F0D" w14:textId="77777777" w:rsidR="003C0FB1" w:rsidRDefault="003C0FB1" w:rsidP="002C72C0">
            <w:pPr>
              <w:tabs>
                <w:tab w:val="center" w:pos="4153"/>
                <w:tab w:val="right" w:pos="8306"/>
              </w:tabs>
              <w:rPr>
                <w:highlight w:val="yellow"/>
              </w:rPr>
            </w:pPr>
            <w:r w:rsidRPr="00507FE4">
              <w:t xml:space="preserve">The Contracting Authority reserves the right at any time before the Tender Deadline, to update or amend the information contained in this document and/or to extend the Tender Deadline. Participating Tenderers will be informed of any such amendment or extension through the eTenders website. </w:t>
            </w:r>
          </w:p>
        </w:tc>
      </w:tr>
      <w:tr w:rsidR="003C0FB1" w:rsidRPr="00CB5B77" w14:paraId="2BD17EAB" w14:textId="77777777" w:rsidTr="00503F93">
        <w:trPr>
          <w:trHeight w:val="420"/>
        </w:trPr>
        <w:tc>
          <w:tcPr>
            <w:tcW w:w="446" w:type="pct"/>
          </w:tcPr>
          <w:p w14:paraId="77690FD6" w14:textId="77777777" w:rsidR="003C0FB1" w:rsidRPr="000E5DB7" w:rsidRDefault="003C0FB1" w:rsidP="00503F93">
            <w:pPr>
              <w:spacing w:after="200"/>
              <w:rPr>
                <w:color w:val="0000FF"/>
              </w:rPr>
            </w:pPr>
            <w:r>
              <w:rPr>
                <w:color w:val="0000FF"/>
              </w:rPr>
              <w:t>2.7.5</w:t>
            </w:r>
          </w:p>
        </w:tc>
        <w:tc>
          <w:tcPr>
            <w:tcW w:w="4554" w:type="pct"/>
          </w:tcPr>
          <w:p w14:paraId="149178BC" w14:textId="77777777" w:rsidR="003C0FB1" w:rsidRPr="00507FE4" w:rsidRDefault="003C0FB1" w:rsidP="002C72C0">
            <w:pPr>
              <w:tabs>
                <w:tab w:val="center" w:pos="4153"/>
                <w:tab w:val="right" w:pos="8306"/>
              </w:tabs>
            </w:pPr>
            <w:r>
              <w:rPr>
                <w:szCs w:val="22"/>
              </w:rPr>
              <w:t xml:space="preserve">Tenderers should ensure that they register their interest in this Competition, by clicking on the “Accept” button on </w:t>
            </w:r>
            <w:hyperlink r:id="rId25" w:history="1">
              <w:r w:rsidRPr="003C0B09">
                <w:rPr>
                  <w:rStyle w:val="Hyperlink"/>
                  <w:szCs w:val="22"/>
                </w:rPr>
                <w:t>www.etenders.gov.ie</w:t>
              </w:r>
            </w:hyperlink>
            <w:r>
              <w:rPr>
                <w:szCs w:val="22"/>
              </w:rPr>
              <w:t>, in order to receive all responses to queries and other updates in relation to this Competition.</w:t>
            </w:r>
          </w:p>
        </w:tc>
      </w:tr>
    </w:tbl>
    <w:p w14:paraId="1EF52CB5" w14:textId="77777777" w:rsidR="003C0FB1" w:rsidRDefault="003C0FB1" w:rsidP="003C0FB1">
      <w:pPr>
        <w:pStyle w:val="Heading2"/>
      </w:pPr>
      <w:r w:rsidRPr="000E5DB7">
        <w:t>2.8</w:t>
      </w:r>
      <w:r w:rsidRPr="000E5DB7">
        <w:tab/>
        <w:t>Tendering Costs</w:t>
      </w:r>
    </w:p>
    <w:tbl>
      <w:tblPr>
        <w:tblW w:w="9072" w:type="dxa"/>
        <w:tblLayout w:type="fixed"/>
        <w:tblLook w:val="01E0" w:firstRow="1" w:lastRow="1" w:firstColumn="1" w:lastColumn="1" w:noHBand="0" w:noVBand="0"/>
      </w:tblPr>
      <w:tblGrid>
        <w:gridCol w:w="794"/>
        <w:gridCol w:w="8278"/>
      </w:tblGrid>
      <w:tr w:rsidR="00474043" w:rsidRPr="00830A49" w14:paraId="7B15274A" w14:textId="77777777" w:rsidTr="00C3103B">
        <w:tc>
          <w:tcPr>
            <w:tcW w:w="794" w:type="dxa"/>
          </w:tcPr>
          <w:p w14:paraId="3EC0D347" w14:textId="77777777" w:rsidR="00474043" w:rsidRPr="00830A49" w:rsidRDefault="00474043" w:rsidP="00C3103B">
            <w:pPr>
              <w:rPr>
                <w:color w:val="0000FF"/>
              </w:rPr>
            </w:pPr>
            <w:r w:rsidRPr="00830A49">
              <w:rPr>
                <w:color w:val="0000FF"/>
                <w:szCs w:val="22"/>
              </w:rPr>
              <w:t>2.8.1</w:t>
            </w:r>
          </w:p>
        </w:tc>
        <w:tc>
          <w:tcPr>
            <w:tcW w:w="8278" w:type="dxa"/>
          </w:tcPr>
          <w:p w14:paraId="06761520" w14:textId="77777777" w:rsidR="00474043" w:rsidRPr="00830A49" w:rsidRDefault="00474043" w:rsidP="00522DF9">
            <w:r w:rsidRPr="00830A49">
              <w:rPr>
                <w:szCs w:val="22"/>
              </w:rPr>
              <w:t>All costs and expenses incurred by Tenderers relating to their participation in this Competition including, but not being limited to, site visits, field trials, demonstrations and/or presentations shall be borne by and are a matter for discharge by the Tenderers exclusively.</w:t>
            </w:r>
          </w:p>
        </w:tc>
      </w:tr>
    </w:tbl>
    <w:p w14:paraId="75914AB3" w14:textId="77777777" w:rsidR="003C0FB1" w:rsidRDefault="003C0FB1" w:rsidP="003C0FB1">
      <w:pPr>
        <w:pStyle w:val="Heading2"/>
      </w:pPr>
      <w:r w:rsidRPr="000E5DB7">
        <w:t>2.9</w:t>
      </w:r>
      <w:r w:rsidRPr="000E5DB7">
        <w:tab/>
        <w:t xml:space="preserve">Confidentiality </w:t>
      </w:r>
    </w:p>
    <w:tbl>
      <w:tblPr>
        <w:tblW w:w="5000" w:type="pct"/>
        <w:tblLook w:val="01E0" w:firstRow="1" w:lastRow="1" w:firstColumn="1" w:lastColumn="1" w:noHBand="0" w:noVBand="0"/>
      </w:tblPr>
      <w:tblGrid>
        <w:gridCol w:w="844"/>
        <w:gridCol w:w="504"/>
        <w:gridCol w:w="7723"/>
      </w:tblGrid>
      <w:tr w:rsidR="003C0FB1" w:rsidRPr="00CB5B77" w14:paraId="759E70FF" w14:textId="77777777" w:rsidTr="00ED08A1">
        <w:trPr>
          <w:trHeight w:val="1060"/>
        </w:trPr>
        <w:tc>
          <w:tcPr>
            <w:tcW w:w="465" w:type="pct"/>
          </w:tcPr>
          <w:p w14:paraId="61EBA8F1" w14:textId="77777777" w:rsidR="003C0FB1" w:rsidRDefault="003C0FB1" w:rsidP="00503F93">
            <w:pPr>
              <w:rPr>
                <w:color w:val="0000FF"/>
              </w:rPr>
            </w:pPr>
            <w:r w:rsidRPr="000E5DB7">
              <w:rPr>
                <w:color w:val="0000FF"/>
              </w:rPr>
              <w:t>2.9.1</w:t>
            </w:r>
          </w:p>
        </w:tc>
        <w:tc>
          <w:tcPr>
            <w:tcW w:w="4535" w:type="pct"/>
            <w:gridSpan w:val="2"/>
          </w:tcPr>
          <w:p w14:paraId="28BCFF64" w14:textId="77777777" w:rsidR="003C0FB1" w:rsidRDefault="003C0FB1" w:rsidP="00522DF9">
            <w:r w:rsidRPr="000E5DB7">
              <w:t>All documentation, data, statistics, drawings, information, patterns, samples or material disclosed or furnished by the Contracting Authority to Tenderers during the course of this Competition:</w:t>
            </w:r>
          </w:p>
        </w:tc>
      </w:tr>
      <w:tr w:rsidR="003C0FB1" w:rsidRPr="00CB5B77" w14:paraId="48203E79" w14:textId="77777777" w:rsidTr="00ED08A1">
        <w:trPr>
          <w:trHeight w:val="393"/>
        </w:trPr>
        <w:tc>
          <w:tcPr>
            <w:tcW w:w="465" w:type="pct"/>
          </w:tcPr>
          <w:p w14:paraId="5A61E663" w14:textId="77777777" w:rsidR="003C0FB1" w:rsidRDefault="003C0FB1" w:rsidP="00503F93">
            <w:pPr>
              <w:rPr>
                <w:color w:val="0000FF"/>
              </w:rPr>
            </w:pPr>
          </w:p>
        </w:tc>
        <w:tc>
          <w:tcPr>
            <w:tcW w:w="278" w:type="pct"/>
          </w:tcPr>
          <w:p w14:paraId="78D058A0" w14:textId="77777777" w:rsidR="003C0FB1" w:rsidRDefault="003C0FB1" w:rsidP="00522DF9">
            <w:r w:rsidRPr="00830A49">
              <w:rPr>
                <w:color w:val="0000FF"/>
                <w:szCs w:val="22"/>
              </w:rPr>
              <w:t>(a)</w:t>
            </w:r>
          </w:p>
        </w:tc>
        <w:tc>
          <w:tcPr>
            <w:tcW w:w="4257" w:type="pct"/>
          </w:tcPr>
          <w:p w14:paraId="6BE4EB35" w14:textId="77777777" w:rsidR="003C0FB1" w:rsidRDefault="003C0FB1" w:rsidP="00522DF9">
            <w:r w:rsidRPr="000E5DB7">
              <w:t>are furnished for the sole purpose of replying to this RFT only;</w:t>
            </w:r>
          </w:p>
        </w:tc>
      </w:tr>
      <w:tr w:rsidR="003C0FB1" w:rsidRPr="00CB5B77" w14:paraId="10B778DD" w14:textId="77777777" w:rsidTr="00ED08A1">
        <w:trPr>
          <w:trHeight w:val="735"/>
        </w:trPr>
        <w:tc>
          <w:tcPr>
            <w:tcW w:w="465" w:type="pct"/>
          </w:tcPr>
          <w:p w14:paraId="1809894B" w14:textId="77777777" w:rsidR="003C0FB1" w:rsidRDefault="003C0FB1" w:rsidP="00503F93">
            <w:pPr>
              <w:rPr>
                <w:color w:val="0000FF"/>
              </w:rPr>
            </w:pPr>
          </w:p>
        </w:tc>
        <w:tc>
          <w:tcPr>
            <w:tcW w:w="278" w:type="pct"/>
          </w:tcPr>
          <w:p w14:paraId="40E4B3D9" w14:textId="77777777" w:rsidR="003C0FB1" w:rsidRDefault="003C0FB1" w:rsidP="00522DF9">
            <w:r w:rsidRPr="00830A49">
              <w:rPr>
                <w:color w:val="0000FF"/>
                <w:szCs w:val="22"/>
              </w:rPr>
              <w:t>(b)</w:t>
            </w:r>
          </w:p>
        </w:tc>
        <w:tc>
          <w:tcPr>
            <w:tcW w:w="4257" w:type="pct"/>
          </w:tcPr>
          <w:p w14:paraId="20D46F1D" w14:textId="77777777" w:rsidR="003C0FB1" w:rsidRDefault="003C0FB1" w:rsidP="00522DF9">
            <w:r w:rsidRPr="000E5DB7">
              <w:t>may not be used, communicated, reproduced or published for any other purpose without the prior written permission of the Contracting Authority;</w:t>
            </w:r>
          </w:p>
        </w:tc>
      </w:tr>
      <w:tr w:rsidR="003C0FB1" w:rsidRPr="00CB5B77" w14:paraId="25E55374" w14:textId="77777777" w:rsidTr="00ED08A1">
        <w:trPr>
          <w:trHeight w:val="718"/>
        </w:trPr>
        <w:tc>
          <w:tcPr>
            <w:tcW w:w="465" w:type="pct"/>
          </w:tcPr>
          <w:p w14:paraId="69A47B24" w14:textId="77777777" w:rsidR="003C0FB1" w:rsidRDefault="003C0FB1" w:rsidP="00503F93">
            <w:pPr>
              <w:rPr>
                <w:color w:val="0000FF"/>
              </w:rPr>
            </w:pPr>
          </w:p>
        </w:tc>
        <w:tc>
          <w:tcPr>
            <w:tcW w:w="278" w:type="pct"/>
          </w:tcPr>
          <w:p w14:paraId="66151182" w14:textId="77777777" w:rsidR="003C0FB1" w:rsidRDefault="003C0FB1" w:rsidP="00522DF9">
            <w:r w:rsidRPr="00830A49">
              <w:rPr>
                <w:color w:val="0000FF"/>
                <w:szCs w:val="22"/>
              </w:rPr>
              <w:t>(c)</w:t>
            </w:r>
          </w:p>
        </w:tc>
        <w:tc>
          <w:tcPr>
            <w:tcW w:w="4257" w:type="pct"/>
          </w:tcPr>
          <w:p w14:paraId="514D849D" w14:textId="77777777" w:rsidR="003C0FB1" w:rsidRDefault="003C0FB1" w:rsidP="00522DF9">
            <w:r w:rsidRPr="000E5DB7">
              <w:t>shall be treated as confidential by the Tenderer and by any third parties (including subcontractors) engaged or consulted by the Tenderer; and</w:t>
            </w:r>
          </w:p>
        </w:tc>
      </w:tr>
      <w:tr w:rsidR="003C0FB1" w:rsidRPr="00CB5B77" w14:paraId="63C4BD8F" w14:textId="77777777" w:rsidTr="00522DF9">
        <w:trPr>
          <w:trHeight w:val="605"/>
        </w:trPr>
        <w:tc>
          <w:tcPr>
            <w:tcW w:w="465" w:type="pct"/>
          </w:tcPr>
          <w:p w14:paraId="69BF4980" w14:textId="77777777" w:rsidR="003C0FB1" w:rsidRDefault="003C0FB1" w:rsidP="00503F93">
            <w:pPr>
              <w:rPr>
                <w:color w:val="0000FF"/>
              </w:rPr>
            </w:pPr>
          </w:p>
        </w:tc>
        <w:tc>
          <w:tcPr>
            <w:tcW w:w="278" w:type="pct"/>
          </w:tcPr>
          <w:p w14:paraId="6A73B4D3" w14:textId="77777777" w:rsidR="003C0FB1" w:rsidRDefault="003C0FB1" w:rsidP="00522DF9">
            <w:r w:rsidRPr="00830A49">
              <w:rPr>
                <w:color w:val="0000FF"/>
                <w:szCs w:val="22"/>
              </w:rPr>
              <w:t>(d)</w:t>
            </w:r>
          </w:p>
        </w:tc>
        <w:tc>
          <w:tcPr>
            <w:tcW w:w="4257" w:type="pct"/>
          </w:tcPr>
          <w:p w14:paraId="73ECF01F" w14:textId="77777777" w:rsidR="003C0FB1" w:rsidRDefault="003C0FB1" w:rsidP="00522DF9">
            <w:pPr>
              <w:spacing w:line="320" w:lineRule="auto"/>
            </w:pPr>
            <w:r w:rsidRPr="000E5DB7">
              <w:t xml:space="preserve">must be returned immediately to the Contracting Authority upon cancellation or completion of this </w:t>
            </w:r>
            <w:r>
              <w:t>C</w:t>
            </w:r>
            <w:r w:rsidRPr="000E5DB7">
              <w:t>ompetition if so requested by the Contracting Authority.</w:t>
            </w:r>
          </w:p>
        </w:tc>
      </w:tr>
    </w:tbl>
    <w:p w14:paraId="0DA91129" w14:textId="77777777" w:rsidR="003C0FB1" w:rsidRDefault="003C0FB1" w:rsidP="003C0FB1">
      <w:pPr>
        <w:pStyle w:val="Heading2"/>
      </w:pPr>
      <w:r w:rsidRPr="000E5DB7">
        <w:lastRenderedPageBreak/>
        <w:t>2.10</w:t>
      </w:r>
      <w:r w:rsidRPr="000E5DB7">
        <w:tab/>
        <w:t>Pricing</w:t>
      </w:r>
    </w:p>
    <w:tbl>
      <w:tblPr>
        <w:tblW w:w="5000" w:type="pct"/>
        <w:tblLook w:val="01E0" w:firstRow="1" w:lastRow="1" w:firstColumn="1" w:lastColumn="1" w:noHBand="0" w:noVBand="0"/>
      </w:tblPr>
      <w:tblGrid>
        <w:gridCol w:w="795"/>
        <w:gridCol w:w="8276"/>
      </w:tblGrid>
      <w:tr w:rsidR="003C0FB1" w:rsidRPr="00CB5B77" w14:paraId="15DD1725" w14:textId="77777777" w:rsidTr="00ED08A1">
        <w:tc>
          <w:tcPr>
            <w:tcW w:w="438" w:type="pct"/>
          </w:tcPr>
          <w:p w14:paraId="2A040F30" w14:textId="77777777" w:rsidR="003C0FB1" w:rsidRPr="000E5DB7" w:rsidRDefault="003C0FB1" w:rsidP="00503F93">
            <w:pPr>
              <w:rPr>
                <w:color w:val="0000FF"/>
              </w:rPr>
            </w:pPr>
            <w:r w:rsidRPr="000E5DB7">
              <w:rPr>
                <w:color w:val="0000FF"/>
              </w:rPr>
              <w:t>2.10.1</w:t>
            </w:r>
          </w:p>
        </w:tc>
        <w:tc>
          <w:tcPr>
            <w:tcW w:w="4562" w:type="pct"/>
          </w:tcPr>
          <w:p w14:paraId="78C76E3D" w14:textId="77777777" w:rsidR="003C0FB1" w:rsidRPr="000E5DB7" w:rsidRDefault="003C0FB1" w:rsidP="00503F93">
            <w:pPr>
              <w:spacing w:after="80"/>
            </w:pPr>
            <w:r w:rsidRPr="000E5DB7">
              <w:t>All Tenderers must complete the Pricing Schedule at Appendix 2 to this RFT.</w:t>
            </w:r>
          </w:p>
        </w:tc>
      </w:tr>
      <w:tr w:rsidR="003C0FB1" w:rsidRPr="00CB5B77" w14:paraId="08ECEEB4" w14:textId="77777777" w:rsidTr="00ED08A1">
        <w:tc>
          <w:tcPr>
            <w:tcW w:w="438" w:type="pct"/>
          </w:tcPr>
          <w:p w14:paraId="5DCD9904" w14:textId="77777777" w:rsidR="003C0FB1" w:rsidRPr="000E5DB7" w:rsidRDefault="003C0FB1" w:rsidP="00503F93">
            <w:pPr>
              <w:rPr>
                <w:color w:val="0000FF"/>
              </w:rPr>
            </w:pPr>
            <w:r>
              <w:rPr>
                <w:color w:val="0000FF"/>
              </w:rPr>
              <w:t>2.10.2</w:t>
            </w:r>
          </w:p>
        </w:tc>
        <w:tc>
          <w:tcPr>
            <w:tcW w:w="4562" w:type="pct"/>
          </w:tcPr>
          <w:p w14:paraId="33741F99" w14:textId="77777777" w:rsidR="003C0FB1" w:rsidRPr="000E5DB7" w:rsidRDefault="003C0FB1" w:rsidP="00503F93">
            <w:pPr>
              <w:spacing w:after="80"/>
            </w:pPr>
            <w:r w:rsidRPr="00830A49">
              <w:rPr>
                <w:szCs w:val="22"/>
              </w:rPr>
              <w:t xml:space="preserve">All prices quoted must be all-inclusive (i.e. including but not being limited to shipping, packaging, delivery, ancillary costs and all other costs/expenses), be expressed in Euro only and exclusive </w:t>
            </w:r>
            <w:r>
              <w:rPr>
                <w:szCs w:val="22"/>
              </w:rPr>
              <w:t xml:space="preserve">of VAT.  </w:t>
            </w:r>
            <w:r w:rsidRPr="00830A49">
              <w:rPr>
                <w:szCs w:val="22"/>
              </w:rPr>
              <w:t>The VAT rate(s) where applicable should be indicated separately.</w:t>
            </w:r>
          </w:p>
        </w:tc>
      </w:tr>
      <w:tr w:rsidR="003C0FB1" w:rsidRPr="00CB5B77" w14:paraId="15AAE4B0" w14:textId="77777777" w:rsidTr="00ED08A1">
        <w:tc>
          <w:tcPr>
            <w:tcW w:w="438" w:type="pct"/>
          </w:tcPr>
          <w:p w14:paraId="048E12C3" w14:textId="77777777" w:rsidR="003C0FB1" w:rsidRDefault="003C0FB1" w:rsidP="00503F93">
            <w:pPr>
              <w:rPr>
                <w:color w:val="0000FF"/>
              </w:rPr>
            </w:pPr>
            <w:r w:rsidRPr="000E5DB7">
              <w:rPr>
                <w:color w:val="0000FF"/>
              </w:rPr>
              <w:t>2.10.3</w:t>
            </w:r>
          </w:p>
        </w:tc>
        <w:tc>
          <w:tcPr>
            <w:tcW w:w="4562" w:type="pct"/>
          </w:tcPr>
          <w:p w14:paraId="59726C20" w14:textId="5E16D048" w:rsidR="003C0FB1" w:rsidRDefault="003C0FB1" w:rsidP="00522DF9">
            <w:pPr>
              <w:spacing w:after="80"/>
            </w:pPr>
            <w:r w:rsidRPr="000E5DB7">
              <w:t>Tenderers must confirm that all prices quoted in the Tender will remain valid for</w:t>
            </w:r>
            <w:r w:rsidR="00522DF9">
              <w:t xml:space="preserve"> </w:t>
            </w:r>
            <w:r w:rsidR="00EF61F3">
              <w:fldChar w:fldCharType="begin">
                <w:ffData>
                  <w:name w:val="Text125"/>
                  <w:enabled/>
                  <w:calcOnExit w:val="0"/>
                  <w:textInput>
                    <w:default w:val="[insert period]"/>
                  </w:textInput>
                </w:ffData>
              </w:fldChar>
            </w:r>
            <w:bookmarkStart w:id="9" w:name="Text125"/>
            <w:r w:rsidR="00522DF9">
              <w:instrText xml:space="preserve"> FORMTEXT </w:instrText>
            </w:r>
            <w:r w:rsidR="00EF61F3">
              <w:fldChar w:fldCharType="separate"/>
            </w:r>
            <w:r w:rsidR="003F396A">
              <w:rPr>
                <w:noProof/>
              </w:rPr>
              <w:t>120 days</w:t>
            </w:r>
            <w:r w:rsidR="00EF61F3">
              <w:fldChar w:fldCharType="end"/>
            </w:r>
            <w:bookmarkEnd w:id="9"/>
            <w:r w:rsidRPr="000E5DB7">
              <w:t xml:space="preserve"> commencing from the Tender Deadline.</w:t>
            </w:r>
          </w:p>
        </w:tc>
      </w:tr>
      <w:tr w:rsidR="003C0FB1" w:rsidRPr="00CB5B77" w14:paraId="398F13A5" w14:textId="77777777" w:rsidTr="00ED08A1">
        <w:tc>
          <w:tcPr>
            <w:tcW w:w="438" w:type="pct"/>
          </w:tcPr>
          <w:p w14:paraId="5813FE57" w14:textId="77777777" w:rsidR="003C0FB1" w:rsidRDefault="003C0FB1" w:rsidP="00503F93">
            <w:pPr>
              <w:rPr>
                <w:color w:val="0000FF"/>
              </w:rPr>
            </w:pPr>
            <w:r w:rsidRPr="000E5DB7">
              <w:rPr>
                <w:color w:val="0000FF"/>
              </w:rPr>
              <w:t>2.10.4</w:t>
            </w:r>
          </w:p>
        </w:tc>
        <w:tc>
          <w:tcPr>
            <w:tcW w:w="4562" w:type="pct"/>
          </w:tcPr>
          <w:p w14:paraId="1211379C" w14:textId="77777777" w:rsidR="003C0FB1" w:rsidRDefault="003C0FB1" w:rsidP="00503F93">
            <w:pPr>
              <w:spacing w:after="80"/>
            </w:pPr>
            <w:r w:rsidRPr="000E5DB7">
              <w:t>Any currency variations occurring over the term of the Services Contract shall be borne by the Tenderer.</w:t>
            </w:r>
          </w:p>
        </w:tc>
      </w:tr>
      <w:tr w:rsidR="003C0FB1" w:rsidRPr="00CB5B77" w14:paraId="44030382" w14:textId="77777777" w:rsidTr="00ED08A1">
        <w:trPr>
          <w:trHeight w:val="711"/>
        </w:trPr>
        <w:tc>
          <w:tcPr>
            <w:tcW w:w="438" w:type="pct"/>
          </w:tcPr>
          <w:p w14:paraId="40F16EB8" w14:textId="77777777" w:rsidR="003C0FB1" w:rsidRDefault="003C0FB1" w:rsidP="00503F93">
            <w:pPr>
              <w:spacing w:after="200"/>
              <w:rPr>
                <w:color w:val="0000FF"/>
              </w:rPr>
            </w:pPr>
            <w:r w:rsidRPr="000E5DB7">
              <w:rPr>
                <w:color w:val="0000FF"/>
              </w:rPr>
              <w:t>2.10.5</w:t>
            </w:r>
          </w:p>
        </w:tc>
        <w:tc>
          <w:tcPr>
            <w:tcW w:w="4562" w:type="pct"/>
          </w:tcPr>
          <w:p w14:paraId="09315127" w14:textId="77777777" w:rsidR="003C0FB1" w:rsidRDefault="003C0FB1" w:rsidP="00503F93">
            <w:pPr>
              <w:spacing w:after="80"/>
            </w:pPr>
            <w:r w:rsidRPr="000E5DB7">
              <w:t xml:space="preserve">Payments for Services provided pursuant to this RFT shall be subject to and made in accordance with the Services Contract at Appendix </w:t>
            </w:r>
            <w:r w:rsidR="00B66734">
              <w:t>5</w:t>
            </w:r>
            <w:r w:rsidRPr="000E5DB7">
              <w:t xml:space="preserve"> to this RFT.</w:t>
            </w:r>
          </w:p>
        </w:tc>
      </w:tr>
      <w:tr w:rsidR="00522DF9" w:rsidRPr="00CB5B77" w14:paraId="7905ACE8" w14:textId="77777777" w:rsidTr="00ED08A1">
        <w:tc>
          <w:tcPr>
            <w:tcW w:w="438" w:type="pct"/>
          </w:tcPr>
          <w:p w14:paraId="42AA70DC" w14:textId="77777777" w:rsidR="00522DF9" w:rsidRDefault="00522DF9" w:rsidP="00522DF9">
            <w:pPr>
              <w:rPr>
                <w:color w:val="0000FF"/>
              </w:rPr>
            </w:pPr>
            <w:r w:rsidRPr="000E5DB7">
              <w:rPr>
                <w:color w:val="0000FF"/>
              </w:rPr>
              <w:t>2.10.6</w:t>
            </w:r>
          </w:p>
        </w:tc>
        <w:tc>
          <w:tcPr>
            <w:tcW w:w="4562" w:type="pct"/>
          </w:tcPr>
          <w:p w14:paraId="1FB89193" w14:textId="11A868A7" w:rsidR="00522DF9" w:rsidRDefault="00EF61F3" w:rsidP="00522DF9">
            <w:pPr>
              <w:spacing w:after="200"/>
              <w:rPr>
                <w:i/>
                <w:iCs/>
                <w:color w:val="FF0000"/>
              </w:rPr>
            </w:pPr>
            <w:r w:rsidRPr="004C1900">
              <w:rPr>
                <w:i/>
                <w:iCs/>
                <w:color w:val="FF0000"/>
                <w:highlight w:val="lightGray"/>
              </w:rPr>
              <w:fldChar w:fldCharType="begin">
                <w:ffData>
                  <w:name w:val="Text125"/>
                  <w:enabled/>
                  <w:calcOnExit w:val="0"/>
                  <w:textInput>
                    <w:default w:val="Delete and replace with “Not Used” if not applicable:"/>
                  </w:textInput>
                </w:ffData>
              </w:fldChar>
            </w:r>
            <w:r w:rsidR="00522DF9" w:rsidRPr="004C1900">
              <w:rPr>
                <w:i/>
                <w:iCs/>
                <w:color w:val="FF0000"/>
                <w:highlight w:val="lightGray"/>
              </w:rPr>
              <w:instrText xml:space="preserve"> FORMTEXT </w:instrText>
            </w:r>
            <w:r w:rsidRPr="004C1900">
              <w:rPr>
                <w:i/>
                <w:iCs/>
                <w:color w:val="FF0000"/>
                <w:highlight w:val="lightGray"/>
              </w:rPr>
            </w:r>
            <w:r w:rsidRPr="004C1900">
              <w:rPr>
                <w:i/>
                <w:iCs/>
                <w:color w:val="FF0000"/>
                <w:highlight w:val="lightGray"/>
              </w:rPr>
              <w:fldChar w:fldCharType="separate"/>
            </w:r>
            <w:r w:rsidR="00522DF9" w:rsidRPr="004C1900">
              <w:rPr>
                <w:i/>
                <w:iCs/>
                <w:noProof/>
                <w:color w:val="FF0000"/>
                <w:highlight w:val="lightGray"/>
              </w:rPr>
              <w:t xml:space="preserve">Not Used </w:t>
            </w:r>
            <w:r w:rsidRPr="004C1900">
              <w:rPr>
                <w:i/>
                <w:iCs/>
                <w:color w:val="FF0000"/>
                <w:highlight w:val="lightGray"/>
              </w:rPr>
              <w:fldChar w:fldCharType="end"/>
            </w:r>
          </w:p>
          <w:p w14:paraId="06B56C3A" w14:textId="16D31494" w:rsidR="00522DF9" w:rsidRPr="00522DF9" w:rsidRDefault="00522DF9" w:rsidP="006565BD">
            <w:r w:rsidRPr="00830A49">
              <w:rPr>
                <w:szCs w:val="22"/>
              </w:rPr>
              <w:t xml:space="preserve">Tenderers should note that prices may be increased or decreased only on the first anniversary of the Effective Date of the </w:t>
            </w:r>
            <w:r>
              <w:rPr>
                <w:szCs w:val="22"/>
              </w:rPr>
              <w:t>Services</w:t>
            </w:r>
            <w:r w:rsidRPr="00830A49">
              <w:rPr>
                <w:szCs w:val="22"/>
              </w:rPr>
              <w:t xml:space="preserve"> Contract </w:t>
            </w:r>
            <w:r>
              <w:rPr>
                <w:szCs w:val="22"/>
              </w:rPr>
              <w:t xml:space="preserve">(as defined in the Services Contract) </w:t>
            </w:r>
            <w:r w:rsidRPr="00830A49">
              <w:rPr>
                <w:szCs w:val="22"/>
              </w:rPr>
              <w:t>and on subsequent anniversaries of the Effective Date thereafter, and then only by the percentage by which the</w:t>
            </w:r>
            <w:r>
              <w:rPr>
                <w:szCs w:val="22"/>
              </w:rPr>
              <w:t xml:space="preserve"> </w:t>
            </w:r>
            <w:r w:rsidR="00EF61F3">
              <w:rPr>
                <w:szCs w:val="22"/>
              </w:rPr>
              <w:fldChar w:fldCharType="begin">
                <w:ffData>
                  <w:name w:val="Text113"/>
                  <w:enabled/>
                  <w:calcOnExit w:val="0"/>
                  <w:textInput>
                    <w:default w:val="[insert relevant price index]"/>
                  </w:textInput>
                </w:ffData>
              </w:fldChar>
            </w:r>
            <w:bookmarkStart w:id="10" w:name="Text113"/>
            <w:r w:rsidR="006565BD">
              <w:rPr>
                <w:szCs w:val="22"/>
              </w:rPr>
              <w:instrText xml:space="preserve"> FORMTEXT </w:instrText>
            </w:r>
            <w:r w:rsidR="00EF61F3">
              <w:rPr>
                <w:szCs w:val="22"/>
              </w:rPr>
            </w:r>
            <w:r w:rsidR="00EF61F3">
              <w:rPr>
                <w:szCs w:val="22"/>
              </w:rPr>
              <w:fldChar w:fldCharType="separate"/>
            </w:r>
            <w:r w:rsidR="009B7370">
              <w:rPr>
                <w:szCs w:val="22"/>
              </w:rPr>
              <w:t> </w:t>
            </w:r>
            <w:r w:rsidR="009B7370">
              <w:rPr>
                <w:szCs w:val="22"/>
              </w:rPr>
              <w:t> </w:t>
            </w:r>
            <w:r w:rsidR="009B7370">
              <w:rPr>
                <w:szCs w:val="22"/>
              </w:rPr>
              <w:t> </w:t>
            </w:r>
            <w:r w:rsidR="009B7370">
              <w:rPr>
                <w:szCs w:val="22"/>
              </w:rPr>
              <w:t> </w:t>
            </w:r>
            <w:r w:rsidR="009B7370">
              <w:rPr>
                <w:szCs w:val="22"/>
              </w:rPr>
              <w:t> </w:t>
            </w:r>
            <w:r w:rsidR="00EF61F3">
              <w:rPr>
                <w:szCs w:val="22"/>
              </w:rPr>
              <w:fldChar w:fldCharType="end"/>
            </w:r>
            <w:bookmarkEnd w:id="10"/>
            <w:r w:rsidRPr="00830A49">
              <w:rPr>
                <w:szCs w:val="22"/>
              </w:rPr>
              <w:t xml:space="preserve"> has increased or decreased in the edition of that index published by the </w:t>
            </w:r>
            <w:r w:rsidR="00EF61F3">
              <w:rPr>
                <w:szCs w:val="22"/>
              </w:rPr>
              <w:fldChar w:fldCharType="begin">
                <w:ffData>
                  <w:name w:val="Text139"/>
                  <w:enabled/>
                  <w:calcOnExit w:val="0"/>
                  <w:textInput>
                    <w:default w:val="[insert relevant authority]"/>
                  </w:textInput>
                </w:ffData>
              </w:fldChar>
            </w:r>
            <w:bookmarkStart w:id="11" w:name="Text139"/>
            <w:r w:rsidR="006565BD">
              <w:rPr>
                <w:szCs w:val="22"/>
              </w:rPr>
              <w:instrText xml:space="preserve"> FORMTEXT </w:instrText>
            </w:r>
            <w:r w:rsidR="00EF61F3">
              <w:rPr>
                <w:szCs w:val="22"/>
              </w:rPr>
            </w:r>
            <w:r w:rsidR="00EF61F3">
              <w:rPr>
                <w:szCs w:val="22"/>
              </w:rPr>
              <w:fldChar w:fldCharType="separate"/>
            </w:r>
            <w:r w:rsidR="009B7370">
              <w:rPr>
                <w:szCs w:val="22"/>
              </w:rPr>
              <w:t> </w:t>
            </w:r>
            <w:r w:rsidR="009B7370">
              <w:rPr>
                <w:szCs w:val="22"/>
              </w:rPr>
              <w:t> </w:t>
            </w:r>
            <w:r w:rsidR="009B7370">
              <w:rPr>
                <w:szCs w:val="22"/>
              </w:rPr>
              <w:t> </w:t>
            </w:r>
            <w:r w:rsidR="009B7370">
              <w:rPr>
                <w:szCs w:val="22"/>
              </w:rPr>
              <w:t> </w:t>
            </w:r>
            <w:r w:rsidR="009B7370">
              <w:rPr>
                <w:szCs w:val="22"/>
              </w:rPr>
              <w:t> </w:t>
            </w:r>
            <w:r w:rsidR="00EF61F3">
              <w:rPr>
                <w:szCs w:val="22"/>
              </w:rPr>
              <w:fldChar w:fldCharType="end"/>
            </w:r>
            <w:bookmarkEnd w:id="11"/>
            <w:r w:rsidRPr="00830A49">
              <w:rPr>
                <w:szCs w:val="22"/>
              </w:rPr>
              <w:t xml:space="preserve"> most recently prior to that anniversary</w:t>
            </w:r>
            <w:r>
              <w:rPr>
                <w:szCs w:val="22"/>
              </w:rPr>
              <w:t>.</w:t>
            </w:r>
          </w:p>
        </w:tc>
      </w:tr>
    </w:tbl>
    <w:p w14:paraId="69C73731" w14:textId="77777777" w:rsidR="003C0FB1" w:rsidRDefault="003C0FB1" w:rsidP="003C0FB1">
      <w:pPr>
        <w:pStyle w:val="Heading2"/>
        <w:keepNext w:val="0"/>
        <w:keepLines/>
        <w:spacing w:after="100"/>
        <w:ind w:firstLine="0"/>
      </w:pPr>
      <w:r w:rsidRPr="000E5DB7">
        <w:t>2.11</w:t>
      </w:r>
      <w:r w:rsidRPr="000E5DB7">
        <w:tab/>
        <w:t xml:space="preserve">Environmental, Social and Labour Law </w:t>
      </w:r>
    </w:p>
    <w:tbl>
      <w:tblPr>
        <w:tblW w:w="5000" w:type="pct"/>
        <w:tblLook w:val="01E0" w:firstRow="1" w:lastRow="1" w:firstColumn="1" w:lastColumn="1" w:noHBand="0" w:noVBand="0"/>
      </w:tblPr>
      <w:tblGrid>
        <w:gridCol w:w="793"/>
        <w:gridCol w:w="8278"/>
      </w:tblGrid>
      <w:tr w:rsidR="003C0FB1" w:rsidRPr="00CB5B77" w14:paraId="5CF5EEC5" w14:textId="77777777" w:rsidTr="00ED08A1">
        <w:tc>
          <w:tcPr>
            <w:tcW w:w="437" w:type="pct"/>
          </w:tcPr>
          <w:p w14:paraId="1A9D36D5" w14:textId="77777777" w:rsidR="003C0FB1" w:rsidRDefault="003C0FB1" w:rsidP="00503F93">
            <w:pPr>
              <w:rPr>
                <w:color w:val="0000FF"/>
              </w:rPr>
            </w:pPr>
            <w:r w:rsidRPr="000E5DB7">
              <w:rPr>
                <w:color w:val="0000FF"/>
              </w:rPr>
              <w:t>2.11.1</w:t>
            </w:r>
          </w:p>
        </w:tc>
        <w:tc>
          <w:tcPr>
            <w:tcW w:w="4563" w:type="pct"/>
          </w:tcPr>
          <w:p w14:paraId="1C4D4FAA" w14:textId="77777777" w:rsidR="003C0FB1" w:rsidRDefault="003C0FB1" w:rsidP="003E08C5">
            <w:r w:rsidRPr="00507FE4">
              <w:t xml:space="preserve">In the performance of any Services Contract awarded, the successful Tenderers </w:t>
            </w:r>
            <w:r>
              <w:t xml:space="preserve">and </w:t>
            </w:r>
            <w:r w:rsidRPr="00507FE4">
              <w:t>their Subcontractors</w:t>
            </w:r>
            <w:r>
              <w:t xml:space="preserve"> (if any)</w:t>
            </w:r>
            <w:r w:rsidRPr="00507FE4">
              <w:t xml:space="preserve">, shall be required to comply with all applicable obligations in the field of environmental, social and labour law that apply at the place where the services are provided, that have been established by EU law, national law, collective agreements or by international, environmental, social and labour law listed in </w:t>
            </w:r>
            <w:r w:rsidRPr="00117E35">
              <w:rPr>
                <w:szCs w:val="22"/>
              </w:rPr>
              <w:t>Schedule 7</w:t>
            </w:r>
            <w:r w:rsidRPr="00D20BEF">
              <w:rPr>
                <w:szCs w:val="22"/>
              </w:rPr>
              <w:t xml:space="preserve"> of </w:t>
            </w:r>
            <w:r w:rsidRPr="00117E35">
              <w:rPr>
                <w:szCs w:val="22"/>
              </w:rPr>
              <w:t>the Regulations</w:t>
            </w:r>
            <w:r w:rsidRPr="003215FF">
              <w:rPr>
                <w:szCs w:val="22"/>
              </w:rPr>
              <w:t>.</w:t>
            </w:r>
          </w:p>
        </w:tc>
      </w:tr>
      <w:tr w:rsidR="003C0FB1" w:rsidRPr="00CB5B77" w14:paraId="5F72441B" w14:textId="77777777" w:rsidTr="00ED08A1">
        <w:tc>
          <w:tcPr>
            <w:tcW w:w="437" w:type="pct"/>
          </w:tcPr>
          <w:p w14:paraId="61D5D661" w14:textId="77777777" w:rsidR="003C0FB1" w:rsidRDefault="003C0FB1" w:rsidP="00503F93">
            <w:pPr>
              <w:rPr>
                <w:color w:val="0000FF"/>
              </w:rPr>
            </w:pPr>
            <w:r w:rsidRPr="000E5DB7">
              <w:rPr>
                <w:color w:val="0000FF"/>
              </w:rPr>
              <w:t>2.11.2</w:t>
            </w:r>
          </w:p>
        </w:tc>
        <w:tc>
          <w:tcPr>
            <w:tcW w:w="4558" w:type="pct"/>
          </w:tcPr>
          <w:p w14:paraId="638E26C5" w14:textId="77777777" w:rsidR="003C0FB1" w:rsidRDefault="003C0FB1" w:rsidP="003E08C5">
            <w:r w:rsidRPr="000E5DB7">
              <w:t>Tenderers shall be required to include an undertaking to comply fully with the provisions of Council Directive 2001/23/EC of 12 March 2001 on the approximation of the laws of the Member States relating to the safeguarding of employees’ rights in the event of transfers of undertakings, business or parts of undertakings or business and as implemented in Irish law by Statutory Instrument No. 131 of 2003, the European Communities (Protection of Employees on Transfer of Undertakings) Regulations 2003 and to indemnify the Contracting Authority for any claim arising or loss or costs incurred as a result of its failure or incapacity to fulfil its obligations under the said Directive and Statutory Instrument.</w:t>
            </w:r>
          </w:p>
        </w:tc>
      </w:tr>
      <w:tr w:rsidR="003C0FB1" w:rsidRPr="00CB5B77" w14:paraId="1AEC4C12" w14:textId="77777777" w:rsidTr="003E08C5">
        <w:trPr>
          <w:trHeight w:val="2761"/>
        </w:trPr>
        <w:tc>
          <w:tcPr>
            <w:tcW w:w="437" w:type="pct"/>
          </w:tcPr>
          <w:p w14:paraId="3DABB945" w14:textId="77777777" w:rsidR="003C0FB1" w:rsidRPr="000E5DB7" w:rsidRDefault="003C0FB1" w:rsidP="00503F93">
            <w:pPr>
              <w:rPr>
                <w:color w:val="0000FF"/>
              </w:rPr>
            </w:pPr>
            <w:r>
              <w:rPr>
                <w:color w:val="0000FF"/>
              </w:rPr>
              <w:t>2.11.3</w:t>
            </w:r>
          </w:p>
        </w:tc>
        <w:tc>
          <w:tcPr>
            <w:tcW w:w="4558" w:type="pct"/>
          </w:tcPr>
          <w:p w14:paraId="7FEF5066" w14:textId="77777777" w:rsidR="003C0FB1" w:rsidRPr="000E5DB7" w:rsidRDefault="003C0FB1" w:rsidP="003E08C5">
            <w:r w:rsidRPr="000E5DB7">
              <w:t>The Protection of Employees (Temporary Agency Work) Act 2012 (the “2012 Act”) provides that an Agency Worker (as defined in the 2012 Act) is entitled to the same basic working and employment conditions as those which apply to employees recruited directly by the Hirer (as defined in the 2012 Act) to do the same or a similar job.</w:t>
            </w:r>
            <w:r>
              <w:t xml:space="preserve"> </w:t>
            </w:r>
            <w:r w:rsidRPr="000E5DB7">
              <w:t>Where the provision of the Services will involve the provision to the Contracting Authority of Agency Workers (within the meaning of the 2012 Act), Tenderers should ensure that they consider their obligations under the 2012 Act when pricing their Tender. The Contracting Authority shall have no liability for any increase in salaries that may be payable as a result of the application of the 2012 Act to the provision of the Services.</w:t>
            </w:r>
          </w:p>
        </w:tc>
      </w:tr>
    </w:tbl>
    <w:p w14:paraId="762F217B" w14:textId="77777777" w:rsidR="003C0FB1" w:rsidRDefault="003C0FB1" w:rsidP="003C0FB1">
      <w:pPr>
        <w:pStyle w:val="Heading2"/>
      </w:pPr>
      <w:r w:rsidRPr="000E5DB7">
        <w:lastRenderedPageBreak/>
        <w:t>2.12</w:t>
      </w:r>
      <w:r w:rsidRPr="000E5DB7">
        <w:tab/>
        <w:t>Publicity</w:t>
      </w:r>
    </w:p>
    <w:p w14:paraId="09246ED0" w14:textId="77777777" w:rsidR="003C0FB1" w:rsidRDefault="003C0FB1" w:rsidP="003E08C5">
      <w:r w:rsidRPr="000E5DB7">
        <w:t xml:space="preserve">No publicity regarding this Competition or </w:t>
      </w:r>
      <w:r>
        <w:t>any</w:t>
      </w:r>
      <w:r w:rsidRPr="000E5DB7">
        <w:t xml:space="preserve"> Services Contract pursuant to this Competition is permitted unless and until the Contracting Authority has given its prior written consent to the relevant communication. </w:t>
      </w:r>
    </w:p>
    <w:p w14:paraId="55BBD03E" w14:textId="77777777" w:rsidR="003C0FB1" w:rsidRDefault="003C0FB1" w:rsidP="003C0FB1">
      <w:pPr>
        <w:pStyle w:val="Heading2"/>
      </w:pPr>
      <w:r w:rsidRPr="000E5DB7">
        <w:t>2.13</w:t>
      </w:r>
      <w:r w:rsidRPr="000E5DB7">
        <w:tab/>
        <w:t xml:space="preserve">Registrable Interest </w:t>
      </w:r>
    </w:p>
    <w:p w14:paraId="2130BA95" w14:textId="77777777" w:rsidR="003C0FB1" w:rsidRDefault="003C0FB1" w:rsidP="003E08C5">
      <w:r w:rsidRPr="000E5DB7">
        <w:t>Any Registrable Interest involving any Tenderer or Subcontractor and the Contracting Authority, members of the Government, members of the Oireachtas, or employees and officers of the Contracting Authority and their relatives must be fully disclosed in the Tender or, in the event of this information only coming to the notice of the Tenderer or Subcontractor after the submission of a Tender, must be communicated to the Contracting Authority immediately upon such information</w:t>
      </w:r>
      <w:r>
        <w:t xml:space="preserve"> becoming known to the Tenderer or </w:t>
      </w:r>
      <w:r w:rsidRPr="000E5DB7">
        <w:t xml:space="preserve">Subcontractor. </w:t>
      </w:r>
    </w:p>
    <w:p w14:paraId="6572BAB9" w14:textId="77777777" w:rsidR="003C0FB1" w:rsidRDefault="003C0FB1" w:rsidP="003E08C5">
      <w:r w:rsidRPr="000E5DB7">
        <w:t xml:space="preserve">The terms </w:t>
      </w:r>
      <w:r>
        <w:t>“</w:t>
      </w:r>
      <w:r w:rsidRPr="000E5DB7">
        <w:t>Registrable Interest</w:t>
      </w:r>
      <w:r>
        <w:t>”</w:t>
      </w:r>
      <w:r w:rsidRPr="000E5DB7">
        <w:t xml:space="preserve"> and </w:t>
      </w:r>
      <w:r>
        <w:t>“</w:t>
      </w:r>
      <w:r w:rsidRPr="000E5DB7">
        <w:t>Relative</w:t>
      </w:r>
      <w:r>
        <w:t>”</w:t>
      </w:r>
      <w:r w:rsidRPr="000E5DB7">
        <w:t xml:space="preserve"> shall be interpreted as per Section 2 of the Ethics in Public Office Act</w:t>
      </w:r>
      <w:r>
        <w:t>s</w:t>
      </w:r>
      <w:r w:rsidRPr="000E5DB7">
        <w:t xml:space="preserve"> 1995 and 2001, copies of which are available at www.irishstatutebook.ie. </w:t>
      </w:r>
      <w:r>
        <w:t xml:space="preserve"> </w:t>
      </w:r>
      <w:r w:rsidRPr="000E5DB7">
        <w:t>The Contracting Authority will, at its absolute discretion, decide on the appropriate course of action, which may in appropriate circumstances include</w:t>
      </w:r>
      <w:r>
        <w:t xml:space="preserve"> eliminating a Tenderer from this</w:t>
      </w:r>
      <w:r w:rsidRPr="000E5DB7">
        <w:t xml:space="preserve"> Competition or terminating any Services Contract entered into by a Tenderer. </w:t>
      </w:r>
    </w:p>
    <w:p w14:paraId="7D7227D1" w14:textId="77777777" w:rsidR="003C0FB1" w:rsidRDefault="003C0FB1" w:rsidP="003C0FB1">
      <w:pPr>
        <w:pStyle w:val="Heading2"/>
      </w:pPr>
      <w:r w:rsidRPr="000E5DB7">
        <w:t>2.14</w:t>
      </w:r>
      <w:r w:rsidRPr="000E5DB7">
        <w:tab/>
        <w:t>Anti-Competitive Conduct</w:t>
      </w:r>
    </w:p>
    <w:p w14:paraId="1F6E6A40" w14:textId="77777777" w:rsidR="003C0FB1" w:rsidRDefault="003C0FB1" w:rsidP="00EB1547">
      <w:r w:rsidRPr="000E5DB7">
        <w:t>Tenderers</w:t>
      </w:r>
      <w:r>
        <w:t>’</w:t>
      </w:r>
      <w:r w:rsidRPr="000E5DB7">
        <w:t xml:space="preserve"> attention is drawn to the Competition Act 2002 (as amended, the “2002 Act”). </w:t>
      </w:r>
      <w:r>
        <w:t xml:space="preserve"> </w:t>
      </w:r>
      <w:r w:rsidRPr="000E5DB7">
        <w:t xml:space="preserve">The 2002 Act makes it a criminal offence for Tenderers to collude on prices or terms in a public procurement competition. </w:t>
      </w:r>
    </w:p>
    <w:p w14:paraId="69EECD53" w14:textId="77777777" w:rsidR="003C0FB1" w:rsidRDefault="003C0FB1" w:rsidP="003C0FB1">
      <w:pPr>
        <w:pStyle w:val="Heading2"/>
      </w:pPr>
      <w:r w:rsidRPr="000E5DB7">
        <w:t>2.15</w:t>
      </w:r>
      <w:r w:rsidRPr="000E5DB7">
        <w:tab/>
        <w:t>Industry Terms Used in this RFT</w:t>
      </w:r>
    </w:p>
    <w:p w14:paraId="0947CC36" w14:textId="77777777" w:rsidR="003C0FB1" w:rsidRDefault="003C0FB1" w:rsidP="00EB1547">
      <w:r w:rsidRPr="000E5DB7">
        <w:t xml:space="preserve">Where reference is made to a particular item, source, process, trademark, or type in this RFT then all such references are to be given the meaning generally understood in the relevant industry and operational environment. </w:t>
      </w:r>
    </w:p>
    <w:p w14:paraId="2271EC0A" w14:textId="77777777" w:rsidR="003C0FB1" w:rsidRDefault="003C0FB1" w:rsidP="003C0FB1">
      <w:pPr>
        <w:pStyle w:val="Heading2"/>
      </w:pPr>
      <w:r w:rsidRPr="000E5DB7">
        <w:t>2.16</w:t>
      </w:r>
      <w:r w:rsidRPr="000E5DB7">
        <w:tab/>
        <w:t>Freedom of Information</w:t>
      </w:r>
    </w:p>
    <w:tbl>
      <w:tblPr>
        <w:tblW w:w="5000" w:type="pct"/>
        <w:tblLook w:val="01E0" w:firstRow="1" w:lastRow="1" w:firstColumn="1" w:lastColumn="1" w:noHBand="0" w:noVBand="0"/>
      </w:tblPr>
      <w:tblGrid>
        <w:gridCol w:w="796"/>
        <w:gridCol w:w="8275"/>
      </w:tblGrid>
      <w:tr w:rsidR="003C0FB1" w:rsidRPr="00CB5B77" w14:paraId="71662C73" w14:textId="77777777" w:rsidTr="00ED08A1">
        <w:tc>
          <w:tcPr>
            <w:tcW w:w="439" w:type="pct"/>
          </w:tcPr>
          <w:p w14:paraId="07790CDC" w14:textId="77777777" w:rsidR="003C0FB1" w:rsidRDefault="003C0FB1" w:rsidP="00503F93">
            <w:pPr>
              <w:spacing w:after="200" w:line="320" w:lineRule="auto"/>
              <w:rPr>
                <w:color w:val="0000FF"/>
              </w:rPr>
            </w:pPr>
            <w:r w:rsidRPr="000E5DB7">
              <w:rPr>
                <w:color w:val="0000FF"/>
              </w:rPr>
              <w:t>2.16.1</w:t>
            </w:r>
          </w:p>
        </w:tc>
        <w:tc>
          <w:tcPr>
            <w:tcW w:w="4561" w:type="pct"/>
          </w:tcPr>
          <w:p w14:paraId="49EF0380" w14:textId="77777777" w:rsidR="003C0FB1" w:rsidRDefault="003C0FB1" w:rsidP="001F6360">
            <w:r w:rsidRPr="000E5DB7">
              <w:t>Tenderers should be aware that, under the Freedom of Information Act 2014</w:t>
            </w:r>
            <w:r>
              <w:t xml:space="preserve"> </w:t>
            </w:r>
            <w:r>
              <w:rPr>
                <w:szCs w:val="22"/>
              </w:rPr>
              <w:t>and the</w:t>
            </w:r>
            <w:r w:rsidRPr="00D40BF0">
              <w:rPr>
                <w:szCs w:val="22"/>
              </w:rPr>
              <w:t xml:space="preserve"> European Communities (Access to Information on the Environment) Regulations 2007 to 2014</w:t>
            </w:r>
            <w:r w:rsidRPr="000E5DB7">
              <w:t xml:space="preserve">, information provided by them during this </w:t>
            </w:r>
            <w:r>
              <w:t>C</w:t>
            </w:r>
            <w:r w:rsidRPr="000E5DB7">
              <w:t>ompetition may be liable to be disclosed.</w:t>
            </w:r>
          </w:p>
        </w:tc>
      </w:tr>
      <w:tr w:rsidR="003C0FB1" w:rsidRPr="00CB5B77" w14:paraId="7F8A83BA" w14:textId="77777777" w:rsidTr="00ED08A1">
        <w:tc>
          <w:tcPr>
            <w:tcW w:w="439" w:type="pct"/>
          </w:tcPr>
          <w:p w14:paraId="77C427A4" w14:textId="77777777" w:rsidR="003C0FB1" w:rsidRDefault="003C0FB1" w:rsidP="00503F93">
            <w:pPr>
              <w:spacing w:after="200" w:line="320" w:lineRule="auto"/>
              <w:rPr>
                <w:color w:val="0000FF"/>
              </w:rPr>
            </w:pPr>
            <w:r w:rsidRPr="000E5DB7">
              <w:rPr>
                <w:color w:val="0000FF"/>
              </w:rPr>
              <w:t>2.16.2</w:t>
            </w:r>
          </w:p>
        </w:tc>
        <w:tc>
          <w:tcPr>
            <w:tcW w:w="4561" w:type="pct"/>
          </w:tcPr>
          <w:p w14:paraId="3B31C620" w14:textId="77777777" w:rsidR="003C0FB1" w:rsidRDefault="003C0FB1" w:rsidP="00684357">
            <w:r w:rsidRPr="000E5DB7">
              <w:t>Tenderers are asked to consider if any of the information supplied by them in their Tender should not be disclosed because of its confidentiality or commercial sensitivity. If Tenderers consider that certain information is not to be disclosed because of its confidentiality or commercial sensitivity, Tenderers must, when providing such information, clearly identify</w:t>
            </w:r>
            <w:r w:rsidR="00684357">
              <w:t xml:space="preserve"> </w:t>
            </w:r>
            <w:r w:rsidR="00684357">
              <w:rPr>
                <w:szCs w:val="22"/>
              </w:rPr>
              <w:t>the specific sections of their Tender containing</w:t>
            </w:r>
            <w:r w:rsidRPr="000E5DB7">
              <w:t xml:space="preserve"> such information and specify the reasons for its confidentiality or commercial sensitivity. </w:t>
            </w:r>
            <w:r w:rsidR="00684357">
              <w:rPr>
                <w:szCs w:val="22"/>
              </w:rPr>
              <w:t xml:space="preserve">For the avoidance of doubt Tenderers may not assert confidentiality or commercial sensitivity over the entire Tender but must clearly identify the specific section containing such information.  </w:t>
            </w:r>
            <w:r w:rsidRPr="000E5DB7">
              <w:t xml:space="preserve">If Tenderers do not identify information as confidential or commercially sensitive, it is liable to be released in response to a request </w:t>
            </w:r>
            <w:r>
              <w:rPr>
                <w:szCs w:val="22"/>
              </w:rPr>
              <w:t>under the above legislation</w:t>
            </w:r>
            <w:r w:rsidRPr="00514373">
              <w:rPr>
                <w:szCs w:val="22"/>
              </w:rPr>
              <w:t xml:space="preserve"> </w:t>
            </w:r>
            <w:r w:rsidRPr="000E5DB7">
              <w:t xml:space="preserve">without further notice to or consultation with the Tenderer. The Contracting Authority will, where possible, consult with Tenderers about confidential or commercially sensitive information so identified before making </w:t>
            </w:r>
            <w:r w:rsidR="00684357">
              <w:t>its</w:t>
            </w:r>
            <w:r w:rsidR="00684357" w:rsidRPr="000E5DB7">
              <w:t xml:space="preserve"> </w:t>
            </w:r>
            <w:r w:rsidRPr="000E5DB7">
              <w:t>decision on a request received.</w:t>
            </w:r>
            <w:r w:rsidR="00684357">
              <w:t xml:space="preserve">  </w:t>
            </w:r>
            <w:r w:rsidR="00684357" w:rsidRPr="006C766A">
              <w:rPr>
                <w:szCs w:val="22"/>
              </w:rPr>
              <w:t>T</w:t>
            </w:r>
            <w:r w:rsidR="00684357" w:rsidRPr="00796899">
              <w:rPr>
                <w:szCs w:val="22"/>
              </w:rPr>
              <w:t xml:space="preserve">he Contracting Authority accepts no liability whatsoever in respect </w:t>
            </w:r>
            <w:r w:rsidR="00684357" w:rsidRPr="00796899">
              <w:rPr>
                <w:szCs w:val="22"/>
              </w:rPr>
              <w:lastRenderedPageBreak/>
              <w:t>of any information provided which is subsequently released (irrespective of notification) or in respect of any consequential damage suffered as a result of such obligations</w:t>
            </w:r>
            <w:r w:rsidR="00684357" w:rsidRPr="00514373">
              <w:rPr>
                <w:szCs w:val="22"/>
              </w:rPr>
              <w:t>.</w:t>
            </w:r>
          </w:p>
        </w:tc>
      </w:tr>
    </w:tbl>
    <w:p w14:paraId="7FEC690F" w14:textId="77777777" w:rsidR="003C0FB1" w:rsidRDefault="003C0FB1" w:rsidP="003C0FB1">
      <w:pPr>
        <w:pStyle w:val="Heading2"/>
      </w:pPr>
      <w:r w:rsidRPr="000E5DB7">
        <w:lastRenderedPageBreak/>
        <w:t>2.17</w:t>
      </w:r>
      <w:r w:rsidRPr="000E5DB7">
        <w:tab/>
        <w:t>Tax Clearance</w:t>
      </w:r>
    </w:p>
    <w:tbl>
      <w:tblPr>
        <w:tblW w:w="5000" w:type="pct"/>
        <w:tblLook w:val="01E0" w:firstRow="1" w:lastRow="1" w:firstColumn="1" w:lastColumn="1" w:noHBand="0" w:noVBand="0"/>
      </w:tblPr>
      <w:tblGrid>
        <w:gridCol w:w="9071"/>
      </w:tblGrid>
      <w:tr w:rsidR="003C0FB1" w:rsidRPr="00CB5B77" w14:paraId="01924A6C" w14:textId="77777777" w:rsidTr="001F6360">
        <w:trPr>
          <w:trHeight w:val="2400"/>
        </w:trPr>
        <w:tc>
          <w:tcPr>
            <w:tcW w:w="5000" w:type="pct"/>
          </w:tcPr>
          <w:p w14:paraId="2B875345" w14:textId="77777777" w:rsidR="003C0FB1" w:rsidRPr="00CB5B77" w:rsidRDefault="003C0FB1" w:rsidP="001F6360">
            <w:pPr>
              <w:ind w:right="-108"/>
            </w:pPr>
            <w:r w:rsidRPr="000E5DB7">
              <w:t xml:space="preserve">It will be a condition of any Services Contract pursuant to this Competition that the successful Tenderer(s) shall, for the term of such contract(s), comply with all </w:t>
            </w:r>
            <w:r w:rsidR="00684357">
              <w:t xml:space="preserve">applicable </w:t>
            </w:r>
            <w:r w:rsidRPr="000E5DB7">
              <w:t xml:space="preserve">EU and domestic tax laws. Tenderers are referred to </w:t>
            </w:r>
            <w:hyperlink r:id="rId26" w:history="1">
              <w:r w:rsidRPr="000E5DB7">
                <w:rPr>
                  <w:rStyle w:val="Hyperlink"/>
                </w:rPr>
                <w:t>www.revenue.ie</w:t>
              </w:r>
            </w:hyperlink>
            <w:r w:rsidRPr="000E5DB7">
              <w:t xml:space="preserve"> for further information.</w:t>
            </w:r>
            <w:r>
              <w:t xml:space="preserve">  </w:t>
            </w:r>
            <w:r w:rsidRPr="000E5DB7">
              <w:t>Prior to the award of any Services Contract arising out of this Competition the successful Tenderer shall be required to supply its Tax Clearance Access Number and Tax Reference Number to facilitate online verification of their tax status by the Contracting Authority. By supplying these numbers the successful Tenderer acknowledges and agrees that the Contracting Authority has the permission of the successful Tenderer to verify its tax cleared position online.</w:t>
            </w:r>
          </w:p>
        </w:tc>
      </w:tr>
    </w:tbl>
    <w:p w14:paraId="643DC83B" w14:textId="77777777" w:rsidR="003C0FB1" w:rsidRDefault="003C0FB1" w:rsidP="003C0FB1">
      <w:pPr>
        <w:pStyle w:val="Heading2"/>
      </w:pPr>
      <w:r w:rsidRPr="000E5DB7">
        <w:t>2.18</w:t>
      </w:r>
      <w:r w:rsidRPr="000E5DB7">
        <w:tab/>
        <w:t>Conflicts of Interest</w:t>
      </w:r>
    </w:p>
    <w:p w14:paraId="313765B7" w14:textId="77777777" w:rsidR="007746D2" w:rsidRDefault="007746D2" w:rsidP="001F6360"/>
    <w:p w14:paraId="3545DA19" w14:textId="77777777" w:rsidR="0001388F" w:rsidRDefault="0001388F" w:rsidP="001F6360">
      <w:r w:rsidRPr="0001388F">
        <w:t>Any conflict of interest or potential conflict of interest on the part of a Tenderer, Subcontractor or individual employee(s) or agent(s) of a Tenderer or Subcontractor(s) must be fully disclosed to the Contracting Authority as soon as the conflict or potential conflict is or becomes apparent.  Tenderers are required to declare that the preparation of their Tender was carried out independently.  In the event of any actual or potential conflict of interest, the Contracting Authority may invite Tenderers to propose means by which the conflict of interest might be removed and in circumstances where there are links between Tenderers, the Contracting Authority may seek further information to confirm the Tenders have been prepared independently. The Contracting Authority will, at its absolute discretion, decide on the appropriate course of action, which may in appropriate circumstances include eliminating a Tenderer from this Competition or any Mini-Competition or terminating any Framework Agreement or Services Contract entered into by a Tenderer.</w:t>
      </w:r>
    </w:p>
    <w:p w14:paraId="53CCC8E6" w14:textId="77777777" w:rsidR="003C0FB1" w:rsidRDefault="003C0FB1" w:rsidP="003C0FB1">
      <w:pPr>
        <w:pStyle w:val="Heading2"/>
      </w:pPr>
      <w:r w:rsidRPr="000E5DB7">
        <w:t>2.19</w:t>
      </w:r>
      <w:r w:rsidRPr="000E5DB7">
        <w:tab/>
        <w:t>Withdrawal from this Competition</w:t>
      </w:r>
    </w:p>
    <w:p w14:paraId="7243F4E5" w14:textId="77777777" w:rsidR="003C0FB1" w:rsidRDefault="003C0FB1" w:rsidP="001F6360">
      <w:r w:rsidRPr="000E5DB7">
        <w:t xml:space="preserve">Tenderers are required to notify the Contracting Authority immediately via the e-tenders website, if at any stage they decide to withdraw from this Competition. </w:t>
      </w:r>
    </w:p>
    <w:p w14:paraId="3416F120" w14:textId="77777777" w:rsidR="003C0FB1" w:rsidRDefault="003C0FB1" w:rsidP="003C0FB1">
      <w:pPr>
        <w:pStyle w:val="Heading2"/>
      </w:pPr>
      <w:r w:rsidRPr="000E5DB7">
        <w:t>2.20</w:t>
      </w:r>
      <w:r w:rsidRPr="000E5DB7">
        <w:tab/>
        <w:t>Site Visit</w:t>
      </w:r>
    </w:p>
    <w:tbl>
      <w:tblPr>
        <w:tblW w:w="5000" w:type="pct"/>
        <w:tblLook w:val="01E0" w:firstRow="1" w:lastRow="1" w:firstColumn="1" w:lastColumn="1" w:noHBand="0" w:noVBand="0"/>
      </w:tblPr>
      <w:tblGrid>
        <w:gridCol w:w="992"/>
        <w:gridCol w:w="8079"/>
      </w:tblGrid>
      <w:tr w:rsidR="00BB5E9D" w:rsidRPr="00CB5B77" w14:paraId="47BCB545" w14:textId="77777777" w:rsidTr="00C57446">
        <w:tc>
          <w:tcPr>
            <w:tcW w:w="547" w:type="pct"/>
          </w:tcPr>
          <w:p w14:paraId="6F2D1CE2" w14:textId="77777777" w:rsidR="00BB5E9D" w:rsidRPr="007F5883" w:rsidRDefault="00BB5E9D" w:rsidP="00BB5E9D">
            <w:pPr>
              <w:spacing w:line="316" w:lineRule="auto"/>
              <w:rPr>
                <w:color w:val="0000FF"/>
              </w:rPr>
            </w:pPr>
            <w:r>
              <w:rPr>
                <w:color w:val="0000FF"/>
                <w:szCs w:val="22"/>
              </w:rPr>
              <w:t>2.20.1</w:t>
            </w:r>
          </w:p>
        </w:tc>
        <w:tc>
          <w:tcPr>
            <w:tcW w:w="4453" w:type="pct"/>
          </w:tcPr>
          <w:sdt>
            <w:sdtPr>
              <w:id w:val="28327723"/>
              <w:placeholder>
                <w:docPart w:val="14C59CB05DCB43E895C3A0280AD1F76A"/>
              </w:placeholder>
            </w:sdtPr>
            <w:sdtEndPr/>
            <w:sdtContent>
              <w:p w14:paraId="30B9F626" w14:textId="3466E959" w:rsidR="00DC28E8" w:rsidRPr="00DC28E8" w:rsidRDefault="00EF61F3" w:rsidP="00DC28E8">
                <w:pPr>
                  <w:rPr>
                    <w:highlight w:val="lightGray"/>
                  </w:rPr>
                </w:pPr>
                <w:r w:rsidRPr="00DC28E8">
                  <w:rPr>
                    <w:i/>
                    <w:color w:val="FF0000"/>
                    <w:highlight w:val="lightGray"/>
                  </w:rPr>
                  <w:fldChar w:fldCharType="begin">
                    <w:ffData>
                      <w:name w:val=""/>
                      <w:enabled/>
                      <w:calcOnExit w:val="0"/>
                      <w:textInput>
                        <w:default w:val="Delete and replace with “Not Used” if not applicable:"/>
                      </w:textInput>
                    </w:ffData>
                  </w:fldChar>
                </w:r>
                <w:r w:rsidR="00DC28E8" w:rsidRPr="00DC28E8">
                  <w:rPr>
                    <w:i/>
                    <w:color w:val="FF0000"/>
                    <w:highlight w:val="lightGray"/>
                  </w:rPr>
                  <w:instrText xml:space="preserve"> FORMTEXT </w:instrText>
                </w:r>
                <w:r w:rsidRPr="00DC28E8">
                  <w:rPr>
                    <w:i/>
                    <w:color w:val="FF0000"/>
                    <w:highlight w:val="lightGray"/>
                  </w:rPr>
                </w:r>
                <w:r w:rsidRPr="00DC28E8">
                  <w:rPr>
                    <w:i/>
                    <w:color w:val="FF0000"/>
                    <w:highlight w:val="lightGray"/>
                  </w:rPr>
                  <w:fldChar w:fldCharType="separate"/>
                </w:r>
                <w:r w:rsidR="00DC28E8" w:rsidRPr="00DC28E8">
                  <w:rPr>
                    <w:i/>
                    <w:noProof/>
                    <w:color w:val="FF0000"/>
                    <w:highlight w:val="lightGray"/>
                  </w:rPr>
                  <w:t xml:space="preserve">Not Used” </w:t>
                </w:r>
                <w:r w:rsidRPr="00DC28E8">
                  <w:rPr>
                    <w:i/>
                    <w:color w:val="FF0000"/>
                    <w:highlight w:val="lightGray"/>
                  </w:rPr>
                  <w:fldChar w:fldCharType="end"/>
                </w:r>
              </w:p>
              <w:p w14:paraId="6924E6F2" w14:textId="3737B5A2" w:rsidR="00BB5E9D" w:rsidRPr="00DC28E8" w:rsidRDefault="00A86A4B" w:rsidP="00DC28E8">
                <w:pPr>
                  <w:spacing w:after="200" w:line="316" w:lineRule="auto"/>
                </w:pPr>
              </w:p>
            </w:sdtContent>
          </w:sdt>
        </w:tc>
      </w:tr>
      <w:tr w:rsidR="00101AC8" w:rsidRPr="00830A49" w14:paraId="54E20620" w14:textId="77777777" w:rsidTr="00C57446">
        <w:trPr>
          <w:trHeight w:val="615"/>
        </w:trPr>
        <w:tc>
          <w:tcPr>
            <w:tcW w:w="547" w:type="pct"/>
          </w:tcPr>
          <w:p w14:paraId="2D82EC5D" w14:textId="77777777" w:rsidR="00101AC8" w:rsidRPr="004A4FDD" w:rsidRDefault="00101AC8" w:rsidP="00684357">
            <w:pPr>
              <w:spacing w:line="316" w:lineRule="auto"/>
              <w:rPr>
                <w:color w:val="0000FF"/>
                <w:highlight w:val="yellow"/>
              </w:rPr>
            </w:pPr>
            <w:r w:rsidRPr="00EB1496">
              <w:rPr>
                <w:color w:val="0000FF"/>
                <w:szCs w:val="22"/>
              </w:rPr>
              <w:t>2.20.2</w:t>
            </w:r>
          </w:p>
        </w:tc>
        <w:tc>
          <w:tcPr>
            <w:tcW w:w="4453" w:type="pct"/>
          </w:tcPr>
          <w:p w14:paraId="12B26C87" w14:textId="62FC3A26" w:rsidR="00101AC8" w:rsidRPr="00227275" w:rsidRDefault="00EF61F3" w:rsidP="00684357">
            <w:pPr>
              <w:rPr>
                <w:highlight w:val="lightGray"/>
              </w:rPr>
            </w:pPr>
            <w:r w:rsidRPr="00215CCA">
              <w:rPr>
                <w:i/>
                <w:iCs/>
                <w:color w:val="FF0000"/>
                <w:highlight w:val="lightGray"/>
              </w:rPr>
              <w:fldChar w:fldCharType="begin">
                <w:ffData>
                  <w:name w:val="Text126"/>
                  <w:enabled/>
                  <w:calcOnExit w:val="0"/>
                  <w:textInput>
                    <w:default w:val="Delete and replace with “Not Used” if not applicable:"/>
                  </w:textInput>
                </w:ffData>
              </w:fldChar>
            </w:r>
            <w:r w:rsidR="00101AC8" w:rsidRPr="00215CCA">
              <w:rPr>
                <w:i/>
                <w:iCs/>
                <w:color w:val="FF0000"/>
                <w:highlight w:val="lightGray"/>
              </w:rPr>
              <w:instrText xml:space="preserve"> FORMTEXT </w:instrText>
            </w:r>
            <w:r w:rsidRPr="00215CCA">
              <w:rPr>
                <w:i/>
                <w:iCs/>
                <w:color w:val="FF0000"/>
                <w:highlight w:val="lightGray"/>
              </w:rPr>
            </w:r>
            <w:r w:rsidRPr="00215CCA">
              <w:rPr>
                <w:i/>
                <w:iCs/>
                <w:color w:val="FF0000"/>
                <w:highlight w:val="lightGray"/>
              </w:rPr>
              <w:fldChar w:fldCharType="separate"/>
            </w:r>
            <w:r w:rsidR="00101AC8" w:rsidRPr="00215CCA">
              <w:rPr>
                <w:i/>
                <w:iCs/>
                <w:noProof/>
                <w:color w:val="FF0000"/>
                <w:highlight w:val="lightGray"/>
              </w:rPr>
              <w:t xml:space="preserve">“Not Used” </w:t>
            </w:r>
            <w:r w:rsidRPr="00215CCA">
              <w:rPr>
                <w:i/>
                <w:iCs/>
                <w:color w:val="FF0000"/>
                <w:highlight w:val="lightGray"/>
              </w:rPr>
              <w:fldChar w:fldCharType="end"/>
            </w:r>
          </w:p>
          <w:p w14:paraId="61FA281F" w14:textId="7B959B2A" w:rsidR="00101AC8" w:rsidRDefault="00EF61F3" w:rsidP="00684357">
            <w:pPr>
              <w:rPr>
                <w:highlight w:val="lightGray"/>
              </w:rPr>
            </w:pPr>
            <w:r w:rsidRPr="00227275">
              <w:rPr>
                <w:highlight w:val="lightGray"/>
              </w:rPr>
              <w:fldChar w:fldCharType="begin">
                <w:ffData>
                  <w:name w:val="Text120"/>
                  <w:enabled/>
                  <w:calcOnExit w:val="0"/>
                  <w:textInput>
                    <w:default w:val="[Insert here details of any site visit required by the Contracting Authority to the Tenderer's premises]"/>
                  </w:textInput>
                </w:ffData>
              </w:fldChar>
            </w:r>
            <w:bookmarkStart w:id="12" w:name="Text120"/>
            <w:r w:rsidR="00101AC8" w:rsidRPr="00227275">
              <w:rPr>
                <w:highlight w:val="lightGray"/>
              </w:rPr>
              <w:instrText xml:space="preserve"> FORMTEXT </w:instrText>
            </w:r>
            <w:r w:rsidRPr="00227275">
              <w:rPr>
                <w:highlight w:val="lightGray"/>
              </w:rPr>
            </w:r>
            <w:r w:rsidRPr="00227275">
              <w:rPr>
                <w:highlight w:val="lightGray"/>
              </w:rPr>
              <w:fldChar w:fldCharType="separate"/>
            </w:r>
            <w:r w:rsidR="00A86A4B">
              <w:rPr>
                <w:highlight w:val="lightGray"/>
              </w:rPr>
              <w:t> </w:t>
            </w:r>
            <w:r w:rsidRPr="00227275">
              <w:rPr>
                <w:highlight w:val="lightGray"/>
              </w:rPr>
              <w:fldChar w:fldCharType="end"/>
            </w:r>
            <w:bookmarkEnd w:id="12"/>
            <w:r w:rsidR="00101AC8">
              <w:rPr>
                <w:highlight w:val="lightGray"/>
              </w:rPr>
              <w:t>.</w:t>
            </w:r>
          </w:p>
        </w:tc>
      </w:tr>
    </w:tbl>
    <w:p w14:paraId="7E11E3CC" w14:textId="77777777" w:rsidR="00061527" w:rsidRPr="00BD041C" w:rsidRDefault="00061527" w:rsidP="00173329">
      <w:pPr>
        <w:pStyle w:val="Heading2"/>
        <w:ind w:firstLine="0"/>
      </w:pPr>
      <w:r w:rsidRPr="00830A49">
        <w:lastRenderedPageBreak/>
        <w:t>2.2</w:t>
      </w:r>
      <w:r>
        <w:t>1</w:t>
      </w:r>
      <w:r w:rsidRPr="00830A49">
        <w:tab/>
      </w:r>
      <w:r>
        <w:tab/>
        <w:t>Insurance</w:t>
      </w:r>
    </w:p>
    <w:tbl>
      <w:tblPr>
        <w:tblW w:w="5000" w:type="pct"/>
        <w:tblLook w:val="01E0" w:firstRow="1" w:lastRow="1" w:firstColumn="1" w:lastColumn="1" w:noHBand="0" w:noVBand="0"/>
      </w:tblPr>
      <w:tblGrid>
        <w:gridCol w:w="774"/>
        <w:gridCol w:w="782"/>
        <w:gridCol w:w="7515"/>
      </w:tblGrid>
      <w:tr w:rsidR="003C0FB1" w:rsidRPr="00CB5B77" w14:paraId="12F4D41C" w14:textId="77777777" w:rsidTr="00C7189F">
        <w:trPr>
          <w:trHeight w:val="4097"/>
        </w:trPr>
        <w:tc>
          <w:tcPr>
            <w:tcW w:w="417" w:type="pct"/>
          </w:tcPr>
          <w:p w14:paraId="0F5CF1B6" w14:textId="77777777" w:rsidR="003C0FB1" w:rsidRDefault="003C0FB1" w:rsidP="00503F93">
            <w:pPr>
              <w:rPr>
                <w:color w:val="0000FF"/>
              </w:rPr>
            </w:pPr>
            <w:r w:rsidRPr="000E5DB7">
              <w:rPr>
                <w:color w:val="0000FF"/>
              </w:rPr>
              <w:t>2.21.1</w:t>
            </w:r>
          </w:p>
        </w:tc>
        <w:tc>
          <w:tcPr>
            <w:tcW w:w="4583" w:type="pct"/>
            <w:gridSpan w:val="2"/>
          </w:tcPr>
          <w:p w14:paraId="7BB19C78" w14:textId="77777777" w:rsidR="003C0FB1" w:rsidRPr="00CA3AF8" w:rsidRDefault="003C0FB1" w:rsidP="00CA3AF8">
            <w:r w:rsidRPr="00CA3AF8">
              <w:rPr>
                <w:szCs w:val="22"/>
              </w:rPr>
              <w:t>The successful Tenderer shall be required to hold for the term of the Services Contract the following insurances:</w:t>
            </w:r>
          </w:p>
          <w:tbl>
            <w:tblPr>
              <w:tblStyle w:val="GridTable4-Accent11"/>
              <w:tblW w:w="5000" w:type="pct"/>
              <w:tblLook w:val="04A0" w:firstRow="1" w:lastRow="0" w:firstColumn="1" w:lastColumn="0" w:noHBand="0" w:noVBand="1"/>
            </w:tblPr>
            <w:tblGrid>
              <w:gridCol w:w="4035"/>
              <w:gridCol w:w="4036"/>
            </w:tblGrid>
            <w:tr w:rsidR="00C7189F" w:rsidRPr="00CA3AF8" w14:paraId="4424D785" w14:textId="77777777" w:rsidTr="00C3103B">
              <w:trPr>
                <w:cnfStyle w:val="100000000000" w:firstRow="1" w:lastRow="0" w:firstColumn="0" w:lastColumn="0" w:oddVBand="0" w:evenVBand="0" w:oddHBand="0"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67CCA120" w14:textId="77777777" w:rsidR="00C7189F" w:rsidRPr="00CA3AF8" w:rsidRDefault="00C7189F" w:rsidP="00CA3AF8">
                  <w:pPr>
                    <w:spacing w:after="0"/>
                    <w:rPr>
                      <w:sz w:val="22"/>
                      <w:szCs w:val="22"/>
                    </w:rPr>
                  </w:pPr>
                  <w:r w:rsidRPr="00CA3AF8">
                    <w:rPr>
                      <w:sz w:val="22"/>
                      <w:szCs w:val="22"/>
                    </w:rPr>
                    <w:t>Type of Insurance</w:t>
                  </w:r>
                </w:p>
              </w:tc>
              <w:tc>
                <w:tcPr>
                  <w:tcW w:w="2500" w:type="pct"/>
                  <w:vAlign w:val="center"/>
                </w:tcPr>
                <w:p w14:paraId="304E3A71" w14:textId="77777777" w:rsidR="00C7189F" w:rsidRPr="00CA3AF8" w:rsidRDefault="001C3A95" w:rsidP="00CA3AF8">
                  <w:pPr>
                    <w:spacing w:after="0"/>
                    <w:cnfStyle w:val="100000000000" w:firstRow="1" w:lastRow="0" w:firstColumn="0" w:lastColumn="0" w:oddVBand="0" w:evenVBand="0" w:oddHBand="0" w:evenHBand="0" w:firstRowFirstColumn="0" w:firstRowLastColumn="0" w:lastRowFirstColumn="0" w:lastRowLastColumn="0"/>
                    <w:rPr>
                      <w:sz w:val="22"/>
                      <w:szCs w:val="22"/>
                    </w:rPr>
                  </w:pPr>
                  <w:r>
                    <w:rPr>
                      <w:sz w:val="22"/>
                      <w:szCs w:val="22"/>
                    </w:rPr>
                    <w:t>Indemnity Limit</w:t>
                  </w:r>
                </w:p>
              </w:tc>
            </w:tr>
            <w:tr w:rsidR="00C7189F" w:rsidRPr="00CA3AF8" w14:paraId="7B6988ED" w14:textId="77777777" w:rsidTr="00C3103B">
              <w:trPr>
                <w:cnfStyle w:val="000000100000" w:firstRow="0" w:lastRow="0" w:firstColumn="0" w:lastColumn="0" w:oddVBand="0" w:evenVBand="0" w:oddHBand="1"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546CD452" w14:textId="77777777" w:rsidR="00C7189F" w:rsidRPr="00CA3AF8" w:rsidRDefault="00C7189F" w:rsidP="00CA3AF8">
                  <w:pPr>
                    <w:spacing w:after="0"/>
                    <w:rPr>
                      <w:sz w:val="22"/>
                      <w:szCs w:val="22"/>
                    </w:rPr>
                  </w:pPr>
                  <w:r w:rsidRPr="00CA3AF8">
                    <w:rPr>
                      <w:sz w:val="22"/>
                      <w:szCs w:val="22"/>
                    </w:rPr>
                    <w:t>Employer’s Liability</w:t>
                  </w:r>
                </w:p>
              </w:tc>
              <w:tc>
                <w:tcPr>
                  <w:tcW w:w="2500" w:type="pct"/>
                  <w:vAlign w:val="center"/>
                </w:tcPr>
                <w:p w14:paraId="6E1A20CF" w14:textId="4AC1A2F6" w:rsidR="00C7189F" w:rsidRPr="00CA3AF8" w:rsidRDefault="00EF61F3" w:rsidP="00CA3AF8">
                  <w:pPr>
                    <w:spacing w:after="0"/>
                    <w:cnfStyle w:val="000000100000" w:firstRow="0" w:lastRow="0" w:firstColumn="0" w:lastColumn="0" w:oddVBand="0" w:evenVBand="0" w:oddHBand="1" w:evenHBand="0" w:firstRowFirstColumn="0" w:firstRowLastColumn="0" w:lastRowFirstColumn="0" w:lastRowLastColumn="0"/>
                    <w:rPr>
                      <w:sz w:val="22"/>
                      <w:szCs w:val="22"/>
                    </w:rPr>
                  </w:pPr>
                  <w:r w:rsidRPr="00CA3AF8">
                    <w:rPr>
                      <w:szCs w:val="22"/>
                    </w:rPr>
                    <w:fldChar w:fldCharType="begin">
                      <w:ffData>
                        <w:name w:val="Text105"/>
                        <w:enabled/>
                        <w:calcOnExit w:val="0"/>
                        <w:textInput>
                          <w:default w:val="[Click here to enter text]"/>
                        </w:textInput>
                      </w:ffData>
                    </w:fldChar>
                  </w:r>
                  <w:r w:rsidR="00C7189F" w:rsidRPr="00CA3AF8">
                    <w:rPr>
                      <w:sz w:val="22"/>
                      <w:szCs w:val="22"/>
                    </w:rPr>
                    <w:instrText xml:space="preserve"> FORMTEXT </w:instrText>
                  </w:r>
                  <w:r w:rsidRPr="00CA3AF8">
                    <w:rPr>
                      <w:szCs w:val="22"/>
                    </w:rPr>
                  </w:r>
                  <w:r w:rsidRPr="00CA3AF8">
                    <w:rPr>
                      <w:szCs w:val="22"/>
                    </w:rPr>
                    <w:fldChar w:fldCharType="separate"/>
                  </w:r>
                  <w:r w:rsidR="003F396A">
                    <w:rPr>
                      <w:noProof/>
                      <w:sz w:val="22"/>
                      <w:szCs w:val="22"/>
                    </w:rPr>
                    <w:t>€12,7000,000</w:t>
                  </w:r>
                  <w:r w:rsidRPr="00CA3AF8">
                    <w:rPr>
                      <w:szCs w:val="22"/>
                    </w:rPr>
                    <w:fldChar w:fldCharType="end"/>
                  </w:r>
                </w:p>
              </w:tc>
            </w:tr>
            <w:tr w:rsidR="00C7189F" w:rsidRPr="00CA3AF8" w14:paraId="795D2B52" w14:textId="77777777" w:rsidTr="00C3103B">
              <w:trPr>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1AB6E350" w14:textId="77777777" w:rsidR="00C7189F" w:rsidRPr="00CA3AF8" w:rsidRDefault="00C7189F" w:rsidP="00CA3AF8">
                  <w:pPr>
                    <w:spacing w:after="0"/>
                    <w:rPr>
                      <w:sz w:val="22"/>
                      <w:szCs w:val="22"/>
                    </w:rPr>
                  </w:pPr>
                  <w:r w:rsidRPr="00CA3AF8">
                    <w:rPr>
                      <w:sz w:val="22"/>
                      <w:szCs w:val="22"/>
                    </w:rPr>
                    <w:t>Public Liability</w:t>
                  </w:r>
                </w:p>
              </w:tc>
              <w:tc>
                <w:tcPr>
                  <w:tcW w:w="2500" w:type="pct"/>
                  <w:vAlign w:val="center"/>
                </w:tcPr>
                <w:p w14:paraId="753B273C" w14:textId="4B5F67C4" w:rsidR="00C7189F" w:rsidRPr="00CA3AF8" w:rsidRDefault="00EF61F3" w:rsidP="00CA3AF8">
                  <w:pPr>
                    <w:spacing w:after="0"/>
                    <w:cnfStyle w:val="000000000000" w:firstRow="0" w:lastRow="0" w:firstColumn="0" w:lastColumn="0" w:oddVBand="0" w:evenVBand="0" w:oddHBand="0" w:evenHBand="0" w:firstRowFirstColumn="0" w:firstRowLastColumn="0" w:lastRowFirstColumn="0" w:lastRowLastColumn="0"/>
                    <w:rPr>
                      <w:sz w:val="22"/>
                      <w:szCs w:val="22"/>
                    </w:rPr>
                  </w:pPr>
                  <w:r w:rsidRPr="00CA3AF8">
                    <w:rPr>
                      <w:szCs w:val="22"/>
                    </w:rPr>
                    <w:fldChar w:fldCharType="begin">
                      <w:ffData>
                        <w:name w:val="Text105"/>
                        <w:enabled/>
                        <w:calcOnExit w:val="0"/>
                        <w:textInput>
                          <w:default w:val="[Click here to enter text]"/>
                        </w:textInput>
                      </w:ffData>
                    </w:fldChar>
                  </w:r>
                  <w:r w:rsidR="00C7189F" w:rsidRPr="00CA3AF8">
                    <w:rPr>
                      <w:sz w:val="22"/>
                      <w:szCs w:val="22"/>
                    </w:rPr>
                    <w:instrText xml:space="preserve"> FORMTEXT </w:instrText>
                  </w:r>
                  <w:r w:rsidRPr="00CA3AF8">
                    <w:rPr>
                      <w:szCs w:val="22"/>
                    </w:rPr>
                  </w:r>
                  <w:r w:rsidRPr="00CA3AF8">
                    <w:rPr>
                      <w:szCs w:val="22"/>
                    </w:rPr>
                    <w:fldChar w:fldCharType="separate"/>
                  </w:r>
                  <w:r w:rsidR="003F396A">
                    <w:rPr>
                      <w:noProof/>
                      <w:sz w:val="22"/>
                      <w:szCs w:val="22"/>
                    </w:rPr>
                    <w:t>€6,500,000</w:t>
                  </w:r>
                  <w:r w:rsidRPr="00CA3AF8">
                    <w:rPr>
                      <w:szCs w:val="22"/>
                    </w:rPr>
                    <w:fldChar w:fldCharType="end"/>
                  </w:r>
                </w:p>
              </w:tc>
            </w:tr>
            <w:tr w:rsidR="001C3A95" w:rsidRPr="00CA3AF8" w14:paraId="0AD4728B" w14:textId="77777777" w:rsidTr="00684357">
              <w:trPr>
                <w:cnfStyle w:val="000000100000" w:firstRow="0" w:lastRow="0" w:firstColumn="0" w:lastColumn="0" w:oddVBand="0" w:evenVBand="0" w:oddHBand="1"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0653D2D1" w14:textId="77777777" w:rsidR="001C3A95" w:rsidRPr="00CA3AF8" w:rsidRDefault="001C3A95" w:rsidP="00684357">
                  <w:pPr>
                    <w:spacing w:after="0"/>
                    <w:rPr>
                      <w:sz w:val="22"/>
                      <w:szCs w:val="22"/>
                    </w:rPr>
                  </w:pPr>
                  <w:r w:rsidRPr="00CA3AF8">
                    <w:rPr>
                      <w:sz w:val="22"/>
                      <w:szCs w:val="22"/>
                    </w:rPr>
                    <w:t>Product Liability</w:t>
                  </w:r>
                </w:p>
              </w:tc>
              <w:tc>
                <w:tcPr>
                  <w:tcW w:w="2500" w:type="pct"/>
                  <w:vAlign w:val="center"/>
                </w:tcPr>
                <w:p w14:paraId="58CB504D" w14:textId="34F61E59" w:rsidR="001C3A95" w:rsidRPr="00CA3AF8" w:rsidRDefault="00EF61F3" w:rsidP="00684357">
                  <w:pPr>
                    <w:spacing w:after="0"/>
                    <w:cnfStyle w:val="000000100000" w:firstRow="0" w:lastRow="0" w:firstColumn="0" w:lastColumn="0" w:oddVBand="0" w:evenVBand="0" w:oddHBand="1" w:evenHBand="0" w:firstRowFirstColumn="0" w:firstRowLastColumn="0" w:lastRowFirstColumn="0" w:lastRowLastColumn="0"/>
                    <w:rPr>
                      <w:sz w:val="22"/>
                      <w:szCs w:val="22"/>
                    </w:rPr>
                  </w:pPr>
                  <w:r w:rsidRPr="00CA3AF8">
                    <w:rPr>
                      <w:szCs w:val="22"/>
                    </w:rPr>
                    <w:fldChar w:fldCharType="begin">
                      <w:ffData>
                        <w:name w:val="Text105"/>
                        <w:enabled/>
                        <w:calcOnExit w:val="0"/>
                        <w:textInput>
                          <w:default w:val="[Click here to enter text]"/>
                        </w:textInput>
                      </w:ffData>
                    </w:fldChar>
                  </w:r>
                  <w:r w:rsidR="001C3A95" w:rsidRPr="00CA3AF8">
                    <w:rPr>
                      <w:sz w:val="22"/>
                      <w:szCs w:val="22"/>
                    </w:rPr>
                    <w:instrText xml:space="preserve"> FORMTEXT </w:instrText>
                  </w:r>
                  <w:r w:rsidRPr="00CA3AF8">
                    <w:rPr>
                      <w:szCs w:val="22"/>
                    </w:rPr>
                  </w:r>
                  <w:r w:rsidRPr="00CA3AF8">
                    <w:rPr>
                      <w:szCs w:val="22"/>
                    </w:rPr>
                    <w:fldChar w:fldCharType="separate"/>
                  </w:r>
                  <w:r w:rsidR="003F396A">
                    <w:rPr>
                      <w:szCs w:val="22"/>
                    </w:rPr>
                    <w:t> </w:t>
                  </w:r>
                  <w:r w:rsidR="003F396A">
                    <w:rPr>
                      <w:szCs w:val="22"/>
                    </w:rPr>
                    <w:t> </w:t>
                  </w:r>
                  <w:r w:rsidR="003F396A">
                    <w:rPr>
                      <w:szCs w:val="22"/>
                    </w:rPr>
                    <w:t> </w:t>
                  </w:r>
                  <w:r w:rsidR="003F396A">
                    <w:rPr>
                      <w:szCs w:val="22"/>
                    </w:rPr>
                    <w:t> </w:t>
                  </w:r>
                  <w:r w:rsidR="003F396A">
                    <w:rPr>
                      <w:szCs w:val="22"/>
                    </w:rPr>
                    <w:t> </w:t>
                  </w:r>
                  <w:r w:rsidRPr="00CA3AF8">
                    <w:rPr>
                      <w:szCs w:val="22"/>
                    </w:rPr>
                    <w:fldChar w:fldCharType="end"/>
                  </w:r>
                </w:p>
              </w:tc>
            </w:tr>
            <w:tr w:rsidR="00C7189F" w:rsidRPr="00CA3AF8" w14:paraId="032CAB38" w14:textId="77777777" w:rsidTr="00C3103B">
              <w:trPr>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133AE670" w14:textId="77777777" w:rsidR="00C7189F" w:rsidRPr="00CA3AF8" w:rsidRDefault="00C7189F" w:rsidP="00CA3AF8">
                  <w:pPr>
                    <w:spacing w:after="0"/>
                    <w:rPr>
                      <w:sz w:val="22"/>
                      <w:szCs w:val="22"/>
                    </w:rPr>
                  </w:pPr>
                  <w:r w:rsidRPr="00CA3AF8">
                    <w:rPr>
                      <w:sz w:val="22"/>
                      <w:szCs w:val="22"/>
                    </w:rPr>
                    <w:t>Professional Indemnity</w:t>
                  </w:r>
                </w:p>
              </w:tc>
              <w:tc>
                <w:tcPr>
                  <w:tcW w:w="2500" w:type="pct"/>
                  <w:vAlign w:val="center"/>
                </w:tcPr>
                <w:p w14:paraId="55A7030B" w14:textId="56E4EF95" w:rsidR="00C7189F" w:rsidRPr="00CA3AF8" w:rsidRDefault="00EF61F3" w:rsidP="00CA3AF8">
                  <w:pPr>
                    <w:spacing w:after="0"/>
                    <w:cnfStyle w:val="000000000000" w:firstRow="0" w:lastRow="0" w:firstColumn="0" w:lastColumn="0" w:oddVBand="0" w:evenVBand="0" w:oddHBand="0" w:evenHBand="0" w:firstRowFirstColumn="0" w:firstRowLastColumn="0" w:lastRowFirstColumn="0" w:lastRowLastColumn="0"/>
                    <w:rPr>
                      <w:sz w:val="22"/>
                      <w:szCs w:val="22"/>
                    </w:rPr>
                  </w:pPr>
                  <w:r w:rsidRPr="00CA3AF8">
                    <w:rPr>
                      <w:szCs w:val="22"/>
                    </w:rPr>
                    <w:fldChar w:fldCharType="begin">
                      <w:ffData>
                        <w:name w:val="Text105"/>
                        <w:enabled/>
                        <w:calcOnExit w:val="0"/>
                        <w:textInput>
                          <w:default w:val="[Click here to enter text]"/>
                        </w:textInput>
                      </w:ffData>
                    </w:fldChar>
                  </w:r>
                  <w:r w:rsidR="00C7189F" w:rsidRPr="00CA3AF8">
                    <w:rPr>
                      <w:sz w:val="22"/>
                      <w:szCs w:val="22"/>
                    </w:rPr>
                    <w:instrText xml:space="preserve"> FORMTEXT </w:instrText>
                  </w:r>
                  <w:r w:rsidRPr="00CA3AF8">
                    <w:rPr>
                      <w:szCs w:val="22"/>
                    </w:rPr>
                  </w:r>
                  <w:r w:rsidRPr="00CA3AF8">
                    <w:rPr>
                      <w:szCs w:val="22"/>
                    </w:rPr>
                    <w:fldChar w:fldCharType="separate"/>
                  </w:r>
                  <w:r w:rsidR="003F396A">
                    <w:rPr>
                      <w:noProof/>
                      <w:sz w:val="22"/>
                      <w:szCs w:val="22"/>
                    </w:rPr>
                    <w:t>€2,000,000</w:t>
                  </w:r>
                  <w:r w:rsidRPr="00CA3AF8">
                    <w:rPr>
                      <w:szCs w:val="22"/>
                    </w:rPr>
                    <w:fldChar w:fldCharType="end"/>
                  </w:r>
                </w:p>
              </w:tc>
            </w:tr>
            <w:tr w:rsidR="00C7189F" w:rsidRPr="00CA3AF8" w14:paraId="175AABF0" w14:textId="77777777" w:rsidTr="00C3103B">
              <w:trPr>
                <w:cnfStyle w:val="000000100000" w:firstRow="0" w:lastRow="0" w:firstColumn="0" w:lastColumn="0" w:oddVBand="0" w:evenVBand="0" w:oddHBand="1"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63B13E3C" w14:textId="42D38DFC" w:rsidR="00C7189F" w:rsidRPr="00CA3AF8" w:rsidRDefault="00EF61F3" w:rsidP="00CA3AF8">
                  <w:pPr>
                    <w:spacing w:after="0"/>
                    <w:rPr>
                      <w:sz w:val="22"/>
                      <w:szCs w:val="22"/>
                    </w:rPr>
                  </w:pPr>
                  <w:r w:rsidRPr="00CA3AF8">
                    <w:rPr>
                      <w:szCs w:val="22"/>
                    </w:rPr>
                    <w:fldChar w:fldCharType="begin">
                      <w:ffData>
                        <w:name w:val="Text105"/>
                        <w:enabled/>
                        <w:calcOnExit w:val="0"/>
                        <w:textInput>
                          <w:default w:val="[Click here to enter text]"/>
                        </w:textInput>
                      </w:ffData>
                    </w:fldChar>
                  </w:r>
                  <w:r w:rsidR="00C7189F" w:rsidRPr="00CA3AF8">
                    <w:rPr>
                      <w:sz w:val="22"/>
                      <w:szCs w:val="22"/>
                    </w:rPr>
                    <w:instrText xml:space="preserve"> FORMTEXT </w:instrText>
                  </w:r>
                  <w:r w:rsidRPr="00CA3AF8">
                    <w:rPr>
                      <w:szCs w:val="22"/>
                    </w:rPr>
                  </w:r>
                  <w:r w:rsidRPr="00CA3AF8">
                    <w:rPr>
                      <w:szCs w:val="22"/>
                    </w:rPr>
                    <w:fldChar w:fldCharType="separate"/>
                  </w:r>
                  <w:r w:rsidR="003F396A">
                    <w:rPr>
                      <w:szCs w:val="22"/>
                    </w:rPr>
                    <w:t> </w:t>
                  </w:r>
                  <w:r w:rsidR="003F396A">
                    <w:rPr>
                      <w:szCs w:val="22"/>
                    </w:rPr>
                    <w:t> </w:t>
                  </w:r>
                  <w:r w:rsidR="003F396A">
                    <w:rPr>
                      <w:szCs w:val="22"/>
                    </w:rPr>
                    <w:t> </w:t>
                  </w:r>
                  <w:r w:rsidR="003F396A">
                    <w:rPr>
                      <w:szCs w:val="22"/>
                    </w:rPr>
                    <w:t> </w:t>
                  </w:r>
                  <w:r w:rsidR="003F396A">
                    <w:rPr>
                      <w:szCs w:val="22"/>
                    </w:rPr>
                    <w:t> </w:t>
                  </w:r>
                  <w:r w:rsidRPr="00CA3AF8">
                    <w:rPr>
                      <w:szCs w:val="22"/>
                    </w:rPr>
                    <w:fldChar w:fldCharType="end"/>
                  </w:r>
                </w:p>
              </w:tc>
              <w:tc>
                <w:tcPr>
                  <w:tcW w:w="2500" w:type="pct"/>
                  <w:vAlign w:val="center"/>
                </w:tcPr>
                <w:p w14:paraId="21AD7B2A" w14:textId="59C5E839" w:rsidR="00C7189F" w:rsidRPr="00CA3AF8" w:rsidRDefault="00EF61F3" w:rsidP="00CA3AF8">
                  <w:pPr>
                    <w:spacing w:after="0"/>
                    <w:cnfStyle w:val="000000100000" w:firstRow="0" w:lastRow="0" w:firstColumn="0" w:lastColumn="0" w:oddVBand="0" w:evenVBand="0" w:oddHBand="1" w:evenHBand="0" w:firstRowFirstColumn="0" w:firstRowLastColumn="0" w:lastRowFirstColumn="0" w:lastRowLastColumn="0"/>
                    <w:rPr>
                      <w:sz w:val="22"/>
                      <w:szCs w:val="22"/>
                    </w:rPr>
                  </w:pPr>
                  <w:r w:rsidRPr="00CA3AF8">
                    <w:rPr>
                      <w:szCs w:val="22"/>
                    </w:rPr>
                    <w:fldChar w:fldCharType="begin">
                      <w:ffData>
                        <w:name w:val="Text105"/>
                        <w:enabled/>
                        <w:calcOnExit w:val="0"/>
                        <w:textInput>
                          <w:default w:val="[Click here to enter text]"/>
                        </w:textInput>
                      </w:ffData>
                    </w:fldChar>
                  </w:r>
                  <w:r w:rsidR="00C7189F" w:rsidRPr="00CA3AF8">
                    <w:rPr>
                      <w:sz w:val="22"/>
                      <w:szCs w:val="22"/>
                    </w:rPr>
                    <w:instrText xml:space="preserve"> FORMTEXT </w:instrText>
                  </w:r>
                  <w:r w:rsidRPr="00CA3AF8">
                    <w:rPr>
                      <w:szCs w:val="22"/>
                    </w:rPr>
                  </w:r>
                  <w:r w:rsidRPr="00CA3AF8">
                    <w:rPr>
                      <w:szCs w:val="22"/>
                    </w:rPr>
                    <w:fldChar w:fldCharType="separate"/>
                  </w:r>
                  <w:r w:rsidR="003F396A">
                    <w:rPr>
                      <w:szCs w:val="22"/>
                    </w:rPr>
                    <w:t> </w:t>
                  </w:r>
                  <w:r w:rsidR="003F396A">
                    <w:rPr>
                      <w:szCs w:val="22"/>
                    </w:rPr>
                    <w:t> </w:t>
                  </w:r>
                  <w:r w:rsidR="003F396A">
                    <w:rPr>
                      <w:szCs w:val="22"/>
                    </w:rPr>
                    <w:t> </w:t>
                  </w:r>
                  <w:r w:rsidR="003F396A">
                    <w:rPr>
                      <w:szCs w:val="22"/>
                    </w:rPr>
                    <w:t> </w:t>
                  </w:r>
                  <w:r w:rsidR="003F396A">
                    <w:rPr>
                      <w:szCs w:val="22"/>
                    </w:rPr>
                    <w:t> </w:t>
                  </w:r>
                  <w:r w:rsidRPr="00CA3AF8">
                    <w:rPr>
                      <w:szCs w:val="22"/>
                    </w:rPr>
                    <w:fldChar w:fldCharType="end"/>
                  </w:r>
                </w:p>
              </w:tc>
            </w:tr>
          </w:tbl>
          <w:p w14:paraId="0C82DA13" w14:textId="77777777" w:rsidR="003C0FB1" w:rsidRPr="00CA3AF8" w:rsidRDefault="003C0FB1" w:rsidP="00CA3AF8"/>
        </w:tc>
      </w:tr>
      <w:tr w:rsidR="003C0FB1" w:rsidRPr="00CB5B77" w14:paraId="1C16964D" w14:textId="77777777" w:rsidTr="00C32309">
        <w:tc>
          <w:tcPr>
            <w:tcW w:w="417" w:type="pct"/>
          </w:tcPr>
          <w:p w14:paraId="5579FB68" w14:textId="77777777" w:rsidR="003C0FB1" w:rsidRDefault="003C0FB1" w:rsidP="00810B05">
            <w:pPr>
              <w:spacing w:before="120"/>
              <w:rPr>
                <w:color w:val="0000FF"/>
              </w:rPr>
            </w:pPr>
            <w:r w:rsidRPr="000E5DB7">
              <w:rPr>
                <w:color w:val="0000FF"/>
              </w:rPr>
              <w:t>2.21.2</w:t>
            </w:r>
          </w:p>
        </w:tc>
        <w:tc>
          <w:tcPr>
            <w:tcW w:w="4583" w:type="pct"/>
            <w:gridSpan w:val="2"/>
          </w:tcPr>
          <w:p w14:paraId="43AE9854" w14:textId="77777777" w:rsidR="003C0FB1" w:rsidRDefault="003C0FB1" w:rsidP="00483B81">
            <w:r w:rsidRPr="000E5DB7">
              <w:t>By signing the Tenderer’s Statement at Appendix 3, Tenderers confirm that</w:t>
            </w:r>
            <w:r w:rsidR="00684357">
              <w:t>,</w:t>
            </w:r>
            <w:r w:rsidRPr="000E5DB7">
              <w:t xml:space="preserve"> if awarded a Services Contract under this Competition, </w:t>
            </w:r>
            <w:r w:rsidR="00684357">
              <w:t xml:space="preserve">(i) </w:t>
            </w:r>
            <w:r w:rsidRPr="000E5DB7">
              <w:t>they will, from the Effective Date of the Services Contract (as defined in the Services Contract), obtain and hold the types and levels of insurance as specified at paragraph 2.21.1</w:t>
            </w:r>
            <w:r w:rsidR="00904FCA">
              <w:t xml:space="preserve">, </w:t>
            </w:r>
            <w:r w:rsidR="00904FCA" w:rsidRPr="00904FCA">
              <w:rPr>
                <w:szCs w:val="22"/>
              </w:rPr>
              <w:t>(ii) the territorial limits and jurisdiction of its insurance policies include Ireland and (iii) they are not aware of any exclusions, restrictions, conditions or warranties or, in the case of policies with an aggregate limit of indemnity, any outstanding claims, which could have a material adverse impact on the level of coverage specified above</w:t>
            </w:r>
            <w:r w:rsidRPr="000E5DB7">
              <w:t>. A formal confirmation from the Tenderer's insurance company or broker to this effect will be requested from the successful Tenderer(s) prior to the award of (and shall be a condition of) any Services Contract.</w:t>
            </w:r>
          </w:p>
        </w:tc>
      </w:tr>
      <w:tr w:rsidR="003C0FB1" w:rsidRPr="00CB5B77" w14:paraId="024F1C84" w14:textId="77777777" w:rsidTr="00C32309">
        <w:tc>
          <w:tcPr>
            <w:tcW w:w="417" w:type="pct"/>
          </w:tcPr>
          <w:p w14:paraId="2990BBE6" w14:textId="77777777" w:rsidR="003C0FB1" w:rsidRDefault="003C0FB1" w:rsidP="00503F93">
            <w:pPr>
              <w:rPr>
                <w:color w:val="0000FF"/>
              </w:rPr>
            </w:pPr>
            <w:r w:rsidRPr="000E5DB7">
              <w:rPr>
                <w:color w:val="0000FF"/>
              </w:rPr>
              <w:t>2.21.3</w:t>
            </w:r>
          </w:p>
        </w:tc>
        <w:tc>
          <w:tcPr>
            <w:tcW w:w="4583" w:type="pct"/>
            <w:gridSpan w:val="2"/>
          </w:tcPr>
          <w:p w14:paraId="30853BAD" w14:textId="77777777" w:rsidR="003C0FB1" w:rsidRDefault="003C0FB1" w:rsidP="008F5874">
            <w:r w:rsidRPr="000E5DB7">
              <w:t xml:space="preserve">The successful Tenderer will, during the term of the Services Contract, be required to: </w:t>
            </w:r>
          </w:p>
        </w:tc>
      </w:tr>
      <w:tr w:rsidR="003C0FB1" w:rsidRPr="00CB5B77" w14:paraId="3FF0BFB3" w14:textId="77777777" w:rsidTr="00C32309">
        <w:tc>
          <w:tcPr>
            <w:tcW w:w="417" w:type="pct"/>
          </w:tcPr>
          <w:p w14:paraId="30059E10" w14:textId="77777777" w:rsidR="003C0FB1" w:rsidRDefault="003C0FB1" w:rsidP="00503F93">
            <w:pPr>
              <w:rPr>
                <w:color w:val="0000FF"/>
              </w:rPr>
            </w:pPr>
          </w:p>
        </w:tc>
        <w:tc>
          <w:tcPr>
            <w:tcW w:w="436" w:type="pct"/>
          </w:tcPr>
          <w:p w14:paraId="628DA8CD" w14:textId="77777777" w:rsidR="003C0FB1" w:rsidRPr="00810B05" w:rsidRDefault="003C0FB1" w:rsidP="008F5874">
            <w:pPr>
              <w:rPr>
                <w:color w:val="0000FF"/>
              </w:rPr>
            </w:pPr>
            <w:r w:rsidRPr="00810B05">
              <w:rPr>
                <w:color w:val="0000FF"/>
              </w:rPr>
              <w:t>(a)</w:t>
            </w:r>
          </w:p>
        </w:tc>
        <w:tc>
          <w:tcPr>
            <w:tcW w:w="4148" w:type="pct"/>
          </w:tcPr>
          <w:p w14:paraId="6F919AE9" w14:textId="77777777" w:rsidR="003C0FB1" w:rsidRDefault="003C0FB1" w:rsidP="008F5874">
            <w:r w:rsidRPr="000E5DB7">
              <w:t>immediately advise the Contracting Authority of any material change to its insured status;</w:t>
            </w:r>
          </w:p>
        </w:tc>
      </w:tr>
      <w:tr w:rsidR="003C0FB1" w:rsidRPr="00CB5B77" w14:paraId="10A548BA" w14:textId="77777777" w:rsidTr="00C32309">
        <w:tc>
          <w:tcPr>
            <w:tcW w:w="417" w:type="pct"/>
          </w:tcPr>
          <w:p w14:paraId="11F714F7" w14:textId="77777777" w:rsidR="003C0FB1" w:rsidRDefault="003C0FB1" w:rsidP="00503F93">
            <w:pPr>
              <w:rPr>
                <w:color w:val="0000FF"/>
              </w:rPr>
            </w:pPr>
          </w:p>
        </w:tc>
        <w:tc>
          <w:tcPr>
            <w:tcW w:w="436" w:type="pct"/>
          </w:tcPr>
          <w:p w14:paraId="4EEC0087" w14:textId="77777777" w:rsidR="003C0FB1" w:rsidRPr="00810B05" w:rsidRDefault="003C0FB1" w:rsidP="008F5874">
            <w:pPr>
              <w:rPr>
                <w:color w:val="0000FF"/>
              </w:rPr>
            </w:pPr>
            <w:r w:rsidRPr="00810B05">
              <w:rPr>
                <w:color w:val="0000FF"/>
              </w:rPr>
              <w:t>(b)</w:t>
            </w:r>
          </w:p>
        </w:tc>
        <w:tc>
          <w:tcPr>
            <w:tcW w:w="4148" w:type="pct"/>
          </w:tcPr>
          <w:p w14:paraId="4EDD08BE" w14:textId="77777777" w:rsidR="003C0FB1" w:rsidRDefault="003C0FB1" w:rsidP="008F5874">
            <w:r w:rsidRPr="000E5DB7">
              <w:t>produce proof of current premiums paid upon request;</w:t>
            </w:r>
          </w:p>
        </w:tc>
      </w:tr>
      <w:tr w:rsidR="003C0FB1" w:rsidRPr="00CB5B77" w14:paraId="7E43EB62" w14:textId="77777777" w:rsidTr="00C32309">
        <w:tc>
          <w:tcPr>
            <w:tcW w:w="417" w:type="pct"/>
          </w:tcPr>
          <w:p w14:paraId="2FE3CA08" w14:textId="77777777" w:rsidR="003C0FB1" w:rsidRDefault="003C0FB1" w:rsidP="00503F93">
            <w:pPr>
              <w:rPr>
                <w:color w:val="0000FF"/>
              </w:rPr>
            </w:pPr>
          </w:p>
        </w:tc>
        <w:tc>
          <w:tcPr>
            <w:tcW w:w="436" w:type="pct"/>
          </w:tcPr>
          <w:p w14:paraId="50CA732A" w14:textId="77777777" w:rsidR="003C0FB1" w:rsidRPr="00810B05" w:rsidRDefault="003C0FB1" w:rsidP="008F5874">
            <w:pPr>
              <w:rPr>
                <w:color w:val="0000FF"/>
              </w:rPr>
            </w:pPr>
            <w:r w:rsidRPr="00810B05">
              <w:rPr>
                <w:color w:val="0000FF"/>
              </w:rPr>
              <w:t>(c)</w:t>
            </w:r>
          </w:p>
        </w:tc>
        <w:tc>
          <w:tcPr>
            <w:tcW w:w="4148" w:type="pct"/>
          </w:tcPr>
          <w:p w14:paraId="01B0FF6F" w14:textId="77777777" w:rsidR="003C0FB1" w:rsidRDefault="003C0FB1" w:rsidP="008F5874">
            <w:r w:rsidRPr="000E5DB7">
              <w:t>produce valid certificates of insurance upon request.</w:t>
            </w:r>
          </w:p>
        </w:tc>
      </w:tr>
    </w:tbl>
    <w:p w14:paraId="0EAA194D" w14:textId="77777777" w:rsidR="003C0FB1" w:rsidRDefault="003C0FB1" w:rsidP="003C0FB1">
      <w:pPr>
        <w:pStyle w:val="Heading1"/>
        <w:rPr>
          <w:rFonts w:ascii="Calibri" w:hAnsi="Calibri"/>
        </w:rPr>
      </w:pPr>
      <w:r w:rsidRPr="000E5DB7">
        <w:rPr>
          <w:rFonts w:ascii="Calibri" w:hAnsi="Calibri"/>
        </w:rPr>
        <w:lastRenderedPageBreak/>
        <w:t xml:space="preserve">Part 3: </w:t>
      </w:r>
      <w:r w:rsidRPr="00507FE4">
        <w:rPr>
          <w:rFonts w:ascii="Calibri" w:hAnsi="Calibri"/>
        </w:rPr>
        <w:t>Selection an</w:t>
      </w:r>
      <w:r w:rsidRPr="000E5DB7">
        <w:rPr>
          <w:rFonts w:ascii="Calibri" w:hAnsi="Calibri"/>
        </w:rPr>
        <w:t>d Award Criteria</w:t>
      </w:r>
    </w:p>
    <w:p w14:paraId="2E994B68" w14:textId="77777777" w:rsidR="003C0FB1" w:rsidRDefault="003C0FB1" w:rsidP="003C0FB1">
      <w:pPr>
        <w:pStyle w:val="Heading2"/>
      </w:pPr>
      <w:r w:rsidRPr="000E5DB7">
        <w:t>3.1</w:t>
      </w:r>
      <w:r w:rsidRPr="000E5DB7">
        <w:tab/>
        <w:t>Compliant Tenders</w:t>
      </w:r>
    </w:p>
    <w:tbl>
      <w:tblPr>
        <w:tblW w:w="9287" w:type="dxa"/>
        <w:tblLook w:val="01E0" w:firstRow="1" w:lastRow="1" w:firstColumn="1" w:lastColumn="1" w:noHBand="0" w:noVBand="0"/>
      </w:tblPr>
      <w:tblGrid>
        <w:gridCol w:w="671"/>
        <w:gridCol w:w="678"/>
        <w:gridCol w:w="7938"/>
      </w:tblGrid>
      <w:tr w:rsidR="003C0FB1" w:rsidRPr="00830A49" w14:paraId="2A593CCA" w14:textId="77777777" w:rsidTr="00503F93">
        <w:tc>
          <w:tcPr>
            <w:tcW w:w="1349" w:type="dxa"/>
            <w:gridSpan w:val="2"/>
          </w:tcPr>
          <w:p w14:paraId="49EEA39B" w14:textId="77777777" w:rsidR="003C0FB1" w:rsidRDefault="003C0FB1" w:rsidP="00503F93">
            <w:pPr>
              <w:rPr>
                <w:color w:val="0000FF"/>
              </w:rPr>
            </w:pPr>
            <w:r>
              <w:rPr>
                <w:color w:val="0000FF"/>
                <w:szCs w:val="22"/>
              </w:rPr>
              <w:t>3.1</w:t>
            </w:r>
          </w:p>
        </w:tc>
        <w:tc>
          <w:tcPr>
            <w:tcW w:w="7938" w:type="dxa"/>
          </w:tcPr>
          <w:p w14:paraId="63074E71" w14:textId="77777777" w:rsidR="003C0FB1" w:rsidRPr="00830A49" w:rsidRDefault="003C0FB1" w:rsidP="008F5874">
            <w:r w:rsidRPr="00830A49">
              <w:rPr>
                <w:szCs w:val="22"/>
              </w:rPr>
              <w:t>Only those Tenderers who have:-</w:t>
            </w:r>
          </w:p>
        </w:tc>
      </w:tr>
      <w:tr w:rsidR="003C0FB1" w:rsidRPr="00830A49" w14:paraId="11B3EF12" w14:textId="77777777" w:rsidTr="00503F93">
        <w:tc>
          <w:tcPr>
            <w:tcW w:w="671" w:type="dxa"/>
          </w:tcPr>
          <w:p w14:paraId="3C7DCEE6" w14:textId="77777777" w:rsidR="003C0FB1" w:rsidRPr="00830A49" w:rsidRDefault="003C0FB1" w:rsidP="00503F93">
            <w:pPr>
              <w:rPr>
                <w:color w:val="0000FF"/>
              </w:rPr>
            </w:pPr>
          </w:p>
        </w:tc>
        <w:tc>
          <w:tcPr>
            <w:tcW w:w="678" w:type="dxa"/>
          </w:tcPr>
          <w:p w14:paraId="41772C44" w14:textId="77777777" w:rsidR="003C0FB1" w:rsidRPr="00830A49" w:rsidRDefault="003C0FB1" w:rsidP="00503F93">
            <w:pPr>
              <w:rPr>
                <w:color w:val="0000FF"/>
              </w:rPr>
            </w:pPr>
            <w:r>
              <w:rPr>
                <w:color w:val="0000FF"/>
                <w:szCs w:val="22"/>
              </w:rPr>
              <w:t>(a)</w:t>
            </w:r>
          </w:p>
        </w:tc>
        <w:tc>
          <w:tcPr>
            <w:tcW w:w="7938" w:type="dxa"/>
          </w:tcPr>
          <w:p w14:paraId="13E9F6F6" w14:textId="77777777" w:rsidR="003C0FB1" w:rsidRDefault="003C0FB1" w:rsidP="008F5874">
            <w:r w:rsidRPr="00830A49">
              <w:rPr>
                <w:szCs w:val="22"/>
              </w:rPr>
              <w:t>Sub</w:t>
            </w:r>
            <w:r w:rsidRPr="003215FF">
              <w:rPr>
                <w:szCs w:val="22"/>
              </w:rPr>
              <w:t>mitted compliant Tenders pursuant to paragraph 2.2 above</w:t>
            </w:r>
            <w:r>
              <w:rPr>
                <w:szCs w:val="22"/>
              </w:rPr>
              <w:t>, and</w:t>
            </w:r>
          </w:p>
        </w:tc>
      </w:tr>
      <w:tr w:rsidR="003C0FB1" w:rsidRPr="00830A49" w14:paraId="3FEB1BCE" w14:textId="77777777" w:rsidTr="008F5874">
        <w:trPr>
          <w:trHeight w:val="2608"/>
        </w:trPr>
        <w:tc>
          <w:tcPr>
            <w:tcW w:w="671" w:type="dxa"/>
          </w:tcPr>
          <w:p w14:paraId="3EE745C1" w14:textId="77777777" w:rsidR="003C0FB1" w:rsidRPr="00830A49" w:rsidRDefault="003C0FB1" w:rsidP="00503F93">
            <w:pPr>
              <w:rPr>
                <w:color w:val="0000FF"/>
              </w:rPr>
            </w:pPr>
          </w:p>
        </w:tc>
        <w:tc>
          <w:tcPr>
            <w:tcW w:w="678" w:type="dxa"/>
          </w:tcPr>
          <w:p w14:paraId="496BCA24" w14:textId="77777777" w:rsidR="003C0FB1" w:rsidRPr="00830A49" w:rsidRDefault="003C0FB1" w:rsidP="00503F93">
            <w:pPr>
              <w:rPr>
                <w:color w:val="0000FF"/>
              </w:rPr>
            </w:pPr>
            <w:r>
              <w:rPr>
                <w:color w:val="0000FF"/>
                <w:szCs w:val="22"/>
              </w:rPr>
              <w:t>(b)</w:t>
            </w:r>
          </w:p>
        </w:tc>
        <w:tc>
          <w:tcPr>
            <w:tcW w:w="7938" w:type="dxa"/>
          </w:tcPr>
          <w:p w14:paraId="4736966D" w14:textId="77777777" w:rsidR="003C0FB1" w:rsidRDefault="003C0FB1" w:rsidP="008F5874">
            <w:pPr>
              <w:spacing w:after="0"/>
            </w:pPr>
            <w:r w:rsidRPr="00507FE4">
              <w:t xml:space="preserve">Declared by way </w:t>
            </w:r>
            <w:r w:rsidRPr="00117E35">
              <w:t xml:space="preserve">of </w:t>
            </w:r>
            <w:r w:rsidR="00B66734">
              <w:t>e</w:t>
            </w:r>
            <w:r w:rsidRPr="00117E35">
              <w:t>ESPD that</w:t>
            </w:r>
            <w:r>
              <w:t xml:space="preserve"> either:</w:t>
            </w:r>
          </w:p>
          <w:p w14:paraId="1435BB27" w14:textId="77777777" w:rsidR="003C0FB1" w:rsidRDefault="003C0FB1" w:rsidP="0054371F">
            <w:pPr>
              <w:pStyle w:val="ListParagraph"/>
              <w:numPr>
                <w:ilvl w:val="0"/>
                <w:numId w:val="9"/>
              </w:numPr>
              <w:spacing w:after="0"/>
            </w:pPr>
            <w:r w:rsidRPr="00960030">
              <w:t>no mandatory grounds for exclusion of the Tenderer pursuant to Regulation 57 of the Regulations apply to them,</w:t>
            </w:r>
            <w:r>
              <w:t xml:space="preserve"> or</w:t>
            </w:r>
          </w:p>
          <w:p w14:paraId="6C597BB1" w14:textId="77777777" w:rsidR="003C0FB1" w:rsidRPr="008F5874" w:rsidRDefault="003C0FB1" w:rsidP="0054371F">
            <w:pPr>
              <w:pStyle w:val="ListParagraph"/>
              <w:numPr>
                <w:ilvl w:val="0"/>
                <w:numId w:val="9"/>
              </w:numPr>
              <w:spacing w:after="0"/>
            </w:pPr>
            <w:r w:rsidRPr="00960030">
              <w:t xml:space="preserve">in circumstances where any </w:t>
            </w:r>
            <w:r>
              <w:t>mandatory</w:t>
            </w:r>
            <w:r w:rsidRPr="00960030">
              <w:t xml:space="preserve"> exclusion grounds apply </w:t>
            </w:r>
            <w:r>
              <w:t xml:space="preserve">to the Tenderer </w:t>
            </w:r>
            <w:r w:rsidRPr="00960030">
              <w:t>(and where the Tenderer is not precluded from doing so under Regulation 57(17) of the Regulations),</w:t>
            </w:r>
            <w:r>
              <w:t xml:space="preserve"> that</w:t>
            </w:r>
            <w:r w:rsidRPr="00960030">
              <w:t xml:space="preserve"> it can provide evidence to the effect that measures taken </w:t>
            </w:r>
            <w:r>
              <w:t>by it</w:t>
            </w:r>
            <w:r w:rsidRPr="00960030">
              <w:t xml:space="preserve"> are sufficient to demonstrate its reliability despite the existence of any such relevant exclusion ground, and</w:t>
            </w:r>
          </w:p>
        </w:tc>
      </w:tr>
      <w:tr w:rsidR="003C0FB1" w:rsidRPr="00830A49" w14:paraId="50CF02D4" w14:textId="77777777" w:rsidTr="00503F93">
        <w:tc>
          <w:tcPr>
            <w:tcW w:w="671" w:type="dxa"/>
          </w:tcPr>
          <w:p w14:paraId="399673E5" w14:textId="77777777" w:rsidR="003C0FB1" w:rsidRPr="00830A49" w:rsidRDefault="003C0FB1" w:rsidP="00503F93">
            <w:pPr>
              <w:rPr>
                <w:color w:val="0000FF"/>
              </w:rPr>
            </w:pPr>
          </w:p>
        </w:tc>
        <w:tc>
          <w:tcPr>
            <w:tcW w:w="678" w:type="dxa"/>
          </w:tcPr>
          <w:p w14:paraId="5BE8EBA9" w14:textId="77777777" w:rsidR="003C0FB1" w:rsidRPr="00830A49" w:rsidRDefault="003C0FB1" w:rsidP="00503F93">
            <w:pPr>
              <w:rPr>
                <w:color w:val="0000FF"/>
              </w:rPr>
            </w:pPr>
            <w:r>
              <w:rPr>
                <w:color w:val="0000FF"/>
                <w:szCs w:val="22"/>
              </w:rPr>
              <w:t>(c)</w:t>
            </w:r>
          </w:p>
        </w:tc>
        <w:tc>
          <w:tcPr>
            <w:tcW w:w="7938" w:type="dxa"/>
          </w:tcPr>
          <w:p w14:paraId="11A59993" w14:textId="35CD56DC" w:rsidR="00C3103B" w:rsidRDefault="00C3103B" w:rsidP="008F5874">
            <w:r w:rsidRPr="003215FF">
              <w:t xml:space="preserve">Declared by way of </w:t>
            </w:r>
            <w:r w:rsidR="00B66734">
              <w:t>e</w:t>
            </w:r>
            <w:r w:rsidRPr="003215FF">
              <w:t>ESPD that they satisfy the selection criteria for</w:t>
            </w:r>
            <w:r>
              <w:t xml:space="preserve"> </w:t>
            </w:r>
            <w:r w:rsidR="00EF61F3" w:rsidRPr="00373E15">
              <w:rPr>
                <w:i/>
                <w:iCs/>
                <w:color w:val="FF0000"/>
              </w:rPr>
              <w:fldChar w:fldCharType="begin">
                <w:ffData>
                  <w:name w:val="Text128"/>
                  <w:enabled/>
                  <w:calcOnExit w:val="0"/>
                  <w:textInput>
                    <w:default w:val="[Delete if not applicable:"/>
                  </w:textInput>
                </w:ffData>
              </w:fldChar>
            </w:r>
            <w:bookmarkStart w:id="13" w:name="Text128"/>
            <w:r w:rsidR="008F5874" w:rsidRPr="00373E15">
              <w:rPr>
                <w:i/>
                <w:iCs/>
                <w:color w:val="FF0000"/>
              </w:rPr>
              <w:instrText xml:space="preserve"> FORMTEXT </w:instrText>
            </w:r>
            <w:r w:rsidR="00EF61F3" w:rsidRPr="00373E15">
              <w:rPr>
                <w:i/>
                <w:iCs/>
                <w:color w:val="FF0000"/>
              </w:rPr>
            </w:r>
            <w:r w:rsidR="00EF61F3" w:rsidRPr="00373E15">
              <w:rPr>
                <w:i/>
                <w:iCs/>
                <w:color w:val="FF0000"/>
              </w:rPr>
              <w:fldChar w:fldCharType="separate"/>
            </w:r>
            <w:r w:rsidR="003F396A">
              <w:rPr>
                <w:i/>
                <w:iCs/>
                <w:color w:val="FF0000"/>
              </w:rPr>
              <w:t> </w:t>
            </w:r>
            <w:r w:rsidR="003F396A">
              <w:rPr>
                <w:i/>
                <w:iCs/>
                <w:color w:val="FF0000"/>
              </w:rPr>
              <w:t> </w:t>
            </w:r>
            <w:r w:rsidR="003F396A">
              <w:rPr>
                <w:i/>
                <w:iCs/>
                <w:color w:val="FF0000"/>
              </w:rPr>
              <w:t> </w:t>
            </w:r>
            <w:r w:rsidR="003F396A">
              <w:rPr>
                <w:i/>
                <w:iCs/>
                <w:color w:val="FF0000"/>
              </w:rPr>
              <w:t> </w:t>
            </w:r>
            <w:r w:rsidR="003F396A">
              <w:rPr>
                <w:i/>
                <w:iCs/>
                <w:color w:val="FF0000"/>
              </w:rPr>
              <w:t> </w:t>
            </w:r>
            <w:r w:rsidR="00EF61F3" w:rsidRPr="00373E15">
              <w:rPr>
                <w:i/>
                <w:iCs/>
                <w:color w:val="FF0000"/>
              </w:rPr>
              <w:fldChar w:fldCharType="end"/>
            </w:r>
            <w:bookmarkEnd w:id="13"/>
            <w:r w:rsidR="008F5874" w:rsidRPr="00373E15">
              <w:t xml:space="preserve"> </w:t>
            </w:r>
            <w:r w:rsidR="00EF61F3">
              <w:fldChar w:fldCharType="begin">
                <w:ffData>
                  <w:name w:val="Text129"/>
                  <w:enabled/>
                  <w:calcOnExit w:val="0"/>
                  <w:textInput>
                    <w:default w:val="each Lot applied for in]"/>
                  </w:textInput>
                </w:ffData>
              </w:fldChar>
            </w:r>
            <w:bookmarkStart w:id="14" w:name="Text129"/>
            <w:r w:rsidR="008F5874">
              <w:instrText xml:space="preserve"> FORMTEXT </w:instrText>
            </w:r>
            <w:r w:rsidR="00EF61F3">
              <w:fldChar w:fldCharType="separate"/>
            </w:r>
            <w:r w:rsidR="003F396A">
              <w:t> </w:t>
            </w:r>
            <w:r w:rsidR="003F396A">
              <w:t> </w:t>
            </w:r>
            <w:r w:rsidR="003F396A">
              <w:t> </w:t>
            </w:r>
            <w:r w:rsidR="003F396A">
              <w:t> </w:t>
            </w:r>
            <w:r w:rsidR="003F396A">
              <w:t> </w:t>
            </w:r>
            <w:r w:rsidR="00EF61F3">
              <w:fldChar w:fldCharType="end"/>
            </w:r>
            <w:bookmarkEnd w:id="14"/>
            <w:r w:rsidRPr="003215FF">
              <w:t xml:space="preserve"> this Competition as set out in part 3.2 below (the “Selection Criteria”)</w:t>
            </w:r>
            <w:r>
              <w:t>,</w:t>
            </w:r>
          </w:p>
          <w:p w14:paraId="19015474" w14:textId="77777777" w:rsidR="003C0FB1" w:rsidRDefault="003C0FB1" w:rsidP="008F5874">
            <w:r w:rsidRPr="003215FF">
              <w:rPr>
                <w:szCs w:val="22"/>
              </w:rPr>
              <w:t>will be evaluated in accordance with the Award Criteria at part 3.3 below.</w:t>
            </w:r>
          </w:p>
          <w:p w14:paraId="63119485" w14:textId="77777777" w:rsidR="003C0FB1" w:rsidRDefault="003C0FB1" w:rsidP="008F5874">
            <w:pPr>
              <w:pStyle w:val="BodyText"/>
              <w:suppressAutoHyphens w:val="0"/>
              <w:spacing w:after="120"/>
            </w:pPr>
            <w:r>
              <w:t xml:space="preserve">However, please note that the Contracting Authority also reserves the right to exclude from evaluation a Tenderer to whom a discretionary ground for exclusion </w:t>
            </w:r>
            <w:r w:rsidRPr="00117E35">
              <w:t>pursuant to Regulation 57 of the Regulations applies.</w:t>
            </w:r>
          </w:p>
          <w:p w14:paraId="347B9CDE" w14:textId="77777777" w:rsidR="00D74111" w:rsidRDefault="00D74111" w:rsidP="00D74111">
            <w:r>
              <w:t xml:space="preserve">Tenderers should note that where a Tenderer is relying on the capacity of other entities (for example, Subcontractors) for the purposes of fulfilling any of the Selection Criteria in part 3.2 below it must ensure that each such entity: </w:t>
            </w:r>
          </w:p>
          <w:p w14:paraId="053DAF5E" w14:textId="77777777" w:rsidR="00D74111" w:rsidRDefault="00D74111" w:rsidP="0054371F">
            <w:pPr>
              <w:pStyle w:val="ListParagraph"/>
              <w:numPr>
                <w:ilvl w:val="0"/>
                <w:numId w:val="18"/>
              </w:numPr>
            </w:pPr>
            <w:r>
              <w:t xml:space="preserve">completes and submits a separate eESPD in respect of each such entity, and </w:t>
            </w:r>
          </w:p>
          <w:p w14:paraId="2A7D5DE6" w14:textId="77777777" w:rsidR="00D74111" w:rsidRDefault="00D74111" w:rsidP="0054371F">
            <w:pPr>
              <w:pStyle w:val="ListParagraph"/>
              <w:numPr>
                <w:ilvl w:val="0"/>
                <w:numId w:val="18"/>
              </w:numPr>
            </w:pPr>
            <w:r>
              <w:t xml:space="preserve">when requested by the Contracting Authority, submit proof, to the satisfaction of the Contracting Authority, that each such entity will place the necessary resources at the disposal of the Tenderer. </w:t>
            </w:r>
          </w:p>
          <w:p w14:paraId="2688159A" w14:textId="20FC9D7E" w:rsidR="00931121" w:rsidRDefault="00EF61F3" w:rsidP="00931121">
            <w:r>
              <w:rPr>
                <w:i/>
                <w:iCs/>
                <w:color w:val="FF0000"/>
              </w:rPr>
              <w:fldChar w:fldCharType="begin">
                <w:ffData>
                  <w:name w:val=""/>
                  <w:enabled/>
                  <w:calcOnExit w:val="0"/>
                  <w:textInput>
                    <w:default w:val="[Delete if not applicable:"/>
                  </w:textInput>
                </w:ffData>
              </w:fldChar>
            </w:r>
            <w:r w:rsidR="00931121">
              <w:rPr>
                <w:i/>
                <w:iCs/>
                <w:color w:val="FF0000"/>
              </w:rPr>
              <w:instrText xml:space="preserve"> FORMTEXT </w:instrText>
            </w:r>
            <w:r>
              <w:rPr>
                <w:i/>
                <w:iCs/>
                <w:color w:val="FF0000"/>
              </w:rPr>
            </w:r>
            <w:r>
              <w:rPr>
                <w:i/>
                <w:iCs/>
                <w:color w:val="FF0000"/>
              </w:rPr>
              <w:fldChar w:fldCharType="separate"/>
            </w:r>
            <w:r w:rsidR="00931121">
              <w:rPr>
                <w:szCs w:val="22"/>
              </w:rPr>
              <w:t>Where a Tenderer (Prime Contractor) intends to subcontract any share of any Contract to a Subcontractor, but is not relying on the capacity of such Subcontractor for the purposes of fulfilling any of the Selection Criteria in part 3.2 below, it must ensure that each such Subcontractor submits a separate eESPD in respect of such Subcontractor completing those sections of the eESPD which are specified in section 2.D of the eESPD for this Competition.</w:t>
            </w:r>
            <w:r>
              <w:rPr>
                <w:i/>
                <w:iCs/>
                <w:color w:val="FF0000"/>
              </w:rPr>
              <w:fldChar w:fldCharType="end"/>
            </w:r>
          </w:p>
          <w:p w14:paraId="4DB16EA4" w14:textId="77777777" w:rsidR="003C0FB1" w:rsidRPr="003215FF" w:rsidRDefault="003C0FB1" w:rsidP="008F5874">
            <w:pPr>
              <w:pStyle w:val="western"/>
              <w:suppressAutoHyphens w:val="0"/>
              <w:spacing w:before="0"/>
              <w:rPr>
                <w:rFonts w:ascii="Calibri" w:eastAsia="Times New Roman" w:hAnsi="Calibri"/>
                <w:lang w:eastAsia="en-US"/>
              </w:rPr>
            </w:pPr>
            <w:r w:rsidRPr="00507FE4">
              <w:rPr>
                <w:rFonts w:ascii="Calibri" w:eastAsia="Times New Roman" w:hAnsi="Calibri"/>
                <w:lang w:eastAsia="en-US"/>
              </w:rPr>
              <w:t>The Contracting Authority may decide to e</w:t>
            </w:r>
            <w:r w:rsidRPr="00117E35">
              <w:rPr>
                <w:rFonts w:ascii="Calibri" w:eastAsia="Times New Roman" w:hAnsi="Calibri"/>
                <w:lang w:eastAsia="en-US"/>
              </w:rPr>
              <w:t>xamine Tenders before verifying the absence of exclusion grounds in Regulation 57 of the Regulations (the “Exclusion Grounds”) and</w:t>
            </w:r>
            <w:r w:rsidRPr="00507FE4">
              <w:rPr>
                <w:rFonts w:ascii="Calibri" w:eastAsia="Times New Roman" w:hAnsi="Calibri"/>
                <w:lang w:eastAsia="en-US"/>
              </w:rPr>
              <w:t xml:space="preserve"> the fulfilment of the Selection Criteria.  </w:t>
            </w:r>
            <w:r w:rsidRPr="003215FF">
              <w:rPr>
                <w:rFonts w:ascii="Calibri" w:eastAsia="Times New Roman" w:hAnsi="Calibri"/>
                <w:szCs w:val="22"/>
                <w:lang w:eastAsia="en-US"/>
              </w:rPr>
              <w:t xml:space="preserve"> </w:t>
            </w:r>
          </w:p>
          <w:p w14:paraId="2AEE5E2C" w14:textId="77777777" w:rsidR="003C0FB1" w:rsidRPr="003215FF" w:rsidRDefault="003C0FB1" w:rsidP="008F5874">
            <w:pPr>
              <w:pStyle w:val="western"/>
              <w:suppressAutoHyphens w:val="0"/>
              <w:spacing w:before="0"/>
              <w:rPr>
                <w:rFonts w:ascii="Calibri" w:eastAsia="Times New Roman" w:hAnsi="Calibri"/>
                <w:lang w:eastAsia="en-US"/>
              </w:rPr>
            </w:pPr>
            <w:r w:rsidRPr="003215FF">
              <w:rPr>
                <w:rFonts w:ascii="Calibri" w:eastAsia="Times New Roman" w:hAnsi="Calibri"/>
                <w:szCs w:val="22"/>
                <w:lang w:eastAsia="en-US"/>
              </w:rPr>
              <w:t xml:space="preserve">However, notwithstanding anything to the contrary in this part 3.1, the Contracting Authority reserves the right to ask Tenderers at any moment during the Competition to submit any or all of the following for the purposes of verification of the status of the Tenderer (including the Prime Contractor and any </w:t>
            </w:r>
            <w:r>
              <w:rPr>
                <w:rFonts w:ascii="Calibri" w:eastAsia="Times New Roman" w:hAnsi="Calibri"/>
                <w:szCs w:val="22"/>
                <w:lang w:eastAsia="en-US"/>
              </w:rPr>
              <w:t>Subcontractor</w:t>
            </w:r>
            <w:r w:rsidRPr="003215FF">
              <w:rPr>
                <w:rFonts w:ascii="Calibri" w:eastAsia="Times New Roman" w:hAnsi="Calibri"/>
                <w:szCs w:val="22"/>
                <w:lang w:eastAsia="en-US"/>
              </w:rPr>
              <w:t xml:space="preserve">): </w:t>
            </w:r>
          </w:p>
          <w:p w14:paraId="159F9A99" w14:textId="77777777" w:rsidR="003C0FB1" w:rsidRPr="003215FF" w:rsidRDefault="003C0FB1" w:rsidP="0054371F">
            <w:pPr>
              <w:pStyle w:val="western"/>
              <w:numPr>
                <w:ilvl w:val="0"/>
                <w:numId w:val="8"/>
              </w:numPr>
              <w:suppressAutoHyphens w:val="0"/>
              <w:spacing w:before="0"/>
              <w:ind w:left="1077"/>
              <w:rPr>
                <w:rFonts w:ascii="Calibri" w:eastAsia="Times New Roman" w:hAnsi="Calibri"/>
                <w:lang w:eastAsia="en-US"/>
              </w:rPr>
            </w:pPr>
            <w:r w:rsidRPr="003215FF">
              <w:rPr>
                <w:rFonts w:ascii="Calibri" w:eastAsia="Times New Roman" w:hAnsi="Calibri"/>
                <w:szCs w:val="22"/>
                <w:lang w:eastAsia="en-US"/>
              </w:rPr>
              <w:t xml:space="preserve">a Declaration in the form attached at Appendix </w:t>
            </w:r>
            <w:r w:rsidR="002F0288">
              <w:rPr>
                <w:rFonts w:ascii="Calibri" w:eastAsia="Times New Roman" w:hAnsi="Calibri"/>
                <w:szCs w:val="22"/>
                <w:lang w:eastAsia="en-US"/>
              </w:rPr>
              <w:t>4</w:t>
            </w:r>
            <w:r w:rsidRPr="003215FF">
              <w:rPr>
                <w:rFonts w:ascii="Calibri" w:eastAsia="Times New Roman" w:hAnsi="Calibri"/>
                <w:szCs w:val="22"/>
                <w:lang w:eastAsia="en-US"/>
              </w:rPr>
              <w:t xml:space="preserve">; </w:t>
            </w:r>
          </w:p>
          <w:p w14:paraId="26FAA68A" w14:textId="77777777" w:rsidR="003C0FB1" w:rsidRPr="003215FF" w:rsidRDefault="003C0FB1" w:rsidP="0054371F">
            <w:pPr>
              <w:pStyle w:val="western"/>
              <w:numPr>
                <w:ilvl w:val="0"/>
                <w:numId w:val="8"/>
              </w:numPr>
              <w:suppressAutoHyphens w:val="0"/>
              <w:spacing w:before="0"/>
              <w:ind w:left="1077"/>
              <w:rPr>
                <w:rFonts w:ascii="Calibri" w:eastAsia="Times New Roman" w:hAnsi="Calibri"/>
                <w:lang w:eastAsia="en-US"/>
              </w:rPr>
            </w:pPr>
            <w:r w:rsidRPr="003215FF">
              <w:rPr>
                <w:rFonts w:ascii="Calibri" w:eastAsia="Times New Roman" w:hAnsi="Calibri"/>
                <w:szCs w:val="22"/>
                <w:lang w:val="en-IE" w:eastAsia="en-US"/>
              </w:rPr>
              <w:lastRenderedPageBreak/>
              <w:t>evidence to the effect that measures taken by the entity concerned are sufficient to demonstrate its reliability despite the existence of a relevant Exclusion Ground; and</w:t>
            </w:r>
          </w:p>
          <w:p w14:paraId="78D3D67E" w14:textId="77777777" w:rsidR="003C0FB1" w:rsidRPr="003215FF" w:rsidRDefault="003C0FB1" w:rsidP="0054371F">
            <w:pPr>
              <w:pStyle w:val="western"/>
              <w:numPr>
                <w:ilvl w:val="0"/>
                <w:numId w:val="8"/>
              </w:numPr>
              <w:suppressAutoHyphens w:val="0"/>
              <w:spacing w:before="0"/>
              <w:ind w:left="1077"/>
              <w:rPr>
                <w:rFonts w:ascii="Calibri" w:eastAsia="Times New Roman" w:hAnsi="Calibri"/>
                <w:lang w:eastAsia="en-US"/>
              </w:rPr>
            </w:pPr>
            <w:r>
              <w:rPr>
                <w:rFonts w:ascii="Calibri" w:eastAsia="Times New Roman" w:hAnsi="Calibri"/>
                <w:szCs w:val="22"/>
                <w:lang w:eastAsia="en-US"/>
              </w:rPr>
              <w:t xml:space="preserve">in the case of the Prime Contractor and any Subcontractor on whose capacity the Prime Contractor relies, </w:t>
            </w:r>
            <w:r w:rsidRPr="003215FF">
              <w:rPr>
                <w:rFonts w:ascii="Calibri" w:eastAsia="Times New Roman" w:hAnsi="Calibri"/>
                <w:szCs w:val="22"/>
                <w:lang w:eastAsia="en-US"/>
              </w:rPr>
              <w:t>all or any of the supporting documents specified at paragraph 3.2 below.</w:t>
            </w:r>
          </w:p>
          <w:p w14:paraId="71D8A239" w14:textId="77777777" w:rsidR="003C0FB1" w:rsidRPr="003215FF" w:rsidRDefault="003C0FB1" w:rsidP="008F5874">
            <w:pPr>
              <w:pStyle w:val="western"/>
              <w:suppressAutoHyphens w:val="0"/>
              <w:spacing w:before="0"/>
              <w:rPr>
                <w:rFonts w:ascii="Calibri" w:eastAsia="Times New Roman" w:hAnsi="Calibri"/>
                <w:lang w:eastAsia="en-US"/>
              </w:rPr>
            </w:pPr>
            <w:r w:rsidRPr="003215FF">
              <w:rPr>
                <w:rFonts w:ascii="Calibri" w:eastAsia="Times New Roman" w:hAnsi="Calibri"/>
                <w:szCs w:val="22"/>
                <w:lang w:eastAsia="en-US"/>
              </w:rPr>
              <w:t>If a Tenderer does not, upon request by the Contracting Authority, provide evidence which is considered by the Contracting Authority as sufficient to demonstrate (i) its fulfilment of the Selection Criteria (or any one of them) in accordance with this RFT and (ii) the absence of Exclusion Grounds, or its reliability despite the existence of a relevant Exclusion Ground, it shall be excluded from further participation in this Competition.</w:t>
            </w:r>
          </w:p>
          <w:p w14:paraId="1ED447B1" w14:textId="77777777" w:rsidR="003C0FB1" w:rsidRPr="00830A49" w:rsidRDefault="003C0FB1" w:rsidP="008F5874">
            <w:r w:rsidRPr="003215FF">
              <w:rPr>
                <w:szCs w:val="22"/>
              </w:rPr>
              <w:t xml:space="preserve">If a Tenderer does not, upon request by the Contracting Authority, provide evidence which is considered by the Contracting Authority as sufficient to demonstrate (i) the fulfilment by any </w:t>
            </w:r>
            <w:r>
              <w:rPr>
                <w:szCs w:val="22"/>
              </w:rPr>
              <w:t>Subcontractor</w:t>
            </w:r>
            <w:r w:rsidRPr="003215FF">
              <w:rPr>
                <w:szCs w:val="22"/>
              </w:rPr>
              <w:t xml:space="preserve"> </w:t>
            </w:r>
            <w:r>
              <w:rPr>
                <w:szCs w:val="22"/>
              </w:rPr>
              <w:t xml:space="preserve">on whose capacity the Prime Contractor relies </w:t>
            </w:r>
            <w:r w:rsidRPr="003215FF">
              <w:rPr>
                <w:szCs w:val="22"/>
              </w:rPr>
              <w:t xml:space="preserve">of the Selection Criteria (or any one of them) in accordance with this RFT and (ii) the absence of Exclusion Grounds in respect of any </w:t>
            </w:r>
            <w:r>
              <w:rPr>
                <w:szCs w:val="22"/>
              </w:rPr>
              <w:t>Subcontractor</w:t>
            </w:r>
            <w:r w:rsidRPr="003215FF">
              <w:rPr>
                <w:szCs w:val="22"/>
              </w:rPr>
              <w:t xml:space="preserve">, or the reliability of any </w:t>
            </w:r>
            <w:r>
              <w:rPr>
                <w:szCs w:val="22"/>
              </w:rPr>
              <w:t>Subcontractor</w:t>
            </w:r>
            <w:r w:rsidRPr="003215FF">
              <w:rPr>
                <w:szCs w:val="22"/>
              </w:rPr>
              <w:t xml:space="preserve"> despite the existence of a relevant Exclusion Ground, it shall be excluded from further participation in this Competition </w:t>
            </w:r>
            <w:r w:rsidRPr="003215FF">
              <w:rPr>
                <w:i/>
                <w:szCs w:val="22"/>
              </w:rPr>
              <w:t xml:space="preserve">unless </w:t>
            </w:r>
            <w:r w:rsidRPr="003215FF">
              <w:rPr>
                <w:szCs w:val="22"/>
              </w:rPr>
              <w:t xml:space="preserve">it replaces the </w:t>
            </w:r>
            <w:r>
              <w:rPr>
                <w:szCs w:val="22"/>
              </w:rPr>
              <w:t>Subcontractor</w:t>
            </w:r>
            <w:r w:rsidRPr="003215FF">
              <w:rPr>
                <w:szCs w:val="22"/>
              </w:rPr>
              <w:t xml:space="preserve"> with one which meets all relevant requirements of this RFT.</w:t>
            </w:r>
          </w:p>
        </w:tc>
      </w:tr>
    </w:tbl>
    <w:p w14:paraId="30AC5B54" w14:textId="77777777" w:rsidR="003C0FB1" w:rsidRPr="00830A49" w:rsidRDefault="003C0FB1" w:rsidP="003C0FB1">
      <w:pPr>
        <w:pStyle w:val="Heading2"/>
      </w:pPr>
      <w:r w:rsidRPr="00830A49">
        <w:lastRenderedPageBreak/>
        <w:t>3.2</w:t>
      </w:r>
      <w:r w:rsidRPr="00830A49">
        <w:tab/>
        <w:t>Selection Criteria</w:t>
      </w:r>
    </w:p>
    <w:tbl>
      <w:tblPr>
        <w:tblW w:w="5000" w:type="pct"/>
        <w:tblLook w:val="01E0" w:firstRow="1" w:lastRow="1" w:firstColumn="1" w:lastColumn="1" w:noHBand="0" w:noVBand="0"/>
      </w:tblPr>
      <w:tblGrid>
        <w:gridCol w:w="651"/>
        <w:gridCol w:w="686"/>
        <w:gridCol w:w="7734"/>
      </w:tblGrid>
      <w:tr w:rsidR="00C3103B" w:rsidRPr="00830A49" w14:paraId="5C4D6691" w14:textId="77777777" w:rsidTr="00192D79">
        <w:trPr>
          <w:trHeight w:val="1041"/>
        </w:trPr>
        <w:tc>
          <w:tcPr>
            <w:tcW w:w="737" w:type="pct"/>
            <w:gridSpan w:val="2"/>
          </w:tcPr>
          <w:p w14:paraId="5F3876F6" w14:textId="77777777" w:rsidR="00C3103B" w:rsidRPr="00830A49" w:rsidRDefault="00C3103B" w:rsidP="00C3103B">
            <w:pPr>
              <w:rPr>
                <w:color w:val="0000FF"/>
              </w:rPr>
            </w:pPr>
            <w:r w:rsidRPr="00830A49">
              <w:rPr>
                <w:color w:val="0000FF"/>
                <w:szCs w:val="22"/>
              </w:rPr>
              <w:t>3.2</w:t>
            </w:r>
          </w:p>
        </w:tc>
        <w:tc>
          <w:tcPr>
            <w:tcW w:w="4263" w:type="pct"/>
          </w:tcPr>
          <w:p w14:paraId="1438A638" w14:textId="77777777" w:rsidR="00C3103B" w:rsidRPr="00830A49" w:rsidRDefault="00C3103B" w:rsidP="00904FCA">
            <w:r w:rsidRPr="00830A49">
              <w:rPr>
                <w:szCs w:val="22"/>
              </w:rPr>
              <w:t>Tenderers will either pass OR fail each of the Select</w:t>
            </w:r>
            <w:r>
              <w:rPr>
                <w:szCs w:val="22"/>
              </w:rPr>
              <w:t xml:space="preserve">ion Criteria in this part 3.2.  </w:t>
            </w:r>
            <w:r w:rsidR="00904FCA">
              <w:rPr>
                <w:szCs w:val="22"/>
              </w:rPr>
              <w:t>A Tenderer who fails a selection criterion</w:t>
            </w:r>
            <w:r w:rsidRPr="00830A49">
              <w:rPr>
                <w:szCs w:val="22"/>
              </w:rPr>
              <w:t xml:space="preserve"> will be excluded from participating in this Competition.</w:t>
            </w:r>
          </w:p>
        </w:tc>
      </w:tr>
      <w:tr w:rsidR="00C3103B" w:rsidRPr="00830A49" w14:paraId="02840D7D" w14:textId="77777777" w:rsidTr="00192D79">
        <w:trPr>
          <w:trHeight w:val="1693"/>
        </w:trPr>
        <w:tc>
          <w:tcPr>
            <w:tcW w:w="359" w:type="pct"/>
          </w:tcPr>
          <w:p w14:paraId="2064B9AB" w14:textId="77777777" w:rsidR="00C3103B" w:rsidRPr="00830A49" w:rsidDel="007E6485" w:rsidRDefault="00C3103B" w:rsidP="00C3103B">
            <w:pPr>
              <w:rPr>
                <w:color w:val="0000FF"/>
              </w:rPr>
            </w:pPr>
          </w:p>
        </w:tc>
        <w:tc>
          <w:tcPr>
            <w:tcW w:w="378" w:type="pct"/>
          </w:tcPr>
          <w:p w14:paraId="5333ABAA" w14:textId="77777777" w:rsidR="00C3103B" w:rsidRPr="00830A49" w:rsidDel="007E6485" w:rsidRDefault="00C3103B" w:rsidP="00C3103B">
            <w:pPr>
              <w:rPr>
                <w:color w:val="0000FF"/>
              </w:rPr>
            </w:pPr>
            <w:r w:rsidRPr="00830A49">
              <w:rPr>
                <w:color w:val="0000FF"/>
                <w:szCs w:val="22"/>
              </w:rPr>
              <w:t>3.2.A</w:t>
            </w:r>
          </w:p>
        </w:tc>
        <w:tc>
          <w:tcPr>
            <w:tcW w:w="4263" w:type="pct"/>
          </w:tcPr>
          <w:p w14:paraId="004D6ABC" w14:textId="77777777" w:rsidR="00C3103B" w:rsidRPr="00830A49" w:rsidRDefault="00C3103B" w:rsidP="00192D79">
            <w:pPr>
              <w:rPr>
                <w:b/>
              </w:rPr>
            </w:pPr>
            <w:r w:rsidRPr="00830A49">
              <w:rPr>
                <w:b/>
                <w:szCs w:val="22"/>
              </w:rPr>
              <w:t xml:space="preserve">Economic and Financial Standing </w:t>
            </w:r>
          </w:p>
          <w:p w14:paraId="350456D6" w14:textId="019A43E0" w:rsidR="00C3103B" w:rsidRPr="005D57EC" w:rsidDel="007E6485" w:rsidRDefault="00C3103B" w:rsidP="00192D79">
            <w:r w:rsidRPr="003215FF">
              <w:rPr>
                <w:szCs w:val="22"/>
              </w:rPr>
              <w:t xml:space="preserve">Tenderers must declare by way of </w:t>
            </w:r>
            <w:r w:rsidR="00FB4614">
              <w:rPr>
                <w:szCs w:val="22"/>
              </w:rPr>
              <w:t>e</w:t>
            </w:r>
            <w:r w:rsidRPr="003215FF">
              <w:rPr>
                <w:szCs w:val="22"/>
              </w:rPr>
              <w:t xml:space="preserve">ESPD that they satisfy the financial and economic standing requirement(s) set out below </w:t>
            </w:r>
            <w:r w:rsidR="00EF61F3" w:rsidRPr="00835F52">
              <w:rPr>
                <w:i/>
                <w:iCs/>
                <w:color w:val="FF0000"/>
                <w:szCs w:val="22"/>
              </w:rPr>
              <w:fldChar w:fldCharType="begin">
                <w:ffData>
                  <w:name w:val="Text130"/>
                  <w:enabled/>
                  <w:calcOnExit w:val="0"/>
                  <w:textInput>
                    <w:default w:val="[Delete if not applicable:"/>
                  </w:textInput>
                </w:ffData>
              </w:fldChar>
            </w:r>
            <w:bookmarkStart w:id="15" w:name="Text130"/>
            <w:r w:rsidR="00192D79" w:rsidRPr="00835F52">
              <w:rPr>
                <w:i/>
                <w:iCs/>
                <w:color w:val="FF0000"/>
                <w:szCs w:val="22"/>
              </w:rPr>
              <w:instrText xml:space="preserve"> FORMTEXT </w:instrText>
            </w:r>
            <w:r w:rsidR="00EF61F3" w:rsidRPr="00835F52">
              <w:rPr>
                <w:i/>
                <w:iCs/>
                <w:color w:val="FF0000"/>
                <w:szCs w:val="22"/>
              </w:rPr>
            </w:r>
            <w:r w:rsidR="00EF61F3" w:rsidRPr="00835F52">
              <w:rPr>
                <w:i/>
                <w:iCs/>
                <w:color w:val="FF0000"/>
                <w:szCs w:val="22"/>
              </w:rPr>
              <w:fldChar w:fldCharType="separate"/>
            </w:r>
            <w:r w:rsidR="00867677">
              <w:rPr>
                <w:i/>
                <w:iCs/>
                <w:color w:val="FF0000"/>
                <w:szCs w:val="22"/>
              </w:rPr>
              <w:t> </w:t>
            </w:r>
            <w:r w:rsidR="00867677">
              <w:rPr>
                <w:i/>
                <w:iCs/>
                <w:color w:val="FF0000"/>
                <w:szCs w:val="22"/>
              </w:rPr>
              <w:t> </w:t>
            </w:r>
            <w:r w:rsidR="00867677">
              <w:rPr>
                <w:i/>
                <w:iCs/>
                <w:color w:val="FF0000"/>
                <w:szCs w:val="22"/>
              </w:rPr>
              <w:t> </w:t>
            </w:r>
            <w:r w:rsidR="00867677">
              <w:rPr>
                <w:i/>
                <w:iCs/>
                <w:color w:val="FF0000"/>
                <w:szCs w:val="22"/>
              </w:rPr>
              <w:t> </w:t>
            </w:r>
            <w:r w:rsidR="00867677">
              <w:rPr>
                <w:i/>
                <w:iCs/>
                <w:color w:val="FF0000"/>
                <w:szCs w:val="22"/>
              </w:rPr>
              <w:t> </w:t>
            </w:r>
            <w:r w:rsidR="00EF61F3" w:rsidRPr="00835F52">
              <w:rPr>
                <w:i/>
                <w:iCs/>
                <w:color w:val="FF0000"/>
                <w:szCs w:val="22"/>
              </w:rPr>
              <w:fldChar w:fldCharType="end"/>
            </w:r>
            <w:bookmarkEnd w:id="15"/>
            <w:r w:rsidR="00192D79">
              <w:rPr>
                <w:szCs w:val="22"/>
              </w:rPr>
              <w:t xml:space="preserve"> </w:t>
            </w:r>
            <w:r w:rsidR="00EF61F3">
              <w:rPr>
                <w:szCs w:val="22"/>
              </w:rPr>
              <w:fldChar w:fldCharType="begin">
                <w:ffData>
                  <w:name w:val="Text131"/>
                  <w:enabled/>
                  <w:calcOnExit w:val="0"/>
                  <w:textInput>
                    <w:default w:val="in respect of each Lot tendered for]"/>
                  </w:textInput>
                </w:ffData>
              </w:fldChar>
            </w:r>
            <w:bookmarkStart w:id="16" w:name="Text131"/>
            <w:r w:rsidR="00192D79">
              <w:rPr>
                <w:szCs w:val="22"/>
              </w:rPr>
              <w:instrText xml:space="preserve"> FORMTEXT </w:instrText>
            </w:r>
            <w:r w:rsidR="00EF61F3">
              <w:rPr>
                <w:szCs w:val="22"/>
              </w:rPr>
            </w:r>
            <w:r w:rsidR="00EF61F3">
              <w:rPr>
                <w:szCs w:val="22"/>
              </w:rPr>
              <w:fldChar w:fldCharType="separate"/>
            </w:r>
            <w:r w:rsidR="00867677">
              <w:rPr>
                <w:szCs w:val="22"/>
              </w:rPr>
              <w:t> </w:t>
            </w:r>
            <w:r w:rsidR="00867677">
              <w:rPr>
                <w:szCs w:val="22"/>
              </w:rPr>
              <w:t> </w:t>
            </w:r>
            <w:r w:rsidR="00867677">
              <w:rPr>
                <w:szCs w:val="22"/>
              </w:rPr>
              <w:t> </w:t>
            </w:r>
            <w:r w:rsidR="00867677">
              <w:rPr>
                <w:szCs w:val="22"/>
              </w:rPr>
              <w:t> </w:t>
            </w:r>
            <w:r w:rsidR="00867677">
              <w:rPr>
                <w:szCs w:val="22"/>
              </w:rPr>
              <w:t> </w:t>
            </w:r>
            <w:r w:rsidR="00EF61F3">
              <w:rPr>
                <w:szCs w:val="22"/>
              </w:rPr>
              <w:fldChar w:fldCharType="end"/>
            </w:r>
            <w:bookmarkEnd w:id="16"/>
            <w:r w:rsidR="00192D79">
              <w:rPr>
                <w:szCs w:val="22"/>
              </w:rPr>
              <w:t xml:space="preserve"> </w:t>
            </w:r>
            <w:r w:rsidRPr="003215FF">
              <w:rPr>
                <w:szCs w:val="22"/>
              </w:rPr>
              <w:t>and that they are able, upon request and without delay, to provide the supporting documentation specified below to the Contracting Authority in each case.</w:t>
            </w:r>
          </w:p>
        </w:tc>
      </w:tr>
    </w:tbl>
    <w:p w14:paraId="1F0629B0" w14:textId="77777777" w:rsidR="00C3103B" w:rsidRDefault="00C3103B" w:rsidP="00C3103B">
      <w:pPr>
        <w:spacing w:after="0"/>
        <w:rPr>
          <w:szCs w:val="22"/>
        </w:rPr>
        <w:sectPr w:rsidR="00C3103B" w:rsidSect="00A6430B">
          <w:type w:val="continuous"/>
          <w:pgSz w:w="11907" w:h="16840" w:code="9"/>
          <w:pgMar w:top="1134" w:right="1418" w:bottom="851" w:left="1418" w:header="709" w:footer="709" w:gutter="0"/>
          <w:cols w:space="708"/>
          <w:docGrid w:linePitch="360"/>
        </w:sectPr>
      </w:pPr>
    </w:p>
    <w:sdt>
      <w:sdtPr>
        <w:rPr>
          <w:rFonts w:cstheme="minorHAnsi"/>
          <w:color w:val="FF0000"/>
        </w:rPr>
        <w:id w:val="617800904"/>
        <w:placeholder>
          <w:docPart w:val="065C007C41F542EF893FD48D328B1173"/>
        </w:placeholder>
      </w:sdtPr>
      <w:sdtEndPr/>
      <w:sdtContent>
        <w:p w14:paraId="48871CEB" w14:textId="176EC195" w:rsidR="00867677" w:rsidRPr="00B01874" w:rsidRDefault="00867677" w:rsidP="00B34C06">
          <w:pPr>
            <w:ind w:firstLine="720"/>
            <w:rPr>
              <w:rStyle w:val="Heading3Char"/>
            </w:rPr>
          </w:pPr>
          <w:r w:rsidRPr="00B01874">
            <w:rPr>
              <w:rStyle w:val="Heading3Char"/>
            </w:rPr>
            <w:t>3.2.A.1 Turnover</w:t>
          </w:r>
          <w:bookmarkStart w:id="17" w:name="_Hlk26885970"/>
        </w:p>
        <w:p w14:paraId="026D2E9A" w14:textId="66B15B44" w:rsidR="00867677" w:rsidRDefault="00867677" w:rsidP="00B34C06">
          <w:pPr>
            <w:ind w:left="1440"/>
            <w:rPr>
              <w:rFonts w:cstheme="minorHAnsi"/>
            </w:rPr>
          </w:pPr>
          <w:r>
            <w:rPr>
              <w:rFonts w:cstheme="minorHAnsi"/>
            </w:rPr>
            <w:t>Tenderers must have an annual turnover of not less than €</w:t>
          </w:r>
          <w:r w:rsidR="00CF63DE">
            <w:rPr>
              <w:rFonts w:cstheme="minorHAnsi"/>
            </w:rPr>
            <w:t>3</w:t>
          </w:r>
          <w:r>
            <w:rPr>
              <w:rFonts w:cstheme="minorHAnsi"/>
            </w:rPr>
            <w:t xml:space="preserve">,000,000.00 excluding VAT </w:t>
          </w:r>
          <w:r>
            <w:rPr>
              <w:rFonts w:cstheme="minorHAnsi"/>
              <w:bCs/>
            </w:rPr>
            <w:t xml:space="preserve">derived exclusively from the provision of </w:t>
          </w:r>
          <w:r w:rsidR="00CF63DE">
            <w:rPr>
              <w:rFonts w:cstheme="minorHAnsi"/>
              <w:bCs/>
            </w:rPr>
            <w:t xml:space="preserve">a similar service to that specified in this Request </w:t>
          </w:r>
          <w:r w:rsidR="00ED6358">
            <w:rPr>
              <w:rFonts w:cstheme="minorHAnsi"/>
              <w:bCs/>
            </w:rPr>
            <w:t>for</w:t>
          </w:r>
          <w:r w:rsidR="00CF63DE">
            <w:rPr>
              <w:rFonts w:cstheme="minorHAnsi"/>
              <w:bCs/>
            </w:rPr>
            <w:t xml:space="preserve"> Tender (RFT)</w:t>
          </w:r>
          <w:r>
            <w:rPr>
              <w:rFonts w:cstheme="minorHAnsi"/>
            </w:rPr>
            <w:t>. This</w:t>
          </w:r>
          <w:bookmarkEnd w:id="17"/>
          <w:r>
            <w:rPr>
              <w:rFonts w:cstheme="minorHAnsi"/>
            </w:rPr>
            <w:t xml:space="preserve"> turnover must have been achieved in a minimum of two (2) of their three most recent years of audited accounts or where the date of establishment is more recent, for each year the entity has been established. </w:t>
          </w:r>
          <w:r>
            <w:rPr>
              <w:rFonts w:cstheme="minorHAnsi"/>
              <w:b/>
              <w:bCs/>
            </w:rPr>
            <w:t>[Pass/Fail]</w:t>
          </w:r>
        </w:p>
        <w:p w14:paraId="31A18B82" w14:textId="77777777" w:rsidR="00867677" w:rsidRDefault="00867677" w:rsidP="00867677">
          <w:pPr>
            <w:ind w:left="1440"/>
            <w:rPr>
              <w:rFonts w:cstheme="minorHAnsi"/>
            </w:rPr>
          </w:pPr>
          <w:r>
            <w:rPr>
              <w:rFonts w:cstheme="minorHAnsi"/>
            </w:rPr>
            <w:t>Details of Tenderer’s turnover for each of the last three financial years must be provided in your tender and should use the following format;</w:t>
          </w:r>
        </w:p>
        <w:p w14:paraId="1D71D199" w14:textId="77777777" w:rsidR="00867677" w:rsidRDefault="00867677" w:rsidP="00867677">
          <w:pPr>
            <w:ind w:left="1440"/>
            <w:rPr>
              <w:rFonts w:cstheme="minorHAnsi"/>
            </w:rPr>
          </w:pPr>
        </w:p>
        <w:p w14:paraId="32829D1F" w14:textId="77777777" w:rsidR="00867677" w:rsidRDefault="00867677" w:rsidP="00867677">
          <w:pPr>
            <w:ind w:left="1440"/>
            <w:rPr>
              <w:rFonts w:cstheme="minorHAnsi"/>
            </w:rPr>
          </w:pPr>
        </w:p>
        <w:p w14:paraId="57D26D20" w14:textId="77777777" w:rsidR="00867677" w:rsidRDefault="00867677" w:rsidP="00867677">
          <w:pPr>
            <w:ind w:left="1440"/>
            <w:rPr>
              <w:rFonts w:cstheme="minorHAnsi"/>
            </w:rPr>
          </w:pPr>
        </w:p>
        <w:tbl>
          <w:tblPr>
            <w:tblStyle w:val="TableGrid"/>
            <w:tblW w:w="0" w:type="auto"/>
            <w:tblInd w:w="1440" w:type="dxa"/>
            <w:tblLook w:val="04A0" w:firstRow="1" w:lastRow="0" w:firstColumn="1" w:lastColumn="0" w:noHBand="0" w:noVBand="1"/>
          </w:tblPr>
          <w:tblGrid>
            <w:gridCol w:w="959"/>
            <w:gridCol w:w="2416"/>
            <w:gridCol w:w="2362"/>
            <w:gridCol w:w="1884"/>
          </w:tblGrid>
          <w:tr w:rsidR="00867677" w14:paraId="1314F6C2" w14:textId="77777777" w:rsidTr="00867677">
            <w:tc>
              <w:tcPr>
                <w:tcW w:w="959" w:type="dxa"/>
                <w:tcBorders>
                  <w:top w:val="single" w:sz="4" w:space="0" w:color="auto"/>
                  <w:left w:val="single" w:sz="4" w:space="0" w:color="auto"/>
                  <w:bottom w:val="single" w:sz="4" w:space="0" w:color="auto"/>
                  <w:right w:val="single" w:sz="4" w:space="0" w:color="auto"/>
                </w:tcBorders>
                <w:shd w:val="clear" w:color="auto" w:fill="D9D9D9" w:themeFill="background1" w:themeFillShade="D9"/>
              </w:tcPr>
              <w:p w14:paraId="3EB14DAD" w14:textId="77777777" w:rsidR="00867677" w:rsidRDefault="00867677">
                <w:pPr>
                  <w:spacing w:after="0" w:line="240" w:lineRule="auto"/>
                  <w:rPr>
                    <w:rFonts w:asciiTheme="minorHAnsi" w:hAnsiTheme="minorHAnsi" w:cstheme="minorHAnsi"/>
                    <w:szCs w:val="20"/>
                  </w:rPr>
                </w:pPr>
              </w:p>
            </w:tc>
            <w:tc>
              <w:tcPr>
                <w:tcW w:w="2416" w:type="dxa"/>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32FDB2A6" w14:textId="77777777" w:rsidR="00867677" w:rsidRDefault="00867677">
                <w:pPr>
                  <w:spacing w:after="0" w:line="240" w:lineRule="auto"/>
                  <w:rPr>
                    <w:rFonts w:asciiTheme="minorHAnsi" w:hAnsiTheme="minorHAnsi" w:cstheme="minorHAnsi"/>
                    <w:szCs w:val="20"/>
                  </w:rPr>
                </w:pPr>
                <w:r>
                  <w:rPr>
                    <w:rFonts w:asciiTheme="minorHAnsi" w:hAnsiTheme="minorHAnsi" w:cstheme="minorHAnsi"/>
                    <w:szCs w:val="20"/>
                  </w:rPr>
                  <w:t>Most Recent Financial Year</w:t>
                </w:r>
              </w:p>
            </w:tc>
            <w:tc>
              <w:tcPr>
                <w:tcW w:w="2362" w:type="dxa"/>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49BB6B1D" w14:textId="77777777" w:rsidR="00867677" w:rsidRDefault="00867677">
                <w:pPr>
                  <w:spacing w:after="0" w:line="240" w:lineRule="auto"/>
                  <w:rPr>
                    <w:rFonts w:asciiTheme="minorHAnsi" w:hAnsiTheme="minorHAnsi" w:cstheme="minorHAnsi"/>
                    <w:szCs w:val="20"/>
                  </w:rPr>
                </w:pPr>
                <w:r>
                  <w:rPr>
                    <w:rFonts w:asciiTheme="minorHAnsi" w:hAnsiTheme="minorHAnsi" w:cstheme="minorHAnsi"/>
                    <w:szCs w:val="20"/>
                  </w:rPr>
                  <w:t>Most recent Financial year-1</w:t>
                </w:r>
              </w:p>
            </w:tc>
            <w:tc>
              <w:tcPr>
                <w:tcW w:w="1884" w:type="dxa"/>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36090516" w14:textId="77777777" w:rsidR="00867677" w:rsidRDefault="00867677">
                <w:pPr>
                  <w:spacing w:after="0" w:line="240" w:lineRule="auto"/>
                  <w:rPr>
                    <w:rFonts w:asciiTheme="minorHAnsi" w:hAnsiTheme="minorHAnsi" w:cstheme="minorHAnsi"/>
                    <w:szCs w:val="20"/>
                  </w:rPr>
                </w:pPr>
                <w:r>
                  <w:rPr>
                    <w:rFonts w:asciiTheme="minorHAnsi" w:hAnsiTheme="minorHAnsi" w:cstheme="minorHAnsi"/>
                    <w:szCs w:val="20"/>
                  </w:rPr>
                  <w:t>Most Recent Financial year-2</w:t>
                </w:r>
              </w:p>
            </w:tc>
          </w:tr>
          <w:tr w:rsidR="00867677" w14:paraId="0945FBBB" w14:textId="77777777" w:rsidTr="00867677">
            <w:tc>
              <w:tcPr>
                <w:tcW w:w="959" w:type="dxa"/>
                <w:tcBorders>
                  <w:top w:val="single" w:sz="4" w:space="0" w:color="auto"/>
                  <w:left w:val="single" w:sz="4" w:space="0" w:color="auto"/>
                  <w:bottom w:val="single" w:sz="4" w:space="0" w:color="auto"/>
                  <w:right w:val="single" w:sz="4" w:space="0" w:color="auto"/>
                </w:tcBorders>
                <w:shd w:val="clear" w:color="auto" w:fill="D9D9D9" w:themeFill="background1" w:themeFillShade="D9"/>
              </w:tcPr>
              <w:p w14:paraId="264B3B2F" w14:textId="77777777" w:rsidR="00867677" w:rsidRDefault="00867677">
                <w:pPr>
                  <w:spacing w:after="0" w:line="240" w:lineRule="auto"/>
                  <w:rPr>
                    <w:rFonts w:asciiTheme="minorHAnsi" w:hAnsiTheme="minorHAnsi" w:cstheme="minorHAnsi"/>
                    <w:szCs w:val="20"/>
                  </w:rPr>
                </w:pPr>
              </w:p>
            </w:tc>
            <w:tc>
              <w:tcPr>
                <w:tcW w:w="2416" w:type="dxa"/>
                <w:tcBorders>
                  <w:top w:val="single" w:sz="4" w:space="0" w:color="auto"/>
                  <w:left w:val="single" w:sz="4" w:space="0" w:color="auto"/>
                  <w:bottom w:val="single" w:sz="4" w:space="0" w:color="auto"/>
                  <w:right w:val="single" w:sz="4" w:space="0" w:color="auto"/>
                </w:tcBorders>
                <w:hideMark/>
              </w:tcPr>
              <w:p w14:paraId="2F2A3139" w14:textId="77777777" w:rsidR="00867677" w:rsidRDefault="00867677">
                <w:pPr>
                  <w:spacing w:after="0" w:line="320" w:lineRule="exact"/>
                  <w:rPr>
                    <w:rFonts w:asciiTheme="minorHAnsi" w:hAnsiTheme="minorHAnsi" w:cstheme="minorHAnsi"/>
                    <w:szCs w:val="20"/>
                  </w:rPr>
                </w:pPr>
                <w:r>
                  <w:rPr>
                    <w:rFonts w:asciiTheme="minorHAnsi" w:hAnsiTheme="minorHAnsi" w:cstheme="minorHAnsi"/>
                    <w:szCs w:val="20"/>
                  </w:rPr>
                  <w:t>Insert Year End Date</w:t>
                </w:r>
              </w:p>
              <w:p w14:paraId="00AF2590" w14:textId="77777777" w:rsidR="00867677" w:rsidRDefault="00867677">
                <w:pPr>
                  <w:spacing w:after="0" w:line="240" w:lineRule="auto"/>
                  <w:rPr>
                    <w:rFonts w:asciiTheme="minorHAnsi" w:hAnsiTheme="minorHAnsi" w:cstheme="minorHAnsi"/>
                    <w:szCs w:val="20"/>
                  </w:rPr>
                </w:pPr>
                <w:r>
                  <w:rPr>
                    <w:rFonts w:asciiTheme="minorHAnsi" w:hAnsiTheme="minorHAnsi" w:cstheme="minorHAnsi"/>
                    <w:szCs w:val="20"/>
                  </w:rPr>
                  <w:t>             /   / 20</w:t>
                </w:r>
              </w:p>
            </w:tc>
            <w:tc>
              <w:tcPr>
                <w:tcW w:w="2362" w:type="dxa"/>
                <w:tcBorders>
                  <w:top w:val="single" w:sz="4" w:space="0" w:color="auto"/>
                  <w:left w:val="single" w:sz="4" w:space="0" w:color="auto"/>
                  <w:bottom w:val="single" w:sz="4" w:space="0" w:color="auto"/>
                  <w:right w:val="single" w:sz="4" w:space="0" w:color="auto"/>
                </w:tcBorders>
                <w:hideMark/>
              </w:tcPr>
              <w:p w14:paraId="5A40AE39" w14:textId="77777777" w:rsidR="00867677" w:rsidRDefault="00867677">
                <w:pPr>
                  <w:spacing w:after="0" w:line="320" w:lineRule="exact"/>
                  <w:rPr>
                    <w:rFonts w:asciiTheme="minorHAnsi" w:hAnsiTheme="minorHAnsi" w:cstheme="minorHAnsi"/>
                    <w:szCs w:val="20"/>
                  </w:rPr>
                </w:pPr>
                <w:r>
                  <w:rPr>
                    <w:rFonts w:asciiTheme="minorHAnsi" w:hAnsiTheme="minorHAnsi" w:cstheme="minorHAnsi"/>
                    <w:szCs w:val="20"/>
                  </w:rPr>
                  <w:t>Insert Year End Date</w:t>
                </w:r>
              </w:p>
              <w:p w14:paraId="7E68A14A" w14:textId="77777777" w:rsidR="00867677" w:rsidRDefault="00867677">
                <w:pPr>
                  <w:spacing w:after="0" w:line="240" w:lineRule="auto"/>
                  <w:rPr>
                    <w:rFonts w:asciiTheme="minorHAnsi" w:hAnsiTheme="minorHAnsi" w:cstheme="minorHAnsi"/>
                    <w:szCs w:val="20"/>
                  </w:rPr>
                </w:pPr>
                <w:r>
                  <w:rPr>
                    <w:rFonts w:asciiTheme="minorHAnsi" w:hAnsiTheme="minorHAnsi" w:cstheme="minorHAnsi"/>
                    <w:szCs w:val="20"/>
                  </w:rPr>
                  <w:t>             /   / 20</w:t>
                </w:r>
              </w:p>
            </w:tc>
            <w:tc>
              <w:tcPr>
                <w:tcW w:w="1884" w:type="dxa"/>
                <w:tcBorders>
                  <w:top w:val="single" w:sz="4" w:space="0" w:color="auto"/>
                  <w:left w:val="single" w:sz="4" w:space="0" w:color="auto"/>
                  <w:bottom w:val="single" w:sz="4" w:space="0" w:color="auto"/>
                  <w:right w:val="single" w:sz="4" w:space="0" w:color="auto"/>
                </w:tcBorders>
                <w:hideMark/>
              </w:tcPr>
              <w:p w14:paraId="0F007E5C" w14:textId="77777777" w:rsidR="00867677" w:rsidRDefault="00867677">
                <w:pPr>
                  <w:spacing w:after="0" w:line="320" w:lineRule="exact"/>
                  <w:rPr>
                    <w:rFonts w:asciiTheme="minorHAnsi" w:hAnsiTheme="minorHAnsi" w:cstheme="minorHAnsi"/>
                    <w:szCs w:val="20"/>
                  </w:rPr>
                </w:pPr>
                <w:r>
                  <w:rPr>
                    <w:rFonts w:asciiTheme="minorHAnsi" w:hAnsiTheme="minorHAnsi" w:cstheme="minorHAnsi"/>
                    <w:szCs w:val="20"/>
                  </w:rPr>
                  <w:t>Insert Year End Date</w:t>
                </w:r>
              </w:p>
              <w:p w14:paraId="20FC473F" w14:textId="77777777" w:rsidR="00867677" w:rsidRDefault="00867677">
                <w:pPr>
                  <w:spacing w:after="0" w:line="240" w:lineRule="auto"/>
                  <w:rPr>
                    <w:rFonts w:asciiTheme="minorHAnsi" w:hAnsiTheme="minorHAnsi" w:cstheme="minorHAnsi"/>
                    <w:szCs w:val="20"/>
                  </w:rPr>
                </w:pPr>
                <w:r>
                  <w:rPr>
                    <w:rFonts w:asciiTheme="minorHAnsi" w:hAnsiTheme="minorHAnsi" w:cstheme="minorHAnsi"/>
                    <w:szCs w:val="20"/>
                  </w:rPr>
                  <w:t>             /   / 20</w:t>
                </w:r>
              </w:p>
            </w:tc>
          </w:tr>
          <w:tr w:rsidR="00867677" w14:paraId="31D3D1E4" w14:textId="77777777" w:rsidTr="00867677">
            <w:tc>
              <w:tcPr>
                <w:tcW w:w="959" w:type="dxa"/>
                <w:tcBorders>
                  <w:top w:val="single" w:sz="4" w:space="0" w:color="auto"/>
                  <w:left w:val="single" w:sz="4" w:space="0" w:color="auto"/>
                  <w:bottom w:val="single" w:sz="4" w:space="0" w:color="auto"/>
                  <w:right w:val="single" w:sz="4" w:space="0" w:color="auto"/>
                </w:tcBorders>
                <w:hideMark/>
              </w:tcPr>
              <w:p w14:paraId="5CD6DF1E" w14:textId="77777777" w:rsidR="00867677" w:rsidRDefault="00867677">
                <w:pPr>
                  <w:spacing w:after="0" w:line="240" w:lineRule="auto"/>
                  <w:rPr>
                    <w:rFonts w:asciiTheme="minorHAnsi" w:hAnsiTheme="minorHAnsi" w:cstheme="minorHAnsi"/>
                    <w:szCs w:val="20"/>
                  </w:rPr>
                </w:pPr>
                <w:r>
                  <w:rPr>
                    <w:rFonts w:asciiTheme="minorHAnsi" w:hAnsiTheme="minorHAnsi" w:cstheme="minorHAnsi"/>
                    <w:szCs w:val="20"/>
                  </w:rPr>
                  <w:t>Turnover</w:t>
                </w:r>
              </w:p>
            </w:tc>
            <w:tc>
              <w:tcPr>
                <w:tcW w:w="2416" w:type="dxa"/>
                <w:tcBorders>
                  <w:top w:val="single" w:sz="4" w:space="0" w:color="auto"/>
                  <w:left w:val="single" w:sz="4" w:space="0" w:color="auto"/>
                  <w:bottom w:val="single" w:sz="4" w:space="0" w:color="auto"/>
                  <w:right w:val="single" w:sz="4" w:space="0" w:color="auto"/>
                </w:tcBorders>
                <w:hideMark/>
              </w:tcPr>
              <w:p w14:paraId="3A3A65DA" w14:textId="77777777" w:rsidR="00867677" w:rsidRDefault="00867677">
                <w:pPr>
                  <w:spacing w:after="0" w:line="240" w:lineRule="auto"/>
                  <w:rPr>
                    <w:rFonts w:asciiTheme="minorHAnsi" w:hAnsiTheme="minorHAnsi" w:cstheme="minorHAnsi"/>
                    <w:szCs w:val="20"/>
                  </w:rPr>
                </w:pPr>
                <w:r>
                  <w:rPr>
                    <w:rFonts w:asciiTheme="minorHAnsi" w:hAnsiTheme="minorHAnsi" w:cstheme="minorHAnsi"/>
                    <w:szCs w:val="20"/>
                  </w:rPr>
                  <w:t>€</w:t>
                </w:r>
              </w:p>
            </w:tc>
            <w:tc>
              <w:tcPr>
                <w:tcW w:w="2362" w:type="dxa"/>
                <w:tcBorders>
                  <w:top w:val="single" w:sz="4" w:space="0" w:color="auto"/>
                  <w:left w:val="single" w:sz="4" w:space="0" w:color="auto"/>
                  <w:bottom w:val="single" w:sz="4" w:space="0" w:color="auto"/>
                  <w:right w:val="single" w:sz="4" w:space="0" w:color="auto"/>
                </w:tcBorders>
                <w:hideMark/>
              </w:tcPr>
              <w:p w14:paraId="6D6241DF" w14:textId="77777777" w:rsidR="00867677" w:rsidRDefault="00867677">
                <w:pPr>
                  <w:spacing w:after="0" w:line="240" w:lineRule="auto"/>
                  <w:rPr>
                    <w:rFonts w:asciiTheme="minorHAnsi" w:hAnsiTheme="minorHAnsi" w:cstheme="minorHAnsi"/>
                    <w:szCs w:val="20"/>
                  </w:rPr>
                </w:pPr>
                <w:r>
                  <w:rPr>
                    <w:rFonts w:asciiTheme="minorHAnsi" w:hAnsiTheme="minorHAnsi" w:cstheme="minorHAnsi"/>
                    <w:szCs w:val="20"/>
                  </w:rPr>
                  <w:t>€</w:t>
                </w:r>
              </w:p>
            </w:tc>
            <w:tc>
              <w:tcPr>
                <w:tcW w:w="1884" w:type="dxa"/>
                <w:tcBorders>
                  <w:top w:val="single" w:sz="4" w:space="0" w:color="auto"/>
                  <w:left w:val="single" w:sz="4" w:space="0" w:color="auto"/>
                  <w:bottom w:val="single" w:sz="4" w:space="0" w:color="auto"/>
                  <w:right w:val="single" w:sz="4" w:space="0" w:color="auto"/>
                </w:tcBorders>
              </w:tcPr>
              <w:p w14:paraId="6D85F481" w14:textId="77777777" w:rsidR="00867677" w:rsidRDefault="00867677">
                <w:pPr>
                  <w:spacing w:after="0" w:line="240" w:lineRule="auto"/>
                  <w:rPr>
                    <w:rFonts w:asciiTheme="minorHAnsi" w:hAnsiTheme="minorHAnsi" w:cstheme="minorHAnsi"/>
                    <w:szCs w:val="20"/>
                  </w:rPr>
                </w:pPr>
                <w:r>
                  <w:rPr>
                    <w:rFonts w:asciiTheme="minorHAnsi" w:hAnsiTheme="minorHAnsi" w:cstheme="minorHAnsi"/>
                    <w:szCs w:val="20"/>
                  </w:rPr>
                  <w:t>€</w:t>
                </w:r>
              </w:p>
              <w:p w14:paraId="4701F9AA" w14:textId="77777777" w:rsidR="00867677" w:rsidRDefault="00867677">
                <w:pPr>
                  <w:spacing w:after="0" w:line="240" w:lineRule="auto"/>
                  <w:rPr>
                    <w:rFonts w:asciiTheme="minorHAnsi" w:hAnsiTheme="minorHAnsi" w:cstheme="minorHAnsi"/>
                    <w:szCs w:val="20"/>
                  </w:rPr>
                </w:pPr>
              </w:p>
            </w:tc>
          </w:tr>
        </w:tbl>
        <w:p w14:paraId="2627D738" w14:textId="77777777" w:rsidR="00867677" w:rsidRDefault="00867677" w:rsidP="00867677">
          <w:pPr>
            <w:spacing w:after="0"/>
            <w:ind w:left="1440"/>
            <w:rPr>
              <w:rFonts w:asciiTheme="minorHAnsi" w:hAnsiTheme="minorHAnsi" w:cstheme="minorHAnsi"/>
              <w:szCs w:val="22"/>
            </w:rPr>
          </w:pPr>
        </w:p>
        <w:p w14:paraId="61784C71" w14:textId="77777777" w:rsidR="00867677" w:rsidRDefault="00867677" w:rsidP="00867677">
          <w:pPr>
            <w:ind w:left="1440"/>
            <w:rPr>
              <w:rFonts w:cstheme="minorHAnsi"/>
            </w:rPr>
          </w:pPr>
          <w:r>
            <w:rPr>
              <w:rFonts w:cstheme="minorHAnsi"/>
            </w:rPr>
            <w:t>Tenderers must, when so requested by the Contracting Authority, provide formal audited accounts and / or an Auditor’s statement in order to demonstrate that they comply with the above requirement.</w:t>
          </w:r>
        </w:p>
        <w:p w14:paraId="48436F0C" w14:textId="63326EDD" w:rsidR="00867677" w:rsidRDefault="00867677" w:rsidP="00B34C06">
          <w:pPr>
            <w:ind w:left="1440"/>
            <w:rPr>
              <w:rFonts w:cstheme="minorHAnsi"/>
            </w:rPr>
          </w:pPr>
          <w:r>
            <w:rPr>
              <w:rFonts w:cstheme="minorHAnsi"/>
            </w:rPr>
            <w:t xml:space="preserve">Tenderers must declare in their tender submission that they can provide this evidence supporting their financial standing when requested by the Contracting Authority (see ESPD Part IV Selection Criteria a: Global Indication of All Criteria). </w:t>
          </w:r>
          <w:r>
            <w:rPr>
              <w:rFonts w:cstheme="minorHAnsi"/>
              <w:color w:val="FF0000"/>
            </w:rPr>
            <w:t> </w:t>
          </w:r>
        </w:p>
      </w:sdtContent>
    </w:sdt>
    <w:p w14:paraId="4513797C" w14:textId="6E47717F" w:rsidR="00C3103B" w:rsidRDefault="00C3103B" w:rsidP="00C3103B">
      <w:pPr>
        <w:spacing w:after="0"/>
        <w:rPr>
          <w:szCs w:val="22"/>
        </w:rPr>
      </w:pPr>
    </w:p>
    <w:p w14:paraId="45DA1590" w14:textId="77777777" w:rsidR="00FD2281" w:rsidRDefault="00FD2281" w:rsidP="00C3103B">
      <w:pPr>
        <w:spacing w:after="0"/>
        <w:rPr>
          <w:szCs w:val="22"/>
        </w:rPr>
      </w:pPr>
    </w:p>
    <w:p w14:paraId="1EC2DE9A" w14:textId="77777777" w:rsidR="00C3103B" w:rsidRDefault="00C3103B" w:rsidP="00C3103B">
      <w:pPr>
        <w:spacing w:after="0"/>
        <w:rPr>
          <w:szCs w:val="22"/>
        </w:rPr>
      </w:pPr>
    </w:p>
    <w:p w14:paraId="17285833" w14:textId="2A51CA19" w:rsidR="00FD2281" w:rsidRPr="00830A49" w:rsidRDefault="00FD2281" w:rsidP="00C3103B">
      <w:pPr>
        <w:spacing w:after="0"/>
        <w:rPr>
          <w:szCs w:val="22"/>
        </w:rPr>
        <w:sectPr w:rsidR="00FD2281" w:rsidRPr="00830A49" w:rsidSect="00C3103B">
          <w:type w:val="continuous"/>
          <w:pgSz w:w="11907" w:h="16840" w:code="9"/>
          <w:pgMar w:top="1134" w:right="1418" w:bottom="851" w:left="1418" w:header="709" w:footer="709" w:gutter="0"/>
          <w:cols w:space="708"/>
          <w:formProt w:val="0"/>
          <w:docGrid w:linePitch="360"/>
        </w:sectPr>
      </w:pPr>
    </w:p>
    <w:tbl>
      <w:tblPr>
        <w:tblW w:w="5000" w:type="pct"/>
        <w:tblLook w:val="01E0" w:firstRow="1" w:lastRow="1" w:firstColumn="1" w:lastColumn="1" w:noHBand="0" w:noVBand="0"/>
      </w:tblPr>
      <w:tblGrid>
        <w:gridCol w:w="651"/>
        <w:gridCol w:w="686"/>
        <w:gridCol w:w="7734"/>
      </w:tblGrid>
      <w:tr w:rsidR="00C3103B" w:rsidRPr="00830A49" w14:paraId="745B0975" w14:textId="77777777" w:rsidTr="00D7420C">
        <w:trPr>
          <w:trHeight w:val="2665"/>
        </w:trPr>
        <w:tc>
          <w:tcPr>
            <w:tcW w:w="359" w:type="pct"/>
          </w:tcPr>
          <w:p w14:paraId="01CC6151" w14:textId="77777777" w:rsidR="00C3103B" w:rsidRPr="00830A49" w:rsidRDefault="00C3103B" w:rsidP="00C3103B">
            <w:pPr>
              <w:rPr>
                <w:color w:val="0000FF"/>
              </w:rPr>
            </w:pPr>
          </w:p>
        </w:tc>
        <w:tc>
          <w:tcPr>
            <w:tcW w:w="378" w:type="pct"/>
          </w:tcPr>
          <w:p w14:paraId="18BE0A2A" w14:textId="77777777" w:rsidR="00C3103B" w:rsidRPr="00830A49" w:rsidRDefault="00C3103B" w:rsidP="00C3103B">
            <w:pPr>
              <w:rPr>
                <w:color w:val="0000FF"/>
              </w:rPr>
            </w:pPr>
          </w:p>
        </w:tc>
        <w:tc>
          <w:tcPr>
            <w:tcW w:w="4263" w:type="pct"/>
          </w:tcPr>
          <w:p w14:paraId="4D98A767" w14:textId="77777777" w:rsidR="00C3103B" w:rsidRPr="00830A49" w:rsidRDefault="00C3103B" w:rsidP="00D7420C">
            <w:r w:rsidRPr="00830A49">
              <w:rPr>
                <w:szCs w:val="22"/>
              </w:rPr>
              <w:t xml:space="preserve">Tenderers must provide </w:t>
            </w:r>
            <w:r w:rsidRPr="003215FF">
              <w:rPr>
                <w:szCs w:val="22"/>
              </w:rPr>
              <w:t>the supporting documentation specified above</w:t>
            </w:r>
            <w:r w:rsidRPr="00830A49">
              <w:rPr>
                <w:szCs w:val="22"/>
              </w:rPr>
              <w:t xml:space="preserve"> without delay when requested by the Contracting Authority. However, where the Tenderer is unable, for a valid reason, to provide the specified documentation, the Tenderer must inform the Contracting Authority of the valid reason </w:t>
            </w:r>
            <w:r>
              <w:rPr>
                <w:szCs w:val="22"/>
              </w:rPr>
              <w:t xml:space="preserve">as to </w:t>
            </w:r>
            <w:r w:rsidRPr="00830A49">
              <w:rPr>
                <w:szCs w:val="22"/>
              </w:rPr>
              <w:t>why the documentation cannot be supplied and, if the Contracting Authority considers the reason given to be valid, provide such other suitable alternative documentation to prove, to the satisfaction of the Contracting Authority, their economic and financial capacity.</w:t>
            </w:r>
          </w:p>
        </w:tc>
      </w:tr>
      <w:tr w:rsidR="00C3103B" w:rsidRPr="00830A49" w14:paraId="3424D4D5" w14:textId="77777777" w:rsidTr="00663B2A">
        <w:trPr>
          <w:trHeight w:val="1984"/>
        </w:trPr>
        <w:tc>
          <w:tcPr>
            <w:tcW w:w="359" w:type="pct"/>
          </w:tcPr>
          <w:p w14:paraId="6386D50C" w14:textId="77777777" w:rsidR="00C3103B" w:rsidRPr="00830A49" w:rsidRDefault="00C3103B" w:rsidP="00C3103B">
            <w:pPr>
              <w:rPr>
                <w:color w:val="0000FF"/>
              </w:rPr>
            </w:pPr>
          </w:p>
        </w:tc>
        <w:tc>
          <w:tcPr>
            <w:tcW w:w="378" w:type="pct"/>
          </w:tcPr>
          <w:p w14:paraId="46A81DD4" w14:textId="77777777" w:rsidR="00C3103B" w:rsidRPr="00830A49" w:rsidRDefault="00C3103B" w:rsidP="00C3103B">
            <w:pPr>
              <w:rPr>
                <w:color w:val="0000FF"/>
              </w:rPr>
            </w:pPr>
            <w:r w:rsidRPr="00830A49">
              <w:rPr>
                <w:color w:val="0000FF"/>
                <w:szCs w:val="22"/>
              </w:rPr>
              <w:t>3.2.B</w:t>
            </w:r>
          </w:p>
        </w:tc>
        <w:tc>
          <w:tcPr>
            <w:tcW w:w="4263" w:type="pct"/>
          </w:tcPr>
          <w:p w14:paraId="3A8D1A25" w14:textId="77777777" w:rsidR="00C3103B" w:rsidRPr="00830A49" w:rsidRDefault="00C3103B" w:rsidP="00663B2A">
            <w:pPr>
              <w:rPr>
                <w:b/>
              </w:rPr>
            </w:pPr>
            <w:r w:rsidRPr="00830A49">
              <w:rPr>
                <w:b/>
                <w:szCs w:val="22"/>
              </w:rPr>
              <w:t>Technical and Professional Ability</w:t>
            </w:r>
          </w:p>
          <w:p w14:paraId="5230C5E5" w14:textId="0E4235D6" w:rsidR="00C3103B" w:rsidRPr="00A970E4" w:rsidRDefault="00C3103B" w:rsidP="00663B2A">
            <w:r w:rsidRPr="003215FF">
              <w:rPr>
                <w:szCs w:val="22"/>
              </w:rPr>
              <w:t xml:space="preserve">Tenderers must declare by way of </w:t>
            </w:r>
            <w:r w:rsidR="00FB4614">
              <w:rPr>
                <w:szCs w:val="22"/>
              </w:rPr>
              <w:t>e</w:t>
            </w:r>
            <w:r w:rsidRPr="003215FF">
              <w:rPr>
                <w:szCs w:val="22"/>
              </w:rPr>
              <w:t xml:space="preserve">ESPD that they satisfy the technical and professional requirement(s) set out below </w:t>
            </w:r>
            <w:r w:rsidR="00EF61F3" w:rsidRPr="00AB3C4D">
              <w:rPr>
                <w:i/>
                <w:iCs/>
                <w:color w:val="FF0000"/>
                <w:szCs w:val="22"/>
              </w:rPr>
              <w:fldChar w:fldCharType="begin">
                <w:ffData>
                  <w:name w:val="Text132"/>
                  <w:enabled/>
                  <w:calcOnExit w:val="0"/>
                  <w:textInput>
                    <w:default w:val="[Delete if not applicable:"/>
                  </w:textInput>
                </w:ffData>
              </w:fldChar>
            </w:r>
            <w:bookmarkStart w:id="18" w:name="Text132"/>
            <w:r w:rsidR="00663B2A" w:rsidRPr="00AB3C4D">
              <w:rPr>
                <w:i/>
                <w:iCs/>
                <w:color w:val="FF0000"/>
                <w:szCs w:val="22"/>
              </w:rPr>
              <w:instrText xml:space="preserve"> FORMTEXT </w:instrText>
            </w:r>
            <w:r w:rsidR="00EF61F3" w:rsidRPr="00AB3C4D">
              <w:rPr>
                <w:i/>
                <w:iCs/>
                <w:color w:val="FF0000"/>
                <w:szCs w:val="22"/>
              </w:rPr>
            </w:r>
            <w:r w:rsidR="00EF61F3" w:rsidRPr="00AB3C4D">
              <w:rPr>
                <w:i/>
                <w:iCs/>
                <w:color w:val="FF0000"/>
                <w:szCs w:val="22"/>
              </w:rPr>
              <w:fldChar w:fldCharType="separate"/>
            </w:r>
            <w:r w:rsidR="00867677">
              <w:rPr>
                <w:i/>
                <w:iCs/>
                <w:color w:val="FF0000"/>
                <w:szCs w:val="22"/>
              </w:rPr>
              <w:t> </w:t>
            </w:r>
            <w:r w:rsidR="00867677">
              <w:rPr>
                <w:i/>
                <w:iCs/>
                <w:color w:val="FF0000"/>
                <w:szCs w:val="22"/>
              </w:rPr>
              <w:t> </w:t>
            </w:r>
            <w:r w:rsidR="00867677">
              <w:rPr>
                <w:i/>
                <w:iCs/>
                <w:color w:val="FF0000"/>
                <w:szCs w:val="22"/>
              </w:rPr>
              <w:t> </w:t>
            </w:r>
            <w:r w:rsidR="00867677">
              <w:rPr>
                <w:i/>
                <w:iCs/>
                <w:color w:val="FF0000"/>
                <w:szCs w:val="22"/>
              </w:rPr>
              <w:t> </w:t>
            </w:r>
            <w:r w:rsidR="00867677">
              <w:rPr>
                <w:i/>
                <w:iCs/>
                <w:color w:val="FF0000"/>
                <w:szCs w:val="22"/>
              </w:rPr>
              <w:t> </w:t>
            </w:r>
            <w:r w:rsidR="00EF61F3" w:rsidRPr="00AB3C4D">
              <w:rPr>
                <w:i/>
                <w:iCs/>
                <w:color w:val="FF0000"/>
                <w:szCs w:val="22"/>
              </w:rPr>
              <w:fldChar w:fldCharType="end"/>
            </w:r>
            <w:bookmarkEnd w:id="18"/>
            <w:r w:rsidR="00663B2A">
              <w:rPr>
                <w:i/>
                <w:iCs/>
                <w:color w:val="FF0000"/>
                <w:szCs w:val="22"/>
              </w:rPr>
              <w:t xml:space="preserve"> </w:t>
            </w:r>
            <w:r w:rsidR="00EF61F3" w:rsidRPr="00AB3C4D">
              <w:rPr>
                <w:szCs w:val="22"/>
              </w:rPr>
              <w:fldChar w:fldCharType="begin">
                <w:ffData>
                  <w:name w:val="Text133"/>
                  <w:enabled/>
                  <w:calcOnExit w:val="0"/>
                  <w:textInput>
                    <w:default w:val="in respect of each Lot tendered for]"/>
                  </w:textInput>
                </w:ffData>
              </w:fldChar>
            </w:r>
            <w:bookmarkStart w:id="19" w:name="Text133"/>
            <w:r w:rsidR="00663B2A" w:rsidRPr="00AB3C4D">
              <w:rPr>
                <w:szCs w:val="22"/>
              </w:rPr>
              <w:instrText xml:space="preserve"> FORMTEXT </w:instrText>
            </w:r>
            <w:r w:rsidR="00EF61F3" w:rsidRPr="00AB3C4D">
              <w:rPr>
                <w:szCs w:val="22"/>
              </w:rPr>
            </w:r>
            <w:r w:rsidR="00EF61F3" w:rsidRPr="00AB3C4D">
              <w:rPr>
                <w:szCs w:val="22"/>
              </w:rPr>
              <w:fldChar w:fldCharType="separate"/>
            </w:r>
            <w:r w:rsidR="00867677">
              <w:rPr>
                <w:szCs w:val="22"/>
              </w:rPr>
              <w:t> </w:t>
            </w:r>
            <w:r w:rsidR="00867677">
              <w:rPr>
                <w:szCs w:val="22"/>
              </w:rPr>
              <w:t> </w:t>
            </w:r>
            <w:r w:rsidR="00867677">
              <w:rPr>
                <w:szCs w:val="22"/>
              </w:rPr>
              <w:t> </w:t>
            </w:r>
            <w:r w:rsidR="00867677">
              <w:rPr>
                <w:szCs w:val="22"/>
              </w:rPr>
              <w:t> </w:t>
            </w:r>
            <w:r w:rsidR="00867677">
              <w:rPr>
                <w:szCs w:val="22"/>
              </w:rPr>
              <w:t> </w:t>
            </w:r>
            <w:r w:rsidR="00EF61F3" w:rsidRPr="00AB3C4D">
              <w:rPr>
                <w:szCs w:val="22"/>
              </w:rPr>
              <w:fldChar w:fldCharType="end"/>
            </w:r>
            <w:bookmarkEnd w:id="19"/>
            <w:r w:rsidRPr="003215FF">
              <w:rPr>
                <w:szCs w:val="22"/>
              </w:rPr>
              <w:t xml:space="preserve"> and that they are able, upon request and without delay, to provide the supporting documentation specified below to the Contracting Authority in each case.</w:t>
            </w:r>
            <w:r>
              <w:rPr>
                <w:szCs w:val="22"/>
              </w:rPr>
              <w:t xml:space="preserve"> </w:t>
            </w:r>
          </w:p>
        </w:tc>
      </w:tr>
    </w:tbl>
    <w:p w14:paraId="0405C5C6" w14:textId="77777777" w:rsidR="00C3103B" w:rsidRDefault="00C3103B" w:rsidP="00C3103B">
      <w:pPr>
        <w:spacing w:after="0"/>
        <w:rPr>
          <w:szCs w:val="22"/>
        </w:rPr>
        <w:sectPr w:rsidR="00C3103B" w:rsidSect="00C3103B">
          <w:type w:val="continuous"/>
          <w:pgSz w:w="11907" w:h="16840" w:code="9"/>
          <w:pgMar w:top="1134" w:right="1418" w:bottom="851" w:left="1418" w:header="709" w:footer="709" w:gutter="0"/>
          <w:cols w:space="708"/>
          <w:docGrid w:linePitch="360"/>
        </w:sectPr>
      </w:pPr>
    </w:p>
    <w:sdt>
      <w:sdtPr>
        <w:rPr>
          <w:color w:val="FF0000"/>
        </w:rPr>
        <w:id w:val="1108477636"/>
        <w:placeholder>
          <w:docPart w:val="242DA34E6AED4F51A351857C0994C5C1"/>
        </w:placeholder>
      </w:sdtPr>
      <w:sdtEndPr>
        <w:rPr>
          <w:color w:val="auto"/>
        </w:rPr>
      </w:sdtEndPr>
      <w:sdtContent>
        <w:sdt>
          <w:sdtPr>
            <w:rPr>
              <w:rFonts w:cstheme="minorHAnsi"/>
            </w:rPr>
            <w:id w:val="2119097434"/>
            <w:placeholder>
              <w:docPart w:val="19A93A38890745738921EE226C4B7553"/>
            </w:placeholder>
          </w:sdtPr>
          <w:sdtEndPr>
            <w:rPr>
              <w:rFonts w:cs="Times New Roman"/>
            </w:rPr>
          </w:sdtEndPr>
          <w:sdtContent>
            <w:p w14:paraId="6176455C" w14:textId="77777777" w:rsidR="00867677" w:rsidRPr="00867677" w:rsidRDefault="00867677" w:rsidP="00867677">
              <w:pPr>
                <w:ind w:firstLine="720"/>
                <w:rPr>
                  <w:rStyle w:val="Heading3Char"/>
                </w:rPr>
              </w:pPr>
              <w:r w:rsidRPr="00867677">
                <w:rPr>
                  <w:rStyle w:val="Heading3Char"/>
                </w:rPr>
                <w:t>3.2.B.1 Supplier Experience. This is a Pass/Fail Criterion.</w:t>
              </w:r>
            </w:p>
            <w:p w14:paraId="573B8C1F" w14:textId="7B90C5D6" w:rsidR="00B34C06" w:rsidRDefault="00867677" w:rsidP="00B34C06">
              <w:pPr>
                <w:spacing w:before="240"/>
                <w:ind w:left="1440"/>
                <w:rPr>
                  <w:color w:val="000000" w:themeColor="text1"/>
                </w:rPr>
              </w:pPr>
              <w:r w:rsidRPr="00B34C06">
                <w:t>All Tenderers must demonstrate that they have the following technical and professional ability and must furnish the following documentation with their Tenders</w:t>
              </w:r>
              <w:r>
                <w:rPr>
                  <w:color w:val="000000" w:themeColor="text1"/>
                </w:rPr>
                <w:t xml:space="preserve">. Tenderers will either pass OR fail this qualification criterion: </w:t>
              </w:r>
            </w:p>
            <w:p w14:paraId="24348FD0" w14:textId="77777777" w:rsidR="00B34C06" w:rsidRDefault="00B34C06" w:rsidP="00070D9B">
              <w:pPr>
                <w:pStyle w:val="BodyTextIndent3"/>
                <w:numPr>
                  <w:ilvl w:val="0"/>
                  <w:numId w:val="23"/>
                </w:numPr>
                <w:suppressAutoHyphens w:val="0"/>
                <w:spacing w:before="240"/>
                <w:ind w:left="1800"/>
                <w:rPr>
                  <w:b/>
                  <w:color w:val="000000"/>
                  <w:szCs w:val="22"/>
                </w:rPr>
              </w:pPr>
              <w:r>
                <w:rPr>
                  <w:b/>
                  <w:iCs/>
                  <w:color w:val="000000"/>
                  <w:szCs w:val="22"/>
                </w:rPr>
                <w:t>Qualification criterion Pass/Fail - Organisational Capacity</w:t>
              </w:r>
              <w:r>
                <w:rPr>
                  <w:b/>
                  <w:color w:val="000000"/>
                  <w:szCs w:val="22"/>
                </w:rPr>
                <w:t xml:space="preserve"> </w:t>
              </w:r>
            </w:p>
            <w:p w14:paraId="0F7DD68A" w14:textId="46F6EB8D" w:rsidR="00B34C06" w:rsidRDefault="00B34C06" w:rsidP="00B34C06">
              <w:pPr>
                <w:pStyle w:val="BodyTextIndent3"/>
                <w:spacing w:before="240"/>
                <w:ind w:left="1440"/>
                <w:rPr>
                  <w:color w:val="000000"/>
                  <w:szCs w:val="22"/>
                </w:rPr>
              </w:pPr>
              <w:r>
                <w:rPr>
                  <w:color w:val="000000"/>
                  <w:szCs w:val="22"/>
                </w:rPr>
                <w:t xml:space="preserve">Tenderers must demonstrate that they have the organisational capacity to deliver the type of services required described in Appendix 1 to this RFT.  </w:t>
              </w:r>
            </w:p>
            <w:p w14:paraId="699C138B" w14:textId="77777777" w:rsidR="00B34C06" w:rsidRDefault="00B34C06" w:rsidP="00B34C06">
              <w:pPr>
                <w:spacing w:before="240"/>
                <w:ind w:left="1440"/>
                <w:rPr>
                  <w:b/>
                  <w:color w:val="000000"/>
                  <w:szCs w:val="22"/>
                  <w:u w:val="single"/>
                </w:rPr>
              </w:pPr>
              <w:r>
                <w:rPr>
                  <w:b/>
                  <w:color w:val="000000"/>
                  <w:szCs w:val="22"/>
                  <w:u w:val="single"/>
                </w:rPr>
                <w:t xml:space="preserve">Documents required to be submitted with Tender: </w:t>
              </w:r>
            </w:p>
            <w:p w14:paraId="28CAEE0F" w14:textId="7B23C426" w:rsidR="00B34C06" w:rsidRDefault="00B34C06" w:rsidP="00B34C06">
              <w:pPr>
                <w:spacing w:before="240"/>
                <w:ind w:left="1440"/>
                <w:rPr>
                  <w:color w:val="000000"/>
                  <w:szCs w:val="22"/>
                </w:rPr>
              </w:pPr>
              <w:r>
                <w:rPr>
                  <w:iCs/>
                  <w:color w:val="000000"/>
                  <w:szCs w:val="22"/>
                </w:rPr>
                <w:t xml:space="preserve">Tenderers must submit </w:t>
              </w:r>
              <w:r>
                <w:rPr>
                  <w:color w:val="000000"/>
                  <w:szCs w:val="22"/>
                </w:rPr>
                <w:t>details of their organisational structure, the range of products and services provided which have particular relevance to the subject matter of this contract and demonstrate that they can deliver the services described in this RFT.</w:t>
              </w:r>
            </w:p>
            <w:p w14:paraId="2628E602" w14:textId="77777777" w:rsidR="00E21760" w:rsidRDefault="00E21760" w:rsidP="00B34C06">
              <w:pPr>
                <w:spacing w:before="240"/>
                <w:ind w:left="1440"/>
                <w:rPr>
                  <w:color w:val="000000"/>
                  <w:szCs w:val="22"/>
                </w:rPr>
              </w:pPr>
            </w:p>
            <w:p w14:paraId="2A6E0330" w14:textId="5A1119E2" w:rsidR="00B34C06" w:rsidRPr="00B34C06" w:rsidRDefault="00B34C06" w:rsidP="00070D9B">
              <w:pPr>
                <w:pStyle w:val="ListParagraph"/>
                <w:numPr>
                  <w:ilvl w:val="0"/>
                  <w:numId w:val="23"/>
                </w:numPr>
                <w:spacing w:afterLines="120" w:after="288"/>
                <w:ind w:left="1800"/>
                <w:rPr>
                  <w:b/>
                  <w:color w:val="000000"/>
                  <w:szCs w:val="22"/>
                </w:rPr>
              </w:pPr>
              <w:r w:rsidRPr="00B34C06">
                <w:rPr>
                  <w:b/>
                  <w:color w:val="000000"/>
                  <w:szCs w:val="22"/>
                </w:rPr>
                <w:t xml:space="preserve">Qualification criterion Pass/Fail – evidence of providing previous services – Tenderer  </w:t>
              </w:r>
            </w:p>
            <w:p w14:paraId="30A44EF3" w14:textId="67679ADC" w:rsidR="00B34C06" w:rsidRDefault="00B34C06" w:rsidP="00E21760">
              <w:pPr>
                <w:ind w:left="1440"/>
              </w:pPr>
              <w:r>
                <w:t>All Tenderers must demonstrate in their tender that they have, in the last three years, in their current capacity or as a key resource with another provider, deliver</w:t>
              </w:r>
              <w:r>
                <w:rPr>
                  <w:lang w:val="en-IE"/>
                </w:rPr>
                <w:t xml:space="preserve">ed </w:t>
              </w:r>
              <w:r>
                <w:t>similar service</w:t>
              </w:r>
              <w:r>
                <w:rPr>
                  <w:lang w:val="en-IE"/>
                </w:rPr>
                <w:t>s</w:t>
              </w:r>
              <w:r>
                <w:t xml:space="preserve"> to th</w:t>
              </w:r>
              <w:r>
                <w:rPr>
                  <w:lang w:val="en-IE"/>
                </w:rPr>
                <w:t>ose</w:t>
              </w:r>
              <w:r>
                <w:t xml:space="preserve"> required in this Request for Tender</w:t>
              </w:r>
              <w:r>
                <w:rPr>
                  <w:lang w:val="en-IE"/>
                </w:rPr>
                <w:t>:</w:t>
              </w:r>
              <w:r>
                <w:t xml:space="preserve"> </w:t>
              </w:r>
            </w:p>
            <w:p w14:paraId="7A1C9FCB" w14:textId="3C812C55" w:rsidR="00B34C06" w:rsidRDefault="00B34C06" w:rsidP="00C44D5E">
              <w:pPr>
                <w:spacing w:before="240"/>
                <w:ind w:left="1440"/>
              </w:pPr>
              <w:r>
                <w:t>Tenderers must demonstrate that they have provided a service involving the</w:t>
              </w:r>
              <w:r w:rsidR="002E50C2">
                <w:t xml:space="preserve"> automated extraction and pre-processing of large volumes of Sentinel Data, analys</w:t>
              </w:r>
              <w:r w:rsidR="004F599B">
                <w:t xml:space="preserve">ing and manipulating large datasets </w:t>
              </w:r>
              <w:r w:rsidR="002E50C2">
                <w:t xml:space="preserve">and </w:t>
              </w:r>
              <w:r w:rsidR="004F599B">
                <w:t xml:space="preserve">the </w:t>
              </w:r>
              <w:r w:rsidR="002E50C2">
                <w:t xml:space="preserve">generation </w:t>
              </w:r>
              <w:r w:rsidR="004F599B">
                <w:t xml:space="preserve">and presentation </w:t>
              </w:r>
              <w:r w:rsidR="002E50C2">
                <w:t>o</w:t>
              </w:r>
              <w:r w:rsidR="004F599B">
                <w:t>f</w:t>
              </w:r>
              <w:r w:rsidR="002E50C2">
                <w:t xml:space="preserve"> </w:t>
              </w:r>
              <w:r w:rsidR="004F599B">
                <w:t xml:space="preserve">required </w:t>
              </w:r>
              <w:r w:rsidR="002E50C2">
                <w:t>results</w:t>
              </w:r>
              <w:r>
                <w:t xml:space="preserve"> on similar projects to that described in Appendix 1, within the private and/or public sector. Please provide at least two examples of previous delivery of service.</w:t>
              </w:r>
            </w:p>
            <w:p w14:paraId="372B3924" w14:textId="77777777" w:rsidR="00B34C06" w:rsidRDefault="00B34C06" w:rsidP="00C44D5E">
              <w:pPr>
                <w:spacing w:before="240"/>
                <w:ind w:left="1440"/>
                <w:rPr>
                  <w:b/>
                  <w:lang w:val="en-IE"/>
                </w:rPr>
              </w:pPr>
              <w:r>
                <w:rPr>
                  <w:b/>
                  <w:u w:val="single"/>
                </w:rPr>
                <w:t>Documents required to be submitted with tender:</w:t>
              </w:r>
              <w:r>
                <w:rPr>
                  <w:b/>
                </w:rPr>
                <w:t xml:space="preserve"> </w:t>
              </w:r>
            </w:p>
            <w:p w14:paraId="103BE070" w14:textId="77777777" w:rsidR="00B34C06" w:rsidRDefault="00B34C06" w:rsidP="00C44D5E">
              <w:pPr>
                <w:spacing w:before="240"/>
                <w:ind w:left="1440"/>
              </w:pPr>
              <w:r>
                <w:t xml:space="preserve">The details of experiences of delivering similar services in the last three years, either in the tenderer’s current capacity or as a key resource of another provider, should be included with the tender in the format of the table below.  </w:t>
              </w:r>
            </w:p>
            <w:p w14:paraId="641DF1AA" w14:textId="0A276ABD" w:rsidR="00B34C06" w:rsidRDefault="00B34C06" w:rsidP="00E21760">
              <w:pPr>
                <w:ind w:left="1440"/>
                <w:rPr>
                  <w:rFonts w:asciiTheme="minorHAnsi" w:hAnsiTheme="minorHAnsi" w:cstheme="minorHAnsi"/>
                  <w:szCs w:val="22"/>
                </w:rPr>
              </w:pPr>
              <w:r>
                <w:rPr>
                  <w:rFonts w:asciiTheme="minorHAnsi" w:hAnsiTheme="minorHAnsi" w:cstheme="minorHAnsi"/>
                  <w:szCs w:val="22"/>
                </w:rPr>
                <w:t>In the event that Tender Applicants have previously been involved in a project in the Department, they should not assume that the Department is aware of their ability to address the requirements set out in this tender.  No recognition will be given to information previously submitted.  The onus is on Tender Applicants to ensure that their proposals are complete in every respect.</w:t>
              </w:r>
            </w:p>
            <w:p w14:paraId="25369673" w14:textId="733F6258" w:rsidR="00B34C06" w:rsidRDefault="00B34C06" w:rsidP="00B34C06">
              <w:pPr>
                <w:pStyle w:val="normal1"/>
                <w:spacing w:afterLines="120" w:after="288" w:line="276" w:lineRule="auto"/>
                <w:ind w:left="1440"/>
                <w:rPr>
                  <w:rFonts w:asciiTheme="minorHAnsi" w:hAnsiTheme="minorHAnsi" w:cstheme="minorHAnsi"/>
                  <w:color w:val="000000"/>
                  <w:sz w:val="22"/>
                  <w:szCs w:val="22"/>
                </w:rPr>
              </w:pPr>
            </w:p>
            <w:p w14:paraId="61ACB26B" w14:textId="394594CE" w:rsidR="00831BB3" w:rsidRDefault="00831BB3" w:rsidP="00B34C06">
              <w:pPr>
                <w:pStyle w:val="normal1"/>
                <w:spacing w:afterLines="120" w:after="288" w:line="276" w:lineRule="auto"/>
                <w:ind w:left="1440"/>
                <w:rPr>
                  <w:rFonts w:asciiTheme="minorHAnsi" w:hAnsiTheme="minorHAnsi" w:cstheme="minorHAnsi"/>
                  <w:color w:val="000000"/>
                  <w:sz w:val="22"/>
                  <w:szCs w:val="22"/>
                </w:rPr>
              </w:pPr>
            </w:p>
            <w:p w14:paraId="3D6A65D3" w14:textId="35D111F7" w:rsidR="00831BB3" w:rsidRDefault="00831BB3" w:rsidP="00B34C06">
              <w:pPr>
                <w:pStyle w:val="normal1"/>
                <w:spacing w:afterLines="120" w:after="288" w:line="276" w:lineRule="auto"/>
                <w:ind w:left="1440"/>
                <w:rPr>
                  <w:rFonts w:asciiTheme="minorHAnsi" w:hAnsiTheme="minorHAnsi" w:cstheme="minorHAnsi"/>
                  <w:color w:val="000000"/>
                  <w:sz w:val="22"/>
                  <w:szCs w:val="22"/>
                </w:rPr>
              </w:pPr>
            </w:p>
            <w:p w14:paraId="30AB010E" w14:textId="2B544523" w:rsidR="00831BB3" w:rsidRDefault="00831BB3" w:rsidP="00B34C06">
              <w:pPr>
                <w:pStyle w:val="normal1"/>
                <w:spacing w:afterLines="120" w:after="288" w:line="276" w:lineRule="auto"/>
                <w:ind w:left="1440"/>
                <w:rPr>
                  <w:rFonts w:asciiTheme="minorHAnsi" w:hAnsiTheme="minorHAnsi" w:cstheme="minorHAnsi"/>
                  <w:color w:val="000000"/>
                  <w:sz w:val="22"/>
                  <w:szCs w:val="22"/>
                </w:rPr>
              </w:pPr>
            </w:p>
            <w:p w14:paraId="5AED1B64" w14:textId="5540B6B3" w:rsidR="00831BB3" w:rsidRDefault="00831BB3" w:rsidP="00B34C06">
              <w:pPr>
                <w:pStyle w:val="normal1"/>
                <w:spacing w:afterLines="120" w:after="288" w:line="276" w:lineRule="auto"/>
                <w:ind w:left="1440"/>
                <w:rPr>
                  <w:rFonts w:asciiTheme="minorHAnsi" w:hAnsiTheme="minorHAnsi" w:cstheme="minorHAnsi"/>
                  <w:color w:val="000000"/>
                  <w:sz w:val="22"/>
                  <w:szCs w:val="22"/>
                </w:rPr>
              </w:pPr>
            </w:p>
            <w:p w14:paraId="2EADD608" w14:textId="5DF8C50D" w:rsidR="00831BB3" w:rsidRDefault="00831BB3" w:rsidP="00B34C06">
              <w:pPr>
                <w:pStyle w:val="normal1"/>
                <w:spacing w:afterLines="120" w:after="288" w:line="276" w:lineRule="auto"/>
                <w:ind w:left="1440"/>
                <w:rPr>
                  <w:rFonts w:asciiTheme="minorHAnsi" w:hAnsiTheme="minorHAnsi" w:cstheme="minorHAnsi"/>
                  <w:color w:val="000000"/>
                  <w:sz w:val="22"/>
                  <w:szCs w:val="22"/>
                </w:rPr>
              </w:pPr>
            </w:p>
            <w:p w14:paraId="2BAC5CE4" w14:textId="0E745027" w:rsidR="00831BB3" w:rsidRDefault="00831BB3" w:rsidP="00B34C06">
              <w:pPr>
                <w:pStyle w:val="normal1"/>
                <w:spacing w:afterLines="120" w:after="288" w:line="276" w:lineRule="auto"/>
                <w:ind w:left="1440"/>
                <w:rPr>
                  <w:rFonts w:asciiTheme="minorHAnsi" w:hAnsiTheme="minorHAnsi" w:cstheme="minorHAnsi"/>
                  <w:color w:val="000000"/>
                  <w:sz w:val="22"/>
                  <w:szCs w:val="22"/>
                </w:rPr>
              </w:pPr>
            </w:p>
            <w:p w14:paraId="1F3399EC" w14:textId="19A4BD97" w:rsidR="00831BB3" w:rsidRDefault="00831BB3" w:rsidP="00B34C06">
              <w:pPr>
                <w:pStyle w:val="normal1"/>
                <w:spacing w:afterLines="120" w:after="288" w:line="276" w:lineRule="auto"/>
                <w:ind w:left="1440"/>
                <w:rPr>
                  <w:rFonts w:asciiTheme="minorHAnsi" w:hAnsiTheme="minorHAnsi" w:cstheme="minorHAnsi"/>
                  <w:color w:val="000000"/>
                  <w:sz w:val="22"/>
                  <w:szCs w:val="22"/>
                </w:rPr>
              </w:pPr>
            </w:p>
            <w:p w14:paraId="600A0EF0" w14:textId="7CEBF928" w:rsidR="00831BB3" w:rsidRDefault="00831BB3" w:rsidP="00B34C06">
              <w:pPr>
                <w:pStyle w:val="normal1"/>
                <w:spacing w:afterLines="120" w:after="288" w:line="276" w:lineRule="auto"/>
                <w:ind w:left="1440"/>
                <w:rPr>
                  <w:rFonts w:asciiTheme="minorHAnsi" w:hAnsiTheme="minorHAnsi" w:cstheme="minorHAnsi"/>
                  <w:color w:val="000000"/>
                  <w:sz w:val="22"/>
                  <w:szCs w:val="22"/>
                </w:rPr>
              </w:pPr>
            </w:p>
            <w:p w14:paraId="03C269EC" w14:textId="546635E9" w:rsidR="00831BB3" w:rsidRDefault="00831BB3" w:rsidP="00B34C06">
              <w:pPr>
                <w:pStyle w:val="normal1"/>
                <w:spacing w:afterLines="120" w:after="288" w:line="276" w:lineRule="auto"/>
                <w:ind w:left="1440"/>
                <w:rPr>
                  <w:rFonts w:asciiTheme="minorHAnsi" w:hAnsiTheme="minorHAnsi" w:cstheme="minorHAnsi"/>
                  <w:color w:val="000000"/>
                  <w:sz w:val="22"/>
                  <w:szCs w:val="22"/>
                </w:rPr>
              </w:pPr>
            </w:p>
            <w:p w14:paraId="702F07CE" w14:textId="2DFAEEA2" w:rsidR="00831BB3" w:rsidRDefault="00831BB3" w:rsidP="00B34C06">
              <w:pPr>
                <w:pStyle w:val="normal1"/>
                <w:spacing w:afterLines="120" w:after="288" w:line="276" w:lineRule="auto"/>
                <w:ind w:left="1440"/>
                <w:rPr>
                  <w:rFonts w:asciiTheme="minorHAnsi" w:hAnsiTheme="minorHAnsi" w:cstheme="minorHAnsi"/>
                  <w:color w:val="000000"/>
                  <w:sz w:val="22"/>
                  <w:szCs w:val="22"/>
                </w:rPr>
              </w:pPr>
            </w:p>
            <w:p w14:paraId="0EA1920C" w14:textId="77777777" w:rsidR="004B5A61" w:rsidRDefault="004B5A61" w:rsidP="00B34C06">
              <w:pPr>
                <w:pStyle w:val="normal1"/>
                <w:spacing w:afterLines="120" w:after="288" w:line="276" w:lineRule="auto"/>
                <w:ind w:left="1440"/>
                <w:rPr>
                  <w:rFonts w:asciiTheme="minorHAnsi" w:hAnsiTheme="minorHAnsi" w:cstheme="minorHAnsi"/>
                  <w:color w:val="000000"/>
                  <w:sz w:val="22"/>
                  <w:szCs w:val="22"/>
                </w:rPr>
              </w:pPr>
            </w:p>
            <w:p w14:paraId="79B78F36" w14:textId="7ED5CD2D" w:rsidR="00B34C06" w:rsidRDefault="00B34C06" w:rsidP="00B34C06">
              <w:pPr>
                <w:spacing w:afterLines="120" w:after="288"/>
                <w:ind w:left="1440"/>
                <w:jc w:val="center"/>
                <w:rPr>
                  <w:b/>
                  <w:color w:val="000000"/>
                  <w:szCs w:val="22"/>
                </w:rPr>
              </w:pPr>
              <w:r>
                <w:rPr>
                  <w:b/>
                  <w:color w:val="000000"/>
                  <w:szCs w:val="22"/>
                </w:rPr>
                <w:lastRenderedPageBreak/>
                <w:t>Previous services similar to those required by this RFT</w:t>
              </w:r>
            </w:p>
            <w:tbl>
              <w:tblPr>
                <w:tblW w:w="0" w:type="auto"/>
                <w:tblInd w:w="70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3626"/>
                <w:gridCol w:w="4731"/>
              </w:tblGrid>
              <w:tr w:rsidR="00E21760" w14:paraId="3D8C9922" w14:textId="77777777" w:rsidTr="00E21760">
                <w:trPr>
                  <w:trHeight w:val="375"/>
                </w:trPr>
                <w:tc>
                  <w:tcPr>
                    <w:tcW w:w="3626" w:type="dxa"/>
                    <w:tcBorders>
                      <w:top w:val="single" w:sz="4" w:space="0" w:color="auto"/>
                      <w:left w:val="single" w:sz="4" w:space="0" w:color="auto"/>
                      <w:bottom w:val="single" w:sz="4" w:space="0" w:color="auto"/>
                      <w:right w:val="single" w:sz="4" w:space="0" w:color="auto"/>
                    </w:tcBorders>
                    <w:hideMark/>
                  </w:tcPr>
                  <w:p w14:paraId="34369F9A" w14:textId="77777777" w:rsidR="00E21760" w:rsidRDefault="00E21760">
                    <w:pPr>
                      <w:spacing w:line="360" w:lineRule="auto"/>
                      <w:rPr>
                        <w:color w:val="000000"/>
                      </w:rPr>
                    </w:pPr>
                    <w:r>
                      <w:rPr>
                        <w:color w:val="000000"/>
                        <w:szCs w:val="22"/>
                      </w:rPr>
                      <w:t xml:space="preserve">Name of provider </w:t>
                    </w:r>
                  </w:p>
                </w:tc>
                <w:tc>
                  <w:tcPr>
                    <w:tcW w:w="4731" w:type="dxa"/>
                    <w:tcBorders>
                      <w:top w:val="single" w:sz="4" w:space="0" w:color="auto"/>
                      <w:left w:val="single" w:sz="4" w:space="0" w:color="auto"/>
                      <w:bottom w:val="single" w:sz="4" w:space="0" w:color="auto"/>
                      <w:right w:val="single" w:sz="4" w:space="0" w:color="auto"/>
                    </w:tcBorders>
                  </w:tcPr>
                  <w:p w14:paraId="2E95A2A0" w14:textId="77777777" w:rsidR="00E21760" w:rsidRDefault="00E21760">
                    <w:pPr>
                      <w:spacing w:line="360" w:lineRule="auto"/>
                      <w:rPr>
                        <w:color w:val="000000"/>
                      </w:rPr>
                    </w:pPr>
                  </w:p>
                </w:tc>
              </w:tr>
              <w:tr w:rsidR="00E21760" w14:paraId="538B810E" w14:textId="77777777" w:rsidTr="00E21760">
                <w:trPr>
                  <w:trHeight w:val="375"/>
                </w:trPr>
                <w:tc>
                  <w:tcPr>
                    <w:tcW w:w="3626" w:type="dxa"/>
                    <w:tcBorders>
                      <w:top w:val="single" w:sz="4" w:space="0" w:color="auto"/>
                      <w:left w:val="single" w:sz="4" w:space="0" w:color="auto"/>
                      <w:bottom w:val="single" w:sz="4" w:space="0" w:color="auto"/>
                      <w:right w:val="single" w:sz="4" w:space="0" w:color="auto"/>
                    </w:tcBorders>
                    <w:hideMark/>
                  </w:tcPr>
                  <w:p w14:paraId="55DB925B" w14:textId="77777777" w:rsidR="00E21760" w:rsidRDefault="00E21760">
                    <w:pPr>
                      <w:spacing w:line="360" w:lineRule="auto"/>
                      <w:rPr>
                        <w:color w:val="000000"/>
                      </w:rPr>
                    </w:pPr>
                    <w:r>
                      <w:rPr>
                        <w:color w:val="000000"/>
                        <w:szCs w:val="22"/>
                      </w:rPr>
                      <w:t xml:space="preserve">Client Name </w:t>
                    </w:r>
                  </w:p>
                </w:tc>
                <w:tc>
                  <w:tcPr>
                    <w:tcW w:w="4731" w:type="dxa"/>
                    <w:tcBorders>
                      <w:top w:val="single" w:sz="4" w:space="0" w:color="auto"/>
                      <w:left w:val="single" w:sz="4" w:space="0" w:color="auto"/>
                      <w:bottom w:val="single" w:sz="4" w:space="0" w:color="auto"/>
                      <w:right w:val="single" w:sz="4" w:space="0" w:color="auto"/>
                    </w:tcBorders>
                  </w:tcPr>
                  <w:p w14:paraId="638A8134" w14:textId="77777777" w:rsidR="00E21760" w:rsidRDefault="00E21760">
                    <w:pPr>
                      <w:spacing w:line="360" w:lineRule="auto"/>
                      <w:rPr>
                        <w:color w:val="000000"/>
                      </w:rPr>
                    </w:pPr>
                  </w:p>
                </w:tc>
              </w:tr>
              <w:tr w:rsidR="00E21760" w14:paraId="57A3E31E" w14:textId="77777777" w:rsidTr="00831BB3">
                <w:trPr>
                  <w:trHeight w:val="3534"/>
                </w:trPr>
                <w:tc>
                  <w:tcPr>
                    <w:tcW w:w="3626" w:type="dxa"/>
                    <w:tcBorders>
                      <w:top w:val="single" w:sz="4" w:space="0" w:color="auto"/>
                      <w:left w:val="single" w:sz="4" w:space="0" w:color="auto"/>
                      <w:bottom w:val="single" w:sz="4" w:space="0" w:color="auto"/>
                      <w:right w:val="single" w:sz="4" w:space="0" w:color="auto"/>
                    </w:tcBorders>
                    <w:hideMark/>
                  </w:tcPr>
                  <w:p w14:paraId="29E2D5C5" w14:textId="77777777" w:rsidR="00E21760" w:rsidRPr="006028A6" w:rsidRDefault="00E21760">
                    <w:pPr>
                      <w:spacing w:line="360" w:lineRule="auto"/>
                      <w:rPr>
                        <w:color w:val="000000"/>
                      </w:rPr>
                    </w:pPr>
                    <w:r w:rsidRPr="006028A6">
                      <w:rPr>
                        <w:color w:val="000000"/>
                        <w:szCs w:val="22"/>
                      </w:rPr>
                      <w:t>Contract description</w:t>
                    </w:r>
                  </w:p>
                  <w:p w14:paraId="7E2FBEAE" w14:textId="160B23E5" w:rsidR="00E21760" w:rsidRPr="00D57C09" w:rsidRDefault="00E21760">
                    <w:pPr>
                      <w:spacing w:line="360" w:lineRule="auto"/>
                      <w:rPr>
                        <w:color w:val="000000"/>
                      </w:rPr>
                    </w:pPr>
                    <w:r w:rsidRPr="006028A6">
                      <w:rPr>
                        <w:color w:val="000000"/>
                        <w:szCs w:val="22"/>
                      </w:rPr>
                      <w:t xml:space="preserve">(Tenderers should provide details of services previously provided </w:t>
                    </w:r>
                    <w:r w:rsidR="006028A6">
                      <w:rPr>
                        <w:color w:val="000000"/>
                        <w:szCs w:val="22"/>
                      </w:rPr>
                      <w:t xml:space="preserve">clearly outlining how they </w:t>
                    </w:r>
                    <w:r w:rsidR="00D57C09">
                      <w:rPr>
                        <w:color w:val="000000"/>
                        <w:szCs w:val="22"/>
                      </w:rPr>
                      <w:t>automated</w:t>
                    </w:r>
                    <w:r w:rsidRPr="006028A6">
                      <w:rPr>
                        <w:color w:val="000000"/>
                        <w:szCs w:val="22"/>
                      </w:rPr>
                      <w:t xml:space="preserve"> </w:t>
                    </w:r>
                    <w:r w:rsidR="006028A6">
                      <w:rPr>
                        <w:color w:val="000000"/>
                        <w:szCs w:val="22"/>
                      </w:rPr>
                      <w:t>and handled the large volume of Sentinel (or equivalent) data for continuous monitoring of agricultural areas.</w:t>
                    </w:r>
                    <w:r w:rsidR="00D57C09">
                      <w:rPr>
                        <w:color w:val="000000"/>
                        <w:szCs w:val="22"/>
                      </w:rPr>
                      <w:t>)</w:t>
                    </w:r>
                  </w:p>
                </w:tc>
                <w:tc>
                  <w:tcPr>
                    <w:tcW w:w="4731" w:type="dxa"/>
                    <w:tcBorders>
                      <w:top w:val="single" w:sz="4" w:space="0" w:color="auto"/>
                      <w:left w:val="single" w:sz="4" w:space="0" w:color="auto"/>
                      <w:bottom w:val="single" w:sz="4" w:space="0" w:color="auto"/>
                      <w:right w:val="single" w:sz="4" w:space="0" w:color="auto"/>
                    </w:tcBorders>
                  </w:tcPr>
                  <w:p w14:paraId="08B30A6E" w14:textId="77777777" w:rsidR="00E21760" w:rsidRDefault="00E21760">
                    <w:pPr>
                      <w:spacing w:line="360" w:lineRule="auto"/>
                      <w:rPr>
                        <w:color w:val="000000"/>
                      </w:rPr>
                    </w:pPr>
                  </w:p>
                </w:tc>
              </w:tr>
              <w:tr w:rsidR="00E21760" w14:paraId="71A9C2A3" w14:textId="77777777" w:rsidTr="00E21760">
                <w:trPr>
                  <w:trHeight w:val="375"/>
                </w:trPr>
                <w:tc>
                  <w:tcPr>
                    <w:tcW w:w="3626" w:type="dxa"/>
                    <w:tcBorders>
                      <w:top w:val="single" w:sz="4" w:space="0" w:color="auto"/>
                      <w:left w:val="single" w:sz="4" w:space="0" w:color="auto"/>
                      <w:bottom w:val="single" w:sz="4" w:space="0" w:color="auto"/>
                      <w:right w:val="single" w:sz="4" w:space="0" w:color="auto"/>
                    </w:tcBorders>
                    <w:hideMark/>
                  </w:tcPr>
                  <w:p w14:paraId="454CE8D7" w14:textId="77777777" w:rsidR="00E21760" w:rsidRDefault="00E21760">
                    <w:pPr>
                      <w:spacing w:line="360" w:lineRule="auto"/>
                      <w:rPr>
                        <w:color w:val="000000"/>
                      </w:rPr>
                    </w:pPr>
                    <w:r>
                      <w:rPr>
                        <w:color w:val="000000"/>
                        <w:szCs w:val="22"/>
                      </w:rPr>
                      <w:t>Value €</w:t>
                    </w:r>
                  </w:p>
                </w:tc>
                <w:tc>
                  <w:tcPr>
                    <w:tcW w:w="4731" w:type="dxa"/>
                    <w:tcBorders>
                      <w:top w:val="single" w:sz="4" w:space="0" w:color="auto"/>
                      <w:left w:val="single" w:sz="4" w:space="0" w:color="auto"/>
                      <w:bottom w:val="single" w:sz="4" w:space="0" w:color="auto"/>
                      <w:right w:val="single" w:sz="4" w:space="0" w:color="auto"/>
                    </w:tcBorders>
                  </w:tcPr>
                  <w:p w14:paraId="328D4C02" w14:textId="77777777" w:rsidR="00E21760" w:rsidRDefault="00E21760">
                    <w:pPr>
                      <w:spacing w:line="360" w:lineRule="auto"/>
                      <w:rPr>
                        <w:color w:val="000000"/>
                      </w:rPr>
                    </w:pPr>
                  </w:p>
                </w:tc>
              </w:tr>
              <w:tr w:rsidR="00E21760" w14:paraId="5B518081" w14:textId="77777777" w:rsidTr="00E21760">
                <w:trPr>
                  <w:trHeight w:val="390"/>
                </w:trPr>
                <w:tc>
                  <w:tcPr>
                    <w:tcW w:w="3626" w:type="dxa"/>
                    <w:tcBorders>
                      <w:top w:val="single" w:sz="4" w:space="0" w:color="auto"/>
                      <w:left w:val="single" w:sz="4" w:space="0" w:color="auto"/>
                      <w:bottom w:val="single" w:sz="4" w:space="0" w:color="auto"/>
                      <w:right w:val="single" w:sz="4" w:space="0" w:color="auto"/>
                    </w:tcBorders>
                    <w:hideMark/>
                  </w:tcPr>
                  <w:p w14:paraId="189CE639" w14:textId="77777777" w:rsidR="00E21760" w:rsidRDefault="00E21760">
                    <w:pPr>
                      <w:spacing w:line="360" w:lineRule="auto"/>
                      <w:rPr>
                        <w:color w:val="000000"/>
                      </w:rPr>
                    </w:pPr>
                    <w:r w:rsidRPr="00D57C09">
                      <w:rPr>
                        <w:color w:val="000000"/>
                        <w:szCs w:val="22"/>
                      </w:rPr>
                      <w:t>Estimated no. of Resources assigned including details of any subcontractors</w:t>
                    </w:r>
                  </w:p>
                </w:tc>
                <w:tc>
                  <w:tcPr>
                    <w:tcW w:w="4731" w:type="dxa"/>
                    <w:tcBorders>
                      <w:top w:val="single" w:sz="4" w:space="0" w:color="auto"/>
                      <w:left w:val="single" w:sz="4" w:space="0" w:color="auto"/>
                      <w:bottom w:val="single" w:sz="4" w:space="0" w:color="auto"/>
                      <w:right w:val="single" w:sz="4" w:space="0" w:color="auto"/>
                    </w:tcBorders>
                  </w:tcPr>
                  <w:p w14:paraId="5638C7B0" w14:textId="77777777" w:rsidR="00E21760" w:rsidRDefault="00E21760">
                    <w:pPr>
                      <w:spacing w:line="360" w:lineRule="auto"/>
                      <w:rPr>
                        <w:color w:val="000000"/>
                      </w:rPr>
                    </w:pPr>
                  </w:p>
                </w:tc>
              </w:tr>
              <w:tr w:rsidR="00E21760" w14:paraId="56876FEE" w14:textId="77777777" w:rsidTr="00E21760">
                <w:trPr>
                  <w:trHeight w:val="375"/>
                </w:trPr>
                <w:tc>
                  <w:tcPr>
                    <w:tcW w:w="3626" w:type="dxa"/>
                    <w:tcBorders>
                      <w:top w:val="single" w:sz="4" w:space="0" w:color="auto"/>
                      <w:left w:val="single" w:sz="4" w:space="0" w:color="auto"/>
                      <w:bottom w:val="single" w:sz="4" w:space="0" w:color="auto"/>
                      <w:right w:val="single" w:sz="4" w:space="0" w:color="auto"/>
                    </w:tcBorders>
                    <w:hideMark/>
                  </w:tcPr>
                  <w:p w14:paraId="60BBBF56" w14:textId="77777777" w:rsidR="00E21760" w:rsidRDefault="00E21760">
                    <w:pPr>
                      <w:spacing w:line="360" w:lineRule="auto"/>
                      <w:rPr>
                        <w:color w:val="000000"/>
                      </w:rPr>
                    </w:pPr>
                    <w:r>
                      <w:rPr>
                        <w:color w:val="000000"/>
                        <w:szCs w:val="22"/>
                      </w:rPr>
                      <w:t>Date services provided</w:t>
                    </w:r>
                  </w:p>
                </w:tc>
                <w:tc>
                  <w:tcPr>
                    <w:tcW w:w="4731" w:type="dxa"/>
                    <w:tcBorders>
                      <w:top w:val="single" w:sz="4" w:space="0" w:color="auto"/>
                      <w:left w:val="single" w:sz="4" w:space="0" w:color="auto"/>
                      <w:bottom w:val="single" w:sz="4" w:space="0" w:color="auto"/>
                      <w:right w:val="single" w:sz="4" w:space="0" w:color="auto"/>
                    </w:tcBorders>
                  </w:tcPr>
                  <w:p w14:paraId="1DA8245B" w14:textId="77777777" w:rsidR="00E21760" w:rsidRDefault="00E21760">
                    <w:pPr>
                      <w:spacing w:line="360" w:lineRule="auto"/>
                      <w:rPr>
                        <w:color w:val="000000"/>
                      </w:rPr>
                    </w:pPr>
                  </w:p>
                </w:tc>
              </w:tr>
              <w:tr w:rsidR="00E21760" w14:paraId="7A6EE6DF" w14:textId="77777777" w:rsidTr="00E21760">
                <w:trPr>
                  <w:trHeight w:val="1513"/>
                </w:trPr>
                <w:tc>
                  <w:tcPr>
                    <w:tcW w:w="3626" w:type="dxa"/>
                    <w:tcBorders>
                      <w:top w:val="single" w:sz="4" w:space="0" w:color="auto"/>
                      <w:left w:val="single" w:sz="4" w:space="0" w:color="auto"/>
                      <w:bottom w:val="single" w:sz="4" w:space="0" w:color="auto"/>
                      <w:right w:val="single" w:sz="4" w:space="0" w:color="auto"/>
                    </w:tcBorders>
                    <w:hideMark/>
                  </w:tcPr>
                  <w:p w14:paraId="24DDD222" w14:textId="77777777" w:rsidR="00E21760" w:rsidRDefault="00E21760">
                    <w:pPr>
                      <w:spacing w:line="360" w:lineRule="auto"/>
                      <w:rPr>
                        <w:color w:val="000000"/>
                      </w:rPr>
                    </w:pPr>
                    <w:r>
                      <w:rPr>
                        <w:color w:val="000000"/>
                        <w:szCs w:val="22"/>
                      </w:rPr>
                      <w:t xml:space="preserve">Any additional relevant comments tenderers may wish to provide concerning relevant experience </w:t>
                    </w:r>
                  </w:p>
                </w:tc>
                <w:tc>
                  <w:tcPr>
                    <w:tcW w:w="4731" w:type="dxa"/>
                    <w:tcBorders>
                      <w:top w:val="single" w:sz="4" w:space="0" w:color="auto"/>
                      <w:left w:val="single" w:sz="4" w:space="0" w:color="auto"/>
                      <w:bottom w:val="single" w:sz="4" w:space="0" w:color="auto"/>
                      <w:right w:val="single" w:sz="4" w:space="0" w:color="auto"/>
                    </w:tcBorders>
                  </w:tcPr>
                  <w:p w14:paraId="6CD31F91" w14:textId="77777777" w:rsidR="00E21760" w:rsidRDefault="00E21760">
                    <w:pPr>
                      <w:spacing w:line="360" w:lineRule="auto"/>
                      <w:rPr>
                        <w:color w:val="000000"/>
                      </w:rPr>
                    </w:pPr>
                  </w:p>
                </w:tc>
              </w:tr>
            </w:tbl>
            <w:p w14:paraId="33D1A598" w14:textId="77777777" w:rsidR="00B34C06" w:rsidRDefault="00B34C06" w:rsidP="00B34C06">
              <w:pPr>
                <w:pStyle w:val="normal1"/>
                <w:spacing w:after="120" w:line="360" w:lineRule="auto"/>
                <w:ind w:left="1400"/>
                <w:rPr>
                  <w:rFonts w:asciiTheme="minorHAnsi" w:hAnsiTheme="minorHAnsi" w:cstheme="minorHAnsi"/>
                  <w:color w:val="000000"/>
                  <w:sz w:val="22"/>
                  <w:szCs w:val="22"/>
                </w:rPr>
              </w:pPr>
            </w:p>
            <w:p w14:paraId="77B4E8DB" w14:textId="086C2DC8" w:rsidR="00B34C06" w:rsidRPr="00E21760" w:rsidRDefault="00E21760" w:rsidP="00070D9B">
              <w:pPr>
                <w:pStyle w:val="ListParagraph"/>
                <w:numPr>
                  <w:ilvl w:val="0"/>
                  <w:numId w:val="23"/>
                </w:numPr>
                <w:spacing w:line="240" w:lineRule="auto"/>
                <w:rPr>
                  <w:b/>
                  <w:color w:val="000000"/>
                </w:rPr>
              </w:pPr>
              <w:r>
                <w:rPr>
                  <w:b/>
                  <w:color w:val="000000"/>
                </w:rPr>
                <w:t xml:space="preserve">Qualification criterion Pass/Fail – Client references </w:t>
              </w:r>
            </w:p>
            <w:p w14:paraId="3C3BA390" w14:textId="5A8843AA" w:rsidR="00867677" w:rsidRDefault="00E21760" w:rsidP="008A451F">
              <w:pPr>
                <w:ind w:left="1440"/>
                <w:rPr>
                  <w:rFonts w:cstheme="minorHAnsi"/>
                </w:rPr>
              </w:pPr>
              <w:r>
                <w:rPr>
                  <w:color w:val="000000"/>
                </w:rPr>
                <w:t xml:space="preserve">Tenderers are required to provide </w:t>
              </w:r>
              <w:r w:rsidR="00C44D5E">
                <w:rPr>
                  <w:rFonts w:cstheme="minorHAnsi"/>
                </w:rPr>
                <w:t>t</w:t>
              </w:r>
              <w:r w:rsidR="00867677">
                <w:rPr>
                  <w:rFonts w:cstheme="minorHAnsi"/>
                </w:rPr>
                <w:t xml:space="preserve">wo satisfactory written references (including contact name and details) for similar services provided within the last three years in the tenderer’s current capacity or as a named key resource with another provider </w:t>
              </w:r>
              <w:r w:rsidR="00867677">
                <w:rPr>
                  <w:rFonts w:cstheme="minorHAnsi"/>
                  <w:b/>
                  <w:bCs/>
                </w:rPr>
                <w:t>must be included with the tender</w:t>
              </w:r>
              <w:r w:rsidR="00867677">
                <w:rPr>
                  <w:rFonts w:cstheme="minorHAnsi"/>
                </w:rPr>
                <w:t xml:space="preserve"> (where possible references from the Department should not be provided). </w:t>
              </w:r>
            </w:p>
            <w:p w14:paraId="56FE8C6D" w14:textId="77777777" w:rsidR="00867677" w:rsidRDefault="00867677" w:rsidP="008A451F">
              <w:pPr>
                <w:ind w:left="1440"/>
                <w:rPr>
                  <w:rFonts w:cstheme="minorHAnsi"/>
                </w:rPr>
              </w:pPr>
            </w:p>
            <w:p w14:paraId="7E5E0584" w14:textId="77777777" w:rsidR="00867677" w:rsidRDefault="00867677" w:rsidP="008A451F">
              <w:pPr>
                <w:ind w:left="1440"/>
                <w:rPr>
                  <w:rFonts w:cstheme="minorHAnsi"/>
                </w:rPr>
              </w:pPr>
              <w:r>
                <w:rPr>
                  <w:rFonts w:cstheme="minorHAnsi"/>
                </w:rPr>
                <w:t>A satisfactory reference is defined as one where the referee confirms that the contract information provided by the Tenderer is correct and that the contract was delivered to the required specification and met or continues to meet the required service levels.</w:t>
              </w:r>
            </w:p>
            <w:p w14:paraId="2CF28A86" w14:textId="09EDD9CA" w:rsidR="00867677" w:rsidRDefault="00867677" w:rsidP="00E21760">
              <w:pPr>
                <w:ind w:left="1440"/>
                <w:rPr>
                  <w:rFonts w:cstheme="minorHAnsi"/>
                </w:rPr>
              </w:pPr>
              <w:r>
                <w:rPr>
                  <w:rFonts w:cstheme="minorHAnsi"/>
                </w:rPr>
                <w:t xml:space="preserve">For the avoidance of doubt, a satisfactory reference </w:t>
              </w:r>
              <w:r>
                <w:rPr>
                  <w:rFonts w:cstheme="minorHAnsi"/>
                  <w:u w:val="single"/>
                </w:rPr>
                <w:t>must include the following</w:t>
              </w:r>
              <w:r>
                <w:rPr>
                  <w:rFonts w:cstheme="minorHAnsi"/>
                </w:rPr>
                <w:t>:</w:t>
              </w:r>
            </w:p>
            <w:p w14:paraId="2C08C14C" w14:textId="6AECB9AF" w:rsidR="00867677" w:rsidRPr="00831BB3" w:rsidRDefault="00C44D5E" w:rsidP="00831BB3">
              <w:pPr>
                <w:pStyle w:val="ListParagraph"/>
                <w:pBdr>
                  <w:top w:val="single" w:sz="4" w:space="1" w:color="A8D08D" w:themeColor="accent6" w:themeTint="99"/>
                  <w:left w:val="single" w:sz="4" w:space="4" w:color="A8D08D" w:themeColor="accent6" w:themeTint="99"/>
                  <w:bottom w:val="single" w:sz="4" w:space="1" w:color="A8D08D" w:themeColor="accent6" w:themeTint="99"/>
                  <w:right w:val="single" w:sz="4" w:space="4" w:color="A8D08D" w:themeColor="accent6" w:themeTint="99"/>
                  <w:between w:val="single" w:sz="4" w:space="1" w:color="A8D08D" w:themeColor="accent6" w:themeTint="99"/>
                </w:pBdr>
                <w:ind w:left="1440"/>
                <w:rPr>
                  <w:rFonts w:asciiTheme="minorHAnsi" w:hAnsiTheme="minorHAnsi" w:cstheme="minorHAnsi"/>
                </w:rPr>
              </w:pPr>
              <w:r>
                <w:rPr>
                  <w:rFonts w:asciiTheme="minorHAnsi" w:hAnsiTheme="minorHAnsi" w:cstheme="minorHAnsi"/>
                </w:rPr>
                <w:t>C</w:t>
              </w:r>
              <w:r w:rsidR="00867677">
                <w:rPr>
                  <w:rFonts w:asciiTheme="minorHAnsi" w:hAnsiTheme="minorHAnsi" w:cstheme="minorHAnsi"/>
                </w:rPr>
                <w:t xml:space="preserve">onfirmation that the average annual value of the contract was not less than €150,000.00 (excluding VAT). </w:t>
              </w:r>
            </w:p>
            <w:p w14:paraId="5F115AB1" w14:textId="77777777" w:rsidR="00E21760" w:rsidRDefault="00867677" w:rsidP="00E21760">
              <w:pPr>
                <w:pStyle w:val="ListParagraph"/>
                <w:ind w:left="1440"/>
                <w:rPr>
                  <w:rFonts w:asciiTheme="minorHAnsi" w:hAnsiTheme="minorHAnsi" w:cstheme="minorHAnsi"/>
                </w:rPr>
              </w:pPr>
              <w:r>
                <w:rPr>
                  <w:rFonts w:asciiTheme="minorHAnsi" w:hAnsiTheme="minorHAnsi" w:cstheme="minorHAnsi"/>
                </w:rPr>
                <w:t>The Contracting Authority may contact any or all referees without prior notice being given the Tenderer.</w:t>
              </w:r>
            </w:p>
            <w:p w14:paraId="4D8F34EA" w14:textId="77777777" w:rsidR="00E21760" w:rsidRPr="004F599B" w:rsidRDefault="00E21760" w:rsidP="004F599B">
              <w:pPr>
                <w:rPr>
                  <w:rFonts w:asciiTheme="minorHAnsi" w:hAnsiTheme="minorHAnsi" w:cstheme="minorHAnsi"/>
                </w:rPr>
              </w:pPr>
            </w:p>
            <w:p w14:paraId="539FC130" w14:textId="51911522" w:rsidR="00C44D5E" w:rsidRDefault="00E21760" w:rsidP="00C44D5E">
              <w:pPr>
                <w:pStyle w:val="ListParagraph"/>
                <w:numPr>
                  <w:ilvl w:val="0"/>
                  <w:numId w:val="23"/>
                </w:numPr>
                <w:spacing w:before="120"/>
                <w:ind w:left="1440"/>
                <w:contextualSpacing w:val="0"/>
                <w:rPr>
                  <w:b/>
                  <w:color w:val="000000"/>
                  <w:szCs w:val="22"/>
                </w:rPr>
              </w:pPr>
              <w:r w:rsidRPr="00E21760">
                <w:rPr>
                  <w:b/>
                  <w:color w:val="000000"/>
                  <w:szCs w:val="22"/>
                </w:rPr>
                <w:t>Qualification criterion Pass/Fail – Minimum requirements for Project Team proposed</w:t>
              </w:r>
              <w:r w:rsidR="00C44D5E">
                <w:rPr>
                  <w:b/>
                  <w:color w:val="000000"/>
                  <w:szCs w:val="22"/>
                </w:rPr>
                <w:t>.</w:t>
              </w:r>
              <w:r w:rsidRPr="00E21760">
                <w:rPr>
                  <w:b/>
                  <w:color w:val="000000"/>
                  <w:szCs w:val="22"/>
                </w:rPr>
                <w:t xml:space="preserve"> </w:t>
              </w:r>
            </w:p>
            <w:p w14:paraId="3C256CC7" w14:textId="33791CC2" w:rsidR="00102A18" w:rsidRDefault="00E21760" w:rsidP="004D1607">
              <w:pPr>
                <w:pStyle w:val="ListParagraph"/>
                <w:spacing w:before="120"/>
                <w:ind w:left="1440"/>
                <w:contextualSpacing w:val="0"/>
                <w:rPr>
                  <w:rFonts w:asciiTheme="minorHAnsi" w:hAnsiTheme="minorHAnsi" w:cstheme="minorHAnsi"/>
                  <w:color w:val="000000" w:themeColor="text1"/>
                </w:rPr>
              </w:pPr>
              <w:r w:rsidRPr="00C44D5E">
                <w:rPr>
                  <w:rStyle w:val="FontStyle22"/>
                  <w:rFonts w:asciiTheme="minorHAnsi" w:hAnsiTheme="minorHAnsi" w:cstheme="minorHAnsi"/>
                  <w:lang w:val="en-US"/>
                </w:rPr>
                <w:t xml:space="preserve">Tenderers should refer to Appendix 1 for the description of the Project Team roles required for delivery of the services required by this RFT. </w:t>
              </w:r>
              <w:r w:rsidR="008A451F" w:rsidRPr="00E077F8">
                <w:rPr>
                  <w:rFonts w:asciiTheme="minorHAnsi" w:hAnsiTheme="minorHAnsi" w:cstheme="minorHAnsi"/>
                  <w:color w:val="000000" w:themeColor="text1"/>
                </w:rPr>
                <w:tab/>
              </w:r>
            </w:p>
            <w:p w14:paraId="1E33216C" w14:textId="77777777" w:rsidR="004D1607" w:rsidRPr="004D1607" w:rsidRDefault="004D1607" w:rsidP="004D1607">
              <w:pPr>
                <w:pStyle w:val="ListParagraph"/>
                <w:spacing w:before="120"/>
                <w:ind w:left="1440"/>
                <w:contextualSpacing w:val="0"/>
                <w:rPr>
                  <w:b/>
                  <w:color w:val="000000"/>
                  <w:szCs w:val="22"/>
                </w:rPr>
              </w:pPr>
            </w:p>
            <w:p w14:paraId="5AA79C54" w14:textId="40FE1003" w:rsidR="00C268AA" w:rsidRDefault="00C268AA" w:rsidP="00C268AA">
              <w:pPr>
                <w:pStyle w:val="ListParagraph"/>
                <w:numPr>
                  <w:ilvl w:val="0"/>
                  <w:numId w:val="23"/>
                </w:numPr>
                <w:tabs>
                  <w:tab w:val="left" w:pos="1276"/>
                </w:tabs>
                <w:spacing w:before="240"/>
                <w:ind w:left="1440"/>
                <w:contextualSpacing w:val="0"/>
                <w:jc w:val="left"/>
                <w:rPr>
                  <w:rFonts w:asciiTheme="minorHAnsi" w:hAnsiTheme="minorHAnsi" w:cstheme="minorHAnsi"/>
                  <w:b/>
                  <w:bCs/>
                  <w:color w:val="000000" w:themeColor="text1"/>
                  <w:lang w:val="en-IE"/>
                </w:rPr>
              </w:pPr>
              <w:r w:rsidRPr="00CE61E0">
                <w:rPr>
                  <w:rFonts w:asciiTheme="minorHAnsi" w:hAnsiTheme="minorHAnsi" w:cstheme="minorHAnsi"/>
                  <w:b/>
                  <w:bCs/>
                  <w:color w:val="000000" w:themeColor="text1"/>
                  <w:lang w:val="en-IE"/>
                </w:rPr>
                <w:t xml:space="preserve">Security criterion </w:t>
              </w:r>
              <w:r w:rsidRPr="00CE61E0">
                <w:rPr>
                  <w:b/>
                  <w:color w:val="000000"/>
                  <w:szCs w:val="22"/>
                </w:rPr>
                <w:t>Pass/Fail</w:t>
              </w:r>
              <w:r w:rsidRPr="00CE61E0">
                <w:rPr>
                  <w:rFonts w:asciiTheme="minorHAnsi" w:hAnsiTheme="minorHAnsi" w:cstheme="minorHAnsi"/>
                  <w:b/>
                  <w:bCs/>
                  <w:color w:val="000000" w:themeColor="text1"/>
                  <w:lang w:val="en-IE"/>
                </w:rPr>
                <w:t>.</w:t>
              </w:r>
            </w:p>
            <w:p w14:paraId="1BF15401" w14:textId="77777777" w:rsidR="00E077F8" w:rsidRDefault="00E077F8" w:rsidP="00E077F8">
              <w:pPr>
                <w:pStyle w:val="ListParagraph"/>
                <w:tabs>
                  <w:tab w:val="left" w:pos="1418"/>
                </w:tabs>
                <w:spacing w:before="240"/>
                <w:ind w:left="1400"/>
                <w:contextualSpacing w:val="0"/>
                <w:rPr>
                  <w:rFonts w:asciiTheme="minorHAnsi" w:hAnsiTheme="minorHAnsi" w:cstheme="minorHAnsi"/>
                  <w:color w:val="000000" w:themeColor="text1"/>
                </w:rPr>
              </w:pPr>
              <w:r w:rsidRPr="00C44D5E">
                <w:rPr>
                  <w:rFonts w:asciiTheme="minorHAnsi" w:hAnsiTheme="minorHAnsi" w:cstheme="minorHAnsi"/>
                  <w:color w:val="000000" w:themeColor="text1"/>
                </w:rPr>
                <w:t>Obligat</w:t>
              </w:r>
              <w:r>
                <w:rPr>
                  <w:rFonts w:asciiTheme="minorHAnsi" w:hAnsiTheme="minorHAnsi" w:cstheme="minorHAnsi"/>
                  <w:color w:val="000000" w:themeColor="text1"/>
                </w:rPr>
                <w:t>ions with regard to security of information and data as part of the service required by this RFT are referred to in the provisions of Clause 2.9 of this RFT, the Confidentiality Agreement attached at Appendix 6 of this RFT and Clauses 7 and 25 of the draft contract terms attached at Appendix 5 to this RFT.  Tenderers are required to declare in their tender submission that they accept the obligations provided for in the aforementioned Clauses and Agreement and to state the location of and arrangements for storage of any data/information arising from the delivery of the service required in this RFT.</w:t>
              </w:r>
            </w:p>
            <w:p w14:paraId="6B3CB1BB" w14:textId="4AEA5CA7" w:rsidR="00C268AA" w:rsidRPr="00E077F8" w:rsidRDefault="00C268AA" w:rsidP="00E077F8">
              <w:pPr>
                <w:pStyle w:val="ListParagraph"/>
                <w:tabs>
                  <w:tab w:val="left" w:pos="1418"/>
                </w:tabs>
                <w:spacing w:before="240"/>
                <w:ind w:left="1400"/>
                <w:contextualSpacing w:val="0"/>
                <w:rPr>
                  <w:rFonts w:asciiTheme="minorHAnsi" w:hAnsiTheme="minorHAnsi" w:cstheme="minorHAnsi"/>
                  <w:color w:val="000000" w:themeColor="text1"/>
                </w:rPr>
              </w:pPr>
              <w:r w:rsidRPr="00CE61E0">
                <w:rPr>
                  <w:color w:val="000000"/>
                  <w:lang w:eastAsia="en-IE"/>
                </w:rPr>
                <w:t>The Department of Agriculture, Food and the Marine (DAFM) is ISO 27001:2013 Information Security standard accredited. DAFM is committed to maintain</w:t>
              </w:r>
              <w:r w:rsidRPr="00102A18">
                <w:rPr>
                  <w:lang w:eastAsia="en-IE"/>
                </w:rPr>
                <w:t xml:space="preserve">ing </w:t>
              </w:r>
              <w:r w:rsidRPr="00CE61E0">
                <w:rPr>
                  <w:color w:val="000000"/>
                  <w:lang w:eastAsia="en-IE"/>
                </w:rPr>
                <w:t xml:space="preserve">the security of the information in its possession. In order to facilitate DAFM’s maintenance of the security of the information in its possession encryption, authentication and other information security protocols must be implemented to satisfy GDPR and ISO27001 requirements in the transmission and storage of data internally and externally including (if applicable) for cloud-based services. </w:t>
              </w:r>
              <w:r w:rsidRPr="00CE61E0">
                <w:rPr>
                  <w:i/>
                  <w:iCs/>
                  <w:color w:val="000000"/>
                  <w:lang w:eastAsia="en-IE"/>
                </w:rPr>
                <w:t> </w:t>
              </w:r>
            </w:p>
            <w:p w14:paraId="5131F783" w14:textId="04F13DED" w:rsidR="00102A18" w:rsidRDefault="00102A18" w:rsidP="00C664BE">
              <w:pPr>
                <w:shd w:val="clear" w:color="auto" w:fill="FFFFFF"/>
                <w:rPr>
                  <w:i/>
                  <w:iCs/>
                  <w:color w:val="000000"/>
                  <w:lang w:eastAsia="en-IE"/>
                </w:rPr>
              </w:pPr>
            </w:p>
            <w:p w14:paraId="35E15EB3" w14:textId="2FE29007" w:rsidR="00102A18" w:rsidRPr="00102A18" w:rsidRDefault="00102A18" w:rsidP="00102A18">
              <w:pPr>
                <w:ind w:left="1440"/>
                <w:rPr>
                  <w:b/>
                  <w:bCs/>
                  <w:iCs/>
                  <w:szCs w:val="22"/>
                  <w:u w:val="single"/>
                </w:rPr>
              </w:pPr>
              <w:r>
                <w:rPr>
                  <w:b/>
                  <w:bCs/>
                  <w:iCs/>
                  <w:szCs w:val="22"/>
                  <w:u w:val="single"/>
                </w:rPr>
                <w:t>Documents required to be submitted with tender:</w:t>
              </w:r>
            </w:p>
            <w:p w14:paraId="34FBDF27" w14:textId="77777777" w:rsidR="004D1607" w:rsidRPr="004D1607" w:rsidRDefault="004D1607" w:rsidP="004D1607">
              <w:pPr>
                <w:ind w:left="1440"/>
                <w:rPr>
                  <w:rFonts w:asciiTheme="minorHAnsi" w:hAnsiTheme="minorHAnsi" w:cstheme="minorHAnsi"/>
                  <w:szCs w:val="22"/>
                </w:rPr>
              </w:pPr>
              <w:r w:rsidRPr="004D1607">
                <w:rPr>
                  <w:rFonts w:asciiTheme="minorHAnsi" w:hAnsiTheme="minorHAnsi" w:cstheme="minorHAnsi"/>
                  <w:szCs w:val="22"/>
                </w:rPr>
                <w:t>In addition to the obligations stated elsewhere in this RFT regarding confidentiality and security of information tenderers are requested to clearly state the following in their tender submission:</w:t>
              </w:r>
            </w:p>
            <w:p w14:paraId="127B425B" w14:textId="65BA8B4B" w:rsidR="00C268AA" w:rsidRPr="00CE61E0" w:rsidRDefault="00C268AA" w:rsidP="007973CB">
              <w:pPr>
                <w:pStyle w:val="ListParagraph"/>
                <w:numPr>
                  <w:ilvl w:val="0"/>
                  <w:numId w:val="78"/>
                </w:numPr>
                <w:shd w:val="clear" w:color="auto" w:fill="FFFFFF"/>
                <w:spacing w:before="100" w:beforeAutospacing="1" w:after="100" w:afterAutospacing="1"/>
                <w:jc w:val="left"/>
                <w:rPr>
                  <w:lang w:eastAsia="en-IE"/>
                </w:rPr>
              </w:pPr>
              <w:r w:rsidRPr="00CE61E0">
                <w:rPr>
                  <w:color w:val="000000"/>
                </w:rPr>
                <w:t>All tenderers must include a statement demonstrating how they will align to</w:t>
              </w:r>
              <w:r w:rsidR="004D1607">
                <w:rPr>
                  <w:color w:val="000000"/>
                </w:rPr>
                <w:t xml:space="preserve"> the</w:t>
              </w:r>
              <w:r w:rsidRPr="00CE61E0">
                <w:rPr>
                  <w:color w:val="000000"/>
                </w:rPr>
                <w:t xml:space="preserve"> </w:t>
              </w:r>
              <w:r w:rsidR="004D1607" w:rsidRPr="00CE61E0">
                <w:rPr>
                  <w:color w:val="000000"/>
                  <w:lang w:eastAsia="en-IE"/>
                </w:rPr>
                <w:t>ISO 27001:2013</w:t>
              </w:r>
              <w:r w:rsidRPr="00CE61E0">
                <w:rPr>
                  <w:color w:val="000000"/>
                </w:rPr>
                <w:t xml:space="preserve"> data security accreditation standard. </w:t>
              </w:r>
            </w:p>
            <w:p w14:paraId="1DAD546F" w14:textId="1BD30336" w:rsidR="00C268AA" w:rsidRPr="00CE61E0" w:rsidRDefault="00C268AA" w:rsidP="007973CB">
              <w:pPr>
                <w:pStyle w:val="ListParagraph"/>
                <w:numPr>
                  <w:ilvl w:val="0"/>
                  <w:numId w:val="78"/>
                </w:numPr>
                <w:shd w:val="clear" w:color="auto" w:fill="FFFFFF"/>
                <w:spacing w:before="100" w:beforeAutospacing="1" w:after="100" w:afterAutospacing="1"/>
                <w:jc w:val="left"/>
              </w:pPr>
              <w:r w:rsidRPr="00CE61E0">
                <w:rPr>
                  <w:color w:val="000000"/>
                </w:rPr>
                <w:t xml:space="preserve">If tenderers have current ISO certification for their data handling practice </w:t>
              </w:r>
              <w:r w:rsidRPr="00CE61E0">
                <w:t>such as</w:t>
              </w:r>
              <w:r w:rsidRPr="00CE61E0">
                <w:rPr>
                  <w:color w:val="000000"/>
                </w:rPr>
                <w:t xml:space="preserve"> ISO 27001:2013, tenderers must provide a copy of their certification. Please also include a Statement of Applicability</w:t>
              </w:r>
              <w:r w:rsidRPr="00CE61E0">
                <w:rPr>
                  <w:b/>
                  <w:bCs/>
                  <w:color w:val="000000"/>
                </w:rPr>
                <w:t>.</w:t>
              </w:r>
            </w:p>
            <w:p w14:paraId="1D8CE2B8" w14:textId="632ECB44" w:rsidR="00C268AA" w:rsidRPr="004D1607" w:rsidRDefault="00C268AA" w:rsidP="007973CB">
              <w:pPr>
                <w:pStyle w:val="ListParagraph"/>
                <w:numPr>
                  <w:ilvl w:val="0"/>
                  <w:numId w:val="78"/>
                </w:numPr>
                <w:shd w:val="clear" w:color="auto" w:fill="FFFFFF"/>
                <w:spacing w:before="100" w:beforeAutospacing="1" w:after="100" w:afterAutospacing="1"/>
                <w:jc w:val="left"/>
              </w:pPr>
              <w:r w:rsidRPr="00CE61E0">
                <w:rPr>
                  <w:color w:val="000000"/>
                </w:rPr>
                <w:t xml:space="preserve">All tenderers must confirm </w:t>
              </w:r>
              <w:r w:rsidRPr="00CE61E0">
                <w:t>that the hosts of the</w:t>
              </w:r>
              <w:r w:rsidRPr="00CE61E0">
                <w:rPr>
                  <w:color w:val="FF0000"/>
                </w:rPr>
                <w:t xml:space="preserve"> </w:t>
              </w:r>
              <w:r w:rsidRPr="00CE61E0">
                <w:rPr>
                  <w:color w:val="000000"/>
                </w:rPr>
                <w:t>AMS Service solution and any associated databases or other stored data will be made available to audits in line with the data protection and security requirements set out in Appendix – 5 Services Contract and in the “Confidentiality Agreement Template for Private Organisations (Appendix 6)” document.</w:t>
              </w:r>
            </w:p>
            <w:p w14:paraId="1538EABD" w14:textId="413F7E42" w:rsidR="004D1607" w:rsidRPr="004D1607" w:rsidRDefault="004D1607" w:rsidP="004D1607">
              <w:pPr>
                <w:pStyle w:val="ListParagraph"/>
                <w:numPr>
                  <w:ilvl w:val="0"/>
                  <w:numId w:val="78"/>
                </w:numPr>
                <w:rPr>
                  <w:rFonts w:asciiTheme="minorHAnsi" w:hAnsiTheme="minorHAnsi" w:cstheme="minorHAnsi"/>
                  <w:szCs w:val="22"/>
                </w:rPr>
              </w:pPr>
              <w:r w:rsidRPr="004D1607">
                <w:rPr>
                  <w:rFonts w:asciiTheme="minorHAnsi" w:hAnsiTheme="minorHAnsi" w:cstheme="minorHAnsi"/>
                  <w:szCs w:val="22"/>
                </w:rPr>
                <w:t xml:space="preserve">The proposed location and methods for storing all information provided to and or created by the tenderer if successful as part of the performance of the service required by this RFT. </w:t>
              </w:r>
            </w:p>
            <w:p w14:paraId="52FC9928" w14:textId="77777777" w:rsidR="00A452E1" w:rsidRPr="00A452E1" w:rsidRDefault="00A452E1" w:rsidP="00A452E1">
              <w:pPr>
                <w:pStyle w:val="ListParagraph"/>
                <w:framePr w:hSpace="180" w:wrap="around" w:vAnchor="text" w:hAnchor="text" w:y="1"/>
                <w:numPr>
                  <w:ilvl w:val="0"/>
                  <w:numId w:val="78"/>
                </w:numPr>
                <w:shd w:val="clear" w:color="auto" w:fill="FFFFFF"/>
                <w:spacing w:before="100" w:beforeAutospacing="1" w:after="100" w:afterAutospacing="1"/>
                <w:jc w:val="left"/>
                <w:rPr>
                  <w:szCs w:val="22"/>
                  <w:lang w:val="en-IE" w:eastAsia="en-IE"/>
                </w:rPr>
              </w:pPr>
              <w:r w:rsidRPr="00A452E1">
                <w:rPr>
                  <w:color w:val="000000"/>
                  <w:lang w:eastAsia="en-IE"/>
                </w:rPr>
                <w:lastRenderedPageBreak/>
                <w:t>All tenderers must confirm and provide evidence that the data stored on any proposed solution will reside only in data centres:</w:t>
              </w:r>
            </w:p>
            <w:p w14:paraId="3F8C7D2E" w14:textId="59E95BED" w:rsidR="00A452E1" w:rsidRDefault="00A452E1" w:rsidP="00A452E1">
              <w:pPr>
                <w:framePr w:hSpace="180" w:wrap="around" w:vAnchor="text" w:hAnchor="text" w:y="1"/>
                <w:numPr>
                  <w:ilvl w:val="0"/>
                  <w:numId w:val="82"/>
                </w:numPr>
                <w:shd w:val="clear" w:color="auto" w:fill="FFFFFF"/>
                <w:spacing w:before="100" w:beforeAutospacing="1" w:after="100" w:afterAutospacing="1"/>
                <w:ind w:left="2520"/>
                <w:contextualSpacing/>
                <w:jc w:val="left"/>
                <w:rPr>
                  <w:lang w:eastAsia="en-IE"/>
                </w:rPr>
              </w:pPr>
              <w:r>
                <w:rPr>
                  <w:color w:val="000000"/>
                  <w:lang w:eastAsia="en-IE"/>
                </w:rPr>
                <w:t xml:space="preserve">Within European Economic Area (EEA) </w:t>
              </w:r>
              <w:r w:rsidR="00ED6358">
                <w:rPr>
                  <w:color w:val="000000"/>
                  <w:lang w:eastAsia="en-IE"/>
                </w:rPr>
                <w:t>jurisdiction.</w:t>
              </w:r>
              <w:r>
                <w:rPr>
                  <w:color w:val="000000"/>
                  <w:lang w:eastAsia="en-IE"/>
                </w:rPr>
                <w:t xml:space="preserve"> </w:t>
              </w:r>
            </w:p>
            <w:p w14:paraId="0BAB2BE6" w14:textId="77777777" w:rsidR="00A452E1" w:rsidRDefault="00A452E1" w:rsidP="00A452E1">
              <w:pPr>
                <w:framePr w:hSpace="180" w:wrap="around" w:vAnchor="text" w:hAnchor="text" w:y="1"/>
                <w:shd w:val="clear" w:color="auto" w:fill="FFFFFF"/>
                <w:spacing w:before="100" w:beforeAutospacing="1" w:after="100" w:afterAutospacing="1"/>
                <w:ind w:left="1800"/>
                <w:rPr>
                  <w:lang w:val="en-IE" w:eastAsia="en-IE"/>
                </w:rPr>
              </w:pPr>
              <w:r>
                <w:rPr>
                  <w:color w:val="000000"/>
                  <w:lang w:eastAsia="en-IE"/>
                </w:rPr>
                <w:t xml:space="preserve">and/or </w:t>
              </w:r>
            </w:p>
            <w:p w14:paraId="40BFD665" w14:textId="0B67D527" w:rsidR="00A452E1" w:rsidRPr="00E674DC" w:rsidRDefault="00E674DC" w:rsidP="00A452E1">
              <w:pPr>
                <w:framePr w:hSpace="180" w:wrap="around" w:vAnchor="text" w:hAnchor="text" w:y="1"/>
                <w:numPr>
                  <w:ilvl w:val="0"/>
                  <w:numId w:val="82"/>
                </w:numPr>
                <w:shd w:val="clear" w:color="auto" w:fill="FFFFFF"/>
                <w:spacing w:before="100" w:beforeAutospacing="1" w:after="100" w:afterAutospacing="1"/>
                <w:ind w:left="2520"/>
                <w:contextualSpacing/>
                <w:jc w:val="left"/>
                <w:rPr>
                  <w:lang w:eastAsia="en-IE"/>
                </w:rPr>
              </w:pPr>
              <w:r>
                <w:rPr>
                  <w:color w:val="000000"/>
                  <w:lang w:eastAsia="en-IE"/>
                </w:rPr>
                <w:t>W</w:t>
              </w:r>
              <w:r w:rsidR="00A452E1">
                <w:rPr>
                  <w:color w:val="000000"/>
                  <w:lang w:eastAsia="en-IE"/>
                </w:rPr>
                <w:t xml:space="preserve">ithin the following secure third countries (Andorra, Argentina, Canada (only commercial organizations), Faroe Islands, Guernsey, Israel, Isle of Man, Jersey, New Zealand, Switzerland, </w:t>
              </w:r>
              <w:r w:rsidR="00ED6358">
                <w:rPr>
                  <w:color w:val="000000"/>
                  <w:lang w:eastAsia="en-IE"/>
                </w:rPr>
                <w:t>Uruguay,</w:t>
              </w:r>
              <w:r w:rsidR="00A452E1">
                <w:rPr>
                  <w:color w:val="000000"/>
                  <w:lang w:eastAsia="en-IE"/>
                </w:rPr>
                <w:t xml:space="preserve"> Japan, the United Kingdom and South Korea</w:t>
              </w:r>
              <w:r w:rsidR="00ED6358">
                <w:rPr>
                  <w:color w:val="000000"/>
                  <w:lang w:eastAsia="en-IE"/>
                </w:rPr>
                <w:t>).</w:t>
              </w:r>
            </w:p>
            <w:p w14:paraId="2968E501" w14:textId="77777777" w:rsidR="00E674DC" w:rsidRDefault="00E674DC" w:rsidP="00E674DC">
              <w:pPr>
                <w:framePr w:hSpace="180" w:wrap="around" w:vAnchor="text" w:hAnchor="text" w:y="1"/>
                <w:shd w:val="clear" w:color="auto" w:fill="FFFFFF"/>
                <w:spacing w:before="100" w:beforeAutospacing="1" w:after="100" w:afterAutospacing="1"/>
                <w:ind w:left="2520"/>
                <w:contextualSpacing/>
                <w:jc w:val="left"/>
                <w:rPr>
                  <w:lang w:eastAsia="en-IE"/>
                </w:rPr>
              </w:pPr>
            </w:p>
            <w:p w14:paraId="1A90B13E" w14:textId="77777777" w:rsidR="00A452E1" w:rsidRDefault="00A452E1" w:rsidP="00A452E1">
              <w:pPr>
                <w:framePr w:hSpace="180" w:wrap="around" w:vAnchor="text" w:hAnchor="text" w:y="1"/>
                <w:shd w:val="clear" w:color="auto" w:fill="FFFFFF"/>
                <w:spacing w:before="100" w:beforeAutospacing="1" w:after="100" w:afterAutospacing="1"/>
                <w:ind w:left="1800"/>
                <w:rPr>
                  <w:lang w:val="en-IE" w:eastAsia="en-IE"/>
                </w:rPr>
              </w:pPr>
              <w:r>
                <w:rPr>
                  <w:color w:val="000000"/>
                  <w:lang w:eastAsia="en-IE"/>
                </w:rPr>
                <w:t xml:space="preserve">at all times and that no data will leave or be transferred outside of EEA jurisdiction other than to the aforementioned secure third countries </w:t>
              </w:r>
              <w:r>
                <w:rPr>
                  <w:b/>
                  <w:bCs/>
                  <w:color w:val="000000"/>
                </w:rPr>
                <w:t>(Pass/Fail)</w:t>
              </w:r>
              <w:r>
                <w:rPr>
                  <w:color w:val="000000"/>
                  <w:lang w:eastAsia="en-IE"/>
                </w:rPr>
                <w:t>.</w:t>
              </w:r>
            </w:p>
            <w:p w14:paraId="2C0EDAE0" w14:textId="0838400E" w:rsidR="00C3103B" w:rsidRPr="003C5C2C" w:rsidRDefault="00A86A4B" w:rsidP="00A452E1">
              <w:pPr>
                <w:pStyle w:val="ListParagraph"/>
                <w:shd w:val="clear" w:color="auto" w:fill="FFFFFF"/>
                <w:spacing w:before="100" w:beforeAutospacing="1" w:after="100" w:afterAutospacing="1"/>
                <w:ind w:left="1800"/>
                <w:jc w:val="left"/>
              </w:pPr>
            </w:p>
          </w:sdtContent>
        </w:sdt>
      </w:sdtContent>
    </w:sdt>
    <w:p w14:paraId="50EF8071" w14:textId="77777777" w:rsidR="00C3103B" w:rsidRPr="00BA3C02" w:rsidRDefault="00C3103B" w:rsidP="00BA3C02">
      <w:pPr>
        <w:spacing w:after="0"/>
        <w:rPr>
          <w:szCs w:val="22"/>
        </w:rPr>
      </w:pPr>
    </w:p>
    <w:p w14:paraId="0F1F4A51" w14:textId="77777777" w:rsidR="00C3103B" w:rsidRPr="00102A18" w:rsidRDefault="00C3103B" w:rsidP="00102A18">
      <w:pPr>
        <w:spacing w:after="0"/>
        <w:rPr>
          <w:szCs w:val="22"/>
        </w:rPr>
        <w:sectPr w:rsidR="00C3103B" w:rsidRPr="00102A18" w:rsidSect="00C3103B">
          <w:type w:val="continuous"/>
          <w:pgSz w:w="11907" w:h="16840" w:code="9"/>
          <w:pgMar w:top="1134" w:right="1418" w:bottom="851" w:left="1418" w:header="709" w:footer="709" w:gutter="0"/>
          <w:cols w:space="708"/>
          <w:formProt w:val="0"/>
          <w:docGrid w:linePitch="360"/>
        </w:sectPr>
      </w:pPr>
    </w:p>
    <w:tbl>
      <w:tblPr>
        <w:tblW w:w="5000" w:type="pct"/>
        <w:tblLook w:val="01E0" w:firstRow="1" w:lastRow="1" w:firstColumn="1" w:lastColumn="1" w:noHBand="0" w:noVBand="0"/>
      </w:tblPr>
      <w:tblGrid>
        <w:gridCol w:w="651"/>
        <w:gridCol w:w="686"/>
        <w:gridCol w:w="7734"/>
      </w:tblGrid>
      <w:tr w:rsidR="00C3103B" w:rsidRPr="00830A49" w14:paraId="7BA288D9" w14:textId="77777777" w:rsidTr="007831B0">
        <w:trPr>
          <w:trHeight w:val="655"/>
        </w:trPr>
        <w:tc>
          <w:tcPr>
            <w:tcW w:w="359" w:type="pct"/>
          </w:tcPr>
          <w:p w14:paraId="3E72C20B" w14:textId="77777777" w:rsidR="00C3103B" w:rsidRPr="00830A49" w:rsidRDefault="00C3103B" w:rsidP="00C3103B">
            <w:pPr>
              <w:rPr>
                <w:color w:val="0000FF"/>
              </w:rPr>
            </w:pPr>
            <w:bookmarkStart w:id="20" w:name="Text81"/>
          </w:p>
        </w:tc>
        <w:tc>
          <w:tcPr>
            <w:tcW w:w="378" w:type="pct"/>
          </w:tcPr>
          <w:p w14:paraId="538AF7D0" w14:textId="77777777" w:rsidR="00C3103B" w:rsidRPr="00830A49" w:rsidRDefault="00C3103B" w:rsidP="00C3103B">
            <w:pPr>
              <w:rPr>
                <w:color w:val="0000FF"/>
              </w:rPr>
            </w:pPr>
          </w:p>
        </w:tc>
        <w:tc>
          <w:tcPr>
            <w:tcW w:w="4263" w:type="pct"/>
          </w:tcPr>
          <w:p w14:paraId="1551BBE9" w14:textId="77777777" w:rsidR="00C3103B" w:rsidRPr="00095116" w:rsidRDefault="00C3103B" w:rsidP="007831B0">
            <w:r w:rsidRPr="003215FF">
              <w:rPr>
                <w:szCs w:val="22"/>
              </w:rPr>
              <w:t>Tenderers must provide the supporting documentation specified above without delay when requested by the Contracting Authority.</w:t>
            </w:r>
          </w:p>
        </w:tc>
      </w:tr>
    </w:tbl>
    <w:p w14:paraId="2568D74F" w14:textId="77777777" w:rsidR="00C3103B" w:rsidRPr="00C3103B" w:rsidRDefault="00C3103B" w:rsidP="00C3103B">
      <w:pPr>
        <w:pStyle w:val="ListParagraph"/>
        <w:numPr>
          <w:ilvl w:val="0"/>
          <w:numId w:val="4"/>
        </w:numPr>
        <w:rPr>
          <w:szCs w:val="22"/>
        </w:rPr>
        <w:sectPr w:rsidR="00C3103B" w:rsidRPr="00C3103B" w:rsidSect="00C3103B">
          <w:type w:val="continuous"/>
          <w:pgSz w:w="11907" w:h="16840" w:code="9"/>
          <w:pgMar w:top="1134" w:right="1418" w:bottom="851" w:left="1418" w:header="709" w:footer="709" w:gutter="0"/>
          <w:cols w:space="708"/>
          <w:docGrid w:linePitch="360"/>
        </w:sectPr>
      </w:pPr>
    </w:p>
    <w:bookmarkEnd w:id="20"/>
    <w:p w14:paraId="4218A985" w14:textId="77777777" w:rsidR="003C0FB1" w:rsidRDefault="003C0FB1" w:rsidP="00AB5697">
      <w:pPr>
        <w:pStyle w:val="Heading2"/>
        <w:numPr>
          <w:ilvl w:val="1"/>
          <w:numId w:val="4"/>
        </w:numPr>
        <w:tabs>
          <w:tab w:val="clear" w:pos="390"/>
        </w:tabs>
        <w:spacing w:after="100"/>
        <w:ind w:left="0" w:firstLine="0"/>
      </w:pPr>
      <w:r w:rsidRPr="000E5DB7">
        <w:t>Award Criteria</w:t>
      </w:r>
    </w:p>
    <w:tbl>
      <w:tblPr>
        <w:tblW w:w="5000" w:type="pct"/>
        <w:tblLook w:val="01E0" w:firstRow="1" w:lastRow="1" w:firstColumn="1" w:lastColumn="1" w:noHBand="0" w:noVBand="0"/>
      </w:tblPr>
      <w:tblGrid>
        <w:gridCol w:w="776"/>
        <w:gridCol w:w="8295"/>
      </w:tblGrid>
      <w:tr w:rsidR="00564F8A" w:rsidRPr="00CB5B77" w14:paraId="6114C93D" w14:textId="77777777" w:rsidTr="00564F8A">
        <w:trPr>
          <w:trHeight w:val="595"/>
        </w:trPr>
        <w:tc>
          <w:tcPr>
            <w:tcW w:w="428" w:type="pct"/>
          </w:tcPr>
          <w:p w14:paraId="472C3985" w14:textId="77777777" w:rsidR="00564F8A" w:rsidRPr="00810B05" w:rsidRDefault="00564F8A" w:rsidP="00503F93">
            <w:pPr>
              <w:spacing w:line="320" w:lineRule="exact"/>
              <w:rPr>
                <w:color w:val="0000FF"/>
              </w:rPr>
            </w:pPr>
            <w:r w:rsidRPr="00810B05">
              <w:rPr>
                <w:color w:val="0000FF"/>
              </w:rPr>
              <w:t>3.3.1</w:t>
            </w:r>
          </w:p>
        </w:tc>
        <w:tc>
          <w:tcPr>
            <w:tcW w:w="4572" w:type="pct"/>
          </w:tcPr>
          <w:p w14:paraId="06A773DE" w14:textId="77777777" w:rsidR="00564F8A" w:rsidRPr="00507FE4" w:rsidRDefault="00564F8A" w:rsidP="00564F8A">
            <w:r w:rsidRPr="00507FE4">
              <w:t>The Services Contract will be awarded on the basis of the most economically advantageous tender(s) as identified in accordance with the following criteria:</w:t>
            </w:r>
          </w:p>
        </w:tc>
      </w:tr>
    </w:tbl>
    <w:p w14:paraId="75790ED6" w14:textId="77777777" w:rsidR="00564F8A" w:rsidRDefault="00564F8A" w:rsidP="00564F8A">
      <w:pPr>
        <w:sectPr w:rsidR="00564F8A" w:rsidSect="00684357">
          <w:type w:val="continuous"/>
          <w:pgSz w:w="11907" w:h="16840" w:code="9"/>
          <w:pgMar w:top="1134" w:right="1418" w:bottom="851" w:left="1418" w:header="709" w:footer="709" w:gutter="0"/>
          <w:cols w:space="708"/>
          <w:docGrid w:linePitch="360"/>
        </w:sectPr>
      </w:pPr>
    </w:p>
    <w:sdt>
      <w:sdtPr>
        <w:id w:val="7810711"/>
        <w:placeholder>
          <w:docPart w:val="DefaultPlaceholder_-1854013440"/>
        </w:placeholder>
      </w:sdtPr>
      <w:sdtEndPr/>
      <w:sdtContent>
        <w:p w14:paraId="73F6178C" w14:textId="6B6D8B1E" w:rsidR="003F2A21" w:rsidRDefault="003F2A21" w:rsidP="00D35AA7"/>
        <w:p w14:paraId="647EF508" w14:textId="2AB00DDD" w:rsidR="009B7370" w:rsidRDefault="009B7370" w:rsidP="00D35AA7"/>
        <w:p w14:paraId="3F109613" w14:textId="72A49806" w:rsidR="009B7370" w:rsidRDefault="009B7370" w:rsidP="00D35AA7"/>
        <w:p w14:paraId="2F6915B1" w14:textId="6D71F659" w:rsidR="009B7370" w:rsidRDefault="009B7370" w:rsidP="00D35AA7"/>
        <w:p w14:paraId="4804A65F" w14:textId="756F7608" w:rsidR="009B7370" w:rsidRDefault="009B7370" w:rsidP="00D35AA7"/>
        <w:p w14:paraId="501003D8" w14:textId="117067E3" w:rsidR="009B7370" w:rsidRDefault="009B7370" w:rsidP="00D35AA7"/>
        <w:p w14:paraId="204E30F4" w14:textId="72B8D109" w:rsidR="009B7370" w:rsidRDefault="009B7370" w:rsidP="00D35AA7"/>
        <w:p w14:paraId="373842A7" w14:textId="0461C83A" w:rsidR="009B7370" w:rsidRDefault="009B7370" w:rsidP="00D35AA7"/>
        <w:p w14:paraId="364B1E74" w14:textId="7ADC299E" w:rsidR="009B7370" w:rsidRDefault="009B7370" w:rsidP="00D35AA7"/>
        <w:p w14:paraId="6B359EA9" w14:textId="0314BACD" w:rsidR="009B7370" w:rsidRDefault="009B7370" w:rsidP="00D35AA7"/>
        <w:p w14:paraId="5EBAE7BA" w14:textId="4358A203" w:rsidR="009B7370" w:rsidRDefault="009B7370" w:rsidP="00D35AA7"/>
        <w:p w14:paraId="3A4C25F5" w14:textId="1658EBD1" w:rsidR="009B7370" w:rsidRDefault="009B7370" w:rsidP="00D35AA7"/>
        <w:p w14:paraId="6C5B7329" w14:textId="0B5DDB9E" w:rsidR="009B7370" w:rsidRDefault="009B7370" w:rsidP="00D35AA7"/>
        <w:p w14:paraId="2ABEE948" w14:textId="7908416D" w:rsidR="009B7370" w:rsidRDefault="009B7370" w:rsidP="00D35AA7"/>
        <w:p w14:paraId="4CC2DD5F" w14:textId="6AB35934" w:rsidR="009B7370" w:rsidRDefault="009B7370" w:rsidP="00D35AA7"/>
        <w:p w14:paraId="0FB0462B" w14:textId="2AA0EC6C" w:rsidR="004929DE" w:rsidRDefault="003F2A21" w:rsidP="00D35AA7">
          <w:r w:rsidRPr="00882320">
            <w:rPr>
              <w:b/>
              <w:bCs/>
            </w:rPr>
            <w:lastRenderedPageBreak/>
            <w:t>The Contracting Authority will apply the following award criteria:</w:t>
          </w:r>
        </w:p>
        <w:p w14:paraId="2453EA03" w14:textId="77777777" w:rsidR="0092756C" w:rsidRPr="0092756C" w:rsidRDefault="0092756C" w:rsidP="00F62CC3">
          <w:pPr>
            <w:pStyle w:val="Heading4"/>
            <w:rPr>
              <w:szCs w:val="22"/>
              <w:lang w:val="en-IE"/>
            </w:rPr>
          </w:pPr>
          <w:r w:rsidRPr="0092756C">
            <w:t>Award Table 1 – Award Criteria and Sub-Criteria</w:t>
          </w:r>
        </w:p>
        <w:tbl>
          <w:tblPr>
            <w:tblW w:w="9760" w:type="dxa"/>
            <w:tblInd w:w="118" w:type="dxa"/>
            <w:tblLook w:val="04A0" w:firstRow="1" w:lastRow="0" w:firstColumn="1" w:lastColumn="0" w:noHBand="0" w:noVBand="1"/>
          </w:tblPr>
          <w:tblGrid>
            <w:gridCol w:w="1166"/>
            <w:gridCol w:w="1003"/>
            <w:gridCol w:w="4082"/>
            <w:gridCol w:w="1418"/>
            <w:gridCol w:w="1134"/>
            <w:gridCol w:w="957"/>
          </w:tblGrid>
          <w:tr w:rsidR="00B81291" w:rsidRPr="00B81291" w14:paraId="3A21CBA2" w14:textId="77777777" w:rsidTr="009B7370">
            <w:trPr>
              <w:gridAfter w:val="1"/>
              <w:wAfter w:w="957" w:type="dxa"/>
              <w:trHeight w:val="1320"/>
            </w:trPr>
            <w:tc>
              <w:tcPr>
                <w:tcW w:w="1166" w:type="dxa"/>
                <w:tcBorders>
                  <w:top w:val="single" w:sz="8" w:space="0" w:color="auto"/>
                  <w:left w:val="single" w:sz="8" w:space="0" w:color="auto"/>
                  <w:bottom w:val="single" w:sz="8" w:space="0" w:color="auto"/>
                  <w:right w:val="single" w:sz="8" w:space="0" w:color="auto"/>
                </w:tcBorders>
                <w:shd w:val="clear" w:color="000000" w:fill="8EA9DB"/>
                <w:vAlign w:val="center"/>
                <w:hideMark/>
              </w:tcPr>
              <w:p w14:paraId="5AC4E16B" w14:textId="77777777" w:rsidR="00B81291" w:rsidRPr="00B81291" w:rsidRDefault="00B81291" w:rsidP="00B81291">
                <w:pPr>
                  <w:spacing w:after="0" w:line="240" w:lineRule="auto"/>
                  <w:jc w:val="center"/>
                  <w:rPr>
                    <w:rFonts w:cs="Calibri"/>
                    <w:color w:val="000000"/>
                    <w:lang w:val="en-IE" w:eastAsia="en-IE"/>
                  </w:rPr>
                </w:pPr>
                <w:r w:rsidRPr="00B81291">
                  <w:rPr>
                    <w:rFonts w:cs="Calibri"/>
                    <w:color w:val="000000"/>
                    <w:szCs w:val="22"/>
                    <w:lang w:val="en-IE" w:eastAsia="en-IE"/>
                  </w:rPr>
                  <w:t>Award Criterion</w:t>
                </w:r>
              </w:p>
            </w:tc>
            <w:tc>
              <w:tcPr>
                <w:tcW w:w="1003" w:type="dxa"/>
                <w:tcBorders>
                  <w:top w:val="single" w:sz="8" w:space="0" w:color="auto"/>
                  <w:left w:val="nil"/>
                  <w:bottom w:val="single" w:sz="8" w:space="0" w:color="auto"/>
                  <w:right w:val="single" w:sz="8" w:space="0" w:color="auto"/>
                </w:tcBorders>
                <w:shd w:val="clear" w:color="000000" w:fill="8EA9DB"/>
                <w:vAlign w:val="center"/>
                <w:hideMark/>
              </w:tcPr>
              <w:p w14:paraId="4E089CF0" w14:textId="77777777" w:rsidR="00B81291" w:rsidRPr="00B81291" w:rsidRDefault="00B81291" w:rsidP="00B81291">
                <w:pPr>
                  <w:spacing w:after="0" w:line="240" w:lineRule="auto"/>
                  <w:jc w:val="left"/>
                  <w:rPr>
                    <w:rFonts w:cs="Calibri"/>
                    <w:color w:val="000000"/>
                    <w:lang w:val="en-IE" w:eastAsia="en-IE"/>
                  </w:rPr>
                </w:pPr>
                <w:r w:rsidRPr="00B81291">
                  <w:rPr>
                    <w:rFonts w:cs="Calibri"/>
                    <w:color w:val="000000"/>
                    <w:szCs w:val="22"/>
                    <w:lang w:val="en-IE" w:eastAsia="en-IE"/>
                  </w:rPr>
                  <w:t>Criterion Number</w:t>
                </w:r>
              </w:p>
            </w:tc>
            <w:tc>
              <w:tcPr>
                <w:tcW w:w="4082" w:type="dxa"/>
                <w:tcBorders>
                  <w:top w:val="single" w:sz="8" w:space="0" w:color="auto"/>
                  <w:left w:val="nil"/>
                  <w:bottom w:val="single" w:sz="8" w:space="0" w:color="auto"/>
                  <w:right w:val="single" w:sz="8" w:space="0" w:color="auto"/>
                </w:tcBorders>
                <w:shd w:val="clear" w:color="000000" w:fill="8EA9DB"/>
                <w:vAlign w:val="center"/>
                <w:hideMark/>
              </w:tcPr>
              <w:p w14:paraId="3B797F93" w14:textId="77777777" w:rsidR="00B81291" w:rsidRPr="00B81291" w:rsidRDefault="00B81291" w:rsidP="00B81291">
                <w:pPr>
                  <w:spacing w:after="0" w:line="240" w:lineRule="auto"/>
                  <w:jc w:val="left"/>
                  <w:rPr>
                    <w:rFonts w:cs="Calibri"/>
                    <w:color w:val="000000"/>
                    <w:lang w:val="en-IE" w:eastAsia="en-IE"/>
                  </w:rPr>
                </w:pPr>
                <w:r w:rsidRPr="00B81291">
                  <w:rPr>
                    <w:rFonts w:cs="Calibri"/>
                    <w:color w:val="000000"/>
                    <w:szCs w:val="22"/>
                    <w:lang w:val="en-IE" w:eastAsia="en-IE"/>
                  </w:rPr>
                  <w:t>Award Criterion (Tenderers should refer to all of the requirements of Appendix 1 of this RFT in addition to specific paragraphs mentioned).</w:t>
                </w:r>
              </w:p>
            </w:tc>
            <w:tc>
              <w:tcPr>
                <w:tcW w:w="1418" w:type="dxa"/>
                <w:tcBorders>
                  <w:top w:val="single" w:sz="8" w:space="0" w:color="auto"/>
                  <w:left w:val="nil"/>
                  <w:bottom w:val="single" w:sz="8" w:space="0" w:color="auto"/>
                  <w:right w:val="single" w:sz="8" w:space="0" w:color="auto"/>
                </w:tcBorders>
                <w:shd w:val="clear" w:color="000000" w:fill="8EA9DB"/>
                <w:vAlign w:val="center"/>
                <w:hideMark/>
              </w:tcPr>
              <w:p w14:paraId="3F2002D1" w14:textId="77777777" w:rsidR="00B81291" w:rsidRPr="00B81291" w:rsidRDefault="00B81291" w:rsidP="00B81291">
                <w:pPr>
                  <w:spacing w:after="0" w:line="240" w:lineRule="auto"/>
                  <w:jc w:val="left"/>
                  <w:rPr>
                    <w:rFonts w:cs="Calibri"/>
                    <w:color w:val="000000"/>
                    <w:lang w:val="en-IE" w:eastAsia="en-IE"/>
                  </w:rPr>
                </w:pPr>
                <w:r w:rsidRPr="00B81291">
                  <w:rPr>
                    <w:rFonts w:cs="Calibri"/>
                    <w:color w:val="000000"/>
                    <w:szCs w:val="22"/>
                    <w:lang w:val="en-IE" w:eastAsia="en-IE"/>
                  </w:rPr>
                  <w:t>Max Marks Available</w:t>
                </w:r>
              </w:p>
            </w:tc>
            <w:tc>
              <w:tcPr>
                <w:tcW w:w="1134" w:type="dxa"/>
                <w:tcBorders>
                  <w:top w:val="single" w:sz="8" w:space="0" w:color="auto"/>
                  <w:left w:val="nil"/>
                  <w:bottom w:val="single" w:sz="8" w:space="0" w:color="auto"/>
                  <w:right w:val="single" w:sz="8" w:space="0" w:color="auto"/>
                </w:tcBorders>
                <w:shd w:val="clear" w:color="000000" w:fill="8EA9DB"/>
                <w:vAlign w:val="center"/>
                <w:hideMark/>
              </w:tcPr>
              <w:p w14:paraId="4A18F2A7" w14:textId="77777777" w:rsidR="00B81291" w:rsidRPr="00B81291" w:rsidRDefault="00B81291" w:rsidP="00B81291">
                <w:pPr>
                  <w:spacing w:after="0" w:line="240" w:lineRule="auto"/>
                  <w:jc w:val="left"/>
                  <w:rPr>
                    <w:rFonts w:cs="Calibri"/>
                    <w:color w:val="000000"/>
                    <w:lang w:val="en-IE" w:eastAsia="en-IE"/>
                  </w:rPr>
                </w:pPr>
                <w:r w:rsidRPr="00B81291">
                  <w:rPr>
                    <w:rFonts w:cs="Calibri"/>
                    <w:color w:val="000000"/>
                    <w:szCs w:val="22"/>
                    <w:lang w:val="en-IE" w:eastAsia="en-IE"/>
                  </w:rPr>
                  <w:t>Minimum Mark Required</w:t>
                </w:r>
              </w:p>
            </w:tc>
          </w:tr>
          <w:tr w:rsidR="00B81291" w:rsidRPr="00B81291" w14:paraId="516AB142" w14:textId="77777777" w:rsidTr="009B7370">
            <w:trPr>
              <w:gridAfter w:val="1"/>
              <w:wAfter w:w="957" w:type="dxa"/>
              <w:trHeight w:val="525"/>
            </w:trPr>
            <w:tc>
              <w:tcPr>
                <w:tcW w:w="1166" w:type="dxa"/>
                <w:vMerge w:val="restart"/>
                <w:tcBorders>
                  <w:top w:val="nil"/>
                  <w:left w:val="single" w:sz="8" w:space="0" w:color="auto"/>
                  <w:bottom w:val="single" w:sz="8" w:space="0" w:color="000000"/>
                  <w:right w:val="single" w:sz="8" w:space="0" w:color="auto"/>
                </w:tcBorders>
                <w:shd w:val="clear" w:color="auto" w:fill="auto"/>
                <w:vAlign w:val="center"/>
                <w:hideMark/>
              </w:tcPr>
              <w:p w14:paraId="3D8DCCF6" w14:textId="77777777" w:rsidR="00B81291" w:rsidRPr="00B81291" w:rsidRDefault="00B81291" w:rsidP="00B81291">
                <w:pPr>
                  <w:spacing w:after="0" w:line="240" w:lineRule="auto"/>
                  <w:jc w:val="center"/>
                  <w:rPr>
                    <w:rFonts w:cs="Calibri"/>
                    <w:color w:val="000000"/>
                    <w:lang w:val="en-IE" w:eastAsia="en-IE"/>
                  </w:rPr>
                </w:pPr>
                <w:r w:rsidRPr="00B81291">
                  <w:rPr>
                    <w:rFonts w:cs="Calibri"/>
                    <w:color w:val="000000"/>
                    <w:szCs w:val="22"/>
                    <w:lang w:val="en-IE" w:eastAsia="en-IE"/>
                  </w:rPr>
                  <w:t>Quality of Service Delivery</w:t>
                </w:r>
              </w:p>
            </w:tc>
            <w:tc>
              <w:tcPr>
                <w:tcW w:w="1003" w:type="dxa"/>
                <w:vMerge w:val="restart"/>
                <w:tcBorders>
                  <w:top w:val="nil"/>
                  <w:left w:val="single" w:sz="8" w:space="0" w:color="auto"/>
                  <w:bottom w:val="single" w:sz="8" w:space="0" w:color="000000"/>
                  <w:right w:val="nil"/>
                </w:tcBorders>
                <w:shd w:val="clear" w:color="auto" w:fill="auto"/>
                <w:vAlign w:val="center"/>
                <w:hideMark/>
              </w:tcPr>
              <w:p w14:paraId="03FCBB4F" w14:textId="77777777" w:rsidR="00B81291" w:rsidRPr="00B81291" w:rsidRDefault="00B81291" w:rsidP="00B81291">
                <w:pPr>
                  <w:spacing w:after="0" w:line="240" w:lineRule="auto"/>
                  <w:jc w:val="center"/>
                  <w:rPr>
                    <w:rFonts w:cs="Calibri"/>
                    <w:color w:val="000000"/>
                    <w:lang w:val="en-IE" w:eastAsia="en-IE"/>
                  </w:rPr>
                </w:pPr>
                <w:r w:rsidRPr="00B81291">
                  <w:rPr>
                    <w:rFonts w:cs="Calibri"/>
                    <w:color w:val="000000"/>
                    <w:szCs w:val="22"/>
                    <w:lang w:val="en-IE" w:eastAsia="en-IE"/>
                  </w:rPr>
                  <w:t>1</w:t>
                </w:r>
              </w:p>
            </w:tc>
            <w:tc>
              <w:tcPr>
                <w:tcW w:w="4082" w:type="dxa"/>
                <w:vMerge w:val="restart"/>
                <w:tcBorders>
                  <w:top w:val="nil"/>
                  <w:left w:val="single" w:sz="8" w:space="0" w:color="auto"/>
                  <w:bottom w:val="single" w:sz="8" w:space="0" w:color="000000"/>
                  <w:right w:val="single" w:sz="8" w:space="0" w:color="auto"/>
                </w:tcBorders>
                <w:shd w:val="clear" w:color="auto" w:fill="auto"/>
                <w:vAlign w:val="center"/>
                <w:hideMark/>
              </w:tcPr>
              <w:p w14:paraId="11AA732F" w14:textId="77777777" w:rsidR="00B81291" w:rsidRPr="00B81291" w:rsidRDefault="00B81291" w:rsidP="00B81291">
                <w:pPr>
                  <w:spacing w:after="0" w:line="240" w:lineRule="auto"/>
                  <w:jc w:val="left"/>
                  <w:rPr>
                    <w:rFonts w:cs="Calibri"/>
                    <w:color w:val="000000"/>
                    <w:lang w:val="en-IE" w:eastAsia="en-IE"/>
                  </w:rPr>
                </w:pPr>
                <w:r w:rsidRPr="00B81291">
                  <w:rPr>
                    <w:rFonts w:cs="Calibri"/>
                    <w:color w:val="000000"/>
                    <w:szCs w:val="22"/>
                    <w:lang w:val="en-IE" w:eastAsia="en-IE"/>
                  </w:rPr>
                  <w:t>Quality of proposed team including quality of the management structure and team members’ resources applied as well as management of the client relationship</w:t>
                </w:r>
              </w:p>
            </w:tc>
            <w:tc>
              <w:tcPr>
                <w:tcW w:w="1418" w:type="dxa"/>
                <w:vMerge w:val="restart"/>
                <w:tcBorders>
                  <w:top w:val="nil"/>
                  <w:left w:val="single" w:sz="8" w:space="0" w:color="auto"/>
                  <w:bottom w:val="single" w:sz="8" w:space="0" w:color="000000"/>
                  <w:right w:val="single" w:sz="8" w:space="0" w:color="auto"/>
                </w:tcBorders>
                <w:shd w:val="clear" w:color="auto" w:fill="auto"/>
                <w:vAlign w:val="center"/>
                <w:hideMark/>
              </w:tcPr>
              <w:p w14:paraId="53118F5D" w14:textId="77777777" w:rsidR="00B81291" w:rsidRPr="00B81291" w:rsidRDefault="00B81291" w:rsidP="00B81291">
                <w:pPr>
                  <w:spacing w:after="0" w:line="240" w:lineRule="auto"/>
                  <w:jc w:val="center"/>
                  <w:rPr>
                    <w:rFonts w:cs="Calibri"/>
                    <w:color w:val="000000"/>
                    <w:lang w:val="en-IE" w:eastAsia="en-IE"/>
                  </w:rPr>
                </w:pPr>
                <w:r w:rsidRPr="00B81291">
                  <w:rPr>
                    <w:rFonts w:cs="Calibri"/>
                    <w:color w:val="000000"/>
                    <w:szCs w:val="22"/>
                    <w:lang w:val="en-IE" w:eastAsia="en-IE"/>
                  </w:rPr>
                  <w:t>1000</w:t>
                </w:r>
              </w:p>
            </w:tc>
            <w:tc>
              <w:tcPr>
                <w:tcW w:w="1134" w:type="dxa"/>
                <w:vMerge w:val="restart"/>
                <w:tcBorders>
                  <w:top w:val="nil"/>
                  <w:left w:val="single" w:sz="8" w:space="0" w:color="auto"/>
                  <w:bottom w:val="single" w:sz="8" w:space="0" w:color="000000"/>
                  <w:right w:val="single" w:sz="8" w:space="0" w:color="auto"/>
                </w:tcBorders>
                <w:shd w:val="clear" w:color="auto" w:fill="auto"/>
                <w:vAlign w:val="center"/>
                <w:hideMark/>
              </w:tcPr>
              <w:p w14:paraId="63B5D2F3" w14:textId="53AB0700" w:rsidR="00B81291" w:rsidRPr="00B81291" w:rsidRDefault="00B81291" w:rsidP="00B81291">
                <w:pPr>
                  <w:spacing w:after="0" w:line="240" w:lineRule="auto"/>
                  <w:jc w:val="center"/>
                  <w:rPr>
                    <w:rFonts w:cs="Calibri"/>
                    <w:color w:val="000000"/>
                    <w:lang w:val="en-IE" w:eastAsia="en-IE"/>
                  </w:rPr>
                </w:pPr>
                <w:r w:rsidRPr="00B81291">
                  <w:rPr>
                    <w:rFonts w:cs="Calibri"/>
                    <w:color w:val="000000"/>
                    <w:szCs w:val="22"/>
                    <w:lang w:val="en-IE" w:eastAsia="en-IE"/>
                  </w:rPr>
                  <w:t>6</w:t>
                </w:r>
                <w:r w:rsidR="00B25397">
                  <w:rPr>
                    <w:rFonts w:cs="Calibri"/>
                    <w:color w:val="000000"/>
                    <w:szCs w:val="22"/>
                    <w:lang w:val="en-IE" w:eastAsia="en-IE"/>
                  </w:rPr>
                  <w:t>16</w:t>
                </w:r>
              </w:p>
            </w:tc>
          </w:tr>
          <w:tr w:rsidR="00B81291" w:rsidRPr="00B81291" w14:paraId="4A40E4CD" w14:textId="77777777" w:rsidTr="009B7370">
            <w:trPr>
              <w:trHeight w:val="510"/>
            </w:trPr>
            <w:tc>
              <w:tcPr>
                <w:tcW w:w="1166" w:type="dxa"/>
                <w:vMerge/>
                <w:tcBorders>
                  <w:top w:val="nil"/>
                  <w:left w:val="single" w:sz="8" w:space="0" w:color="auto"/>
                  <w:bottom w:val="single" w:sz="8" w:space="0" w:color="000000"/>
                  <w:right w:val="single" w:sz="8" w:space="0" w:color="auto"/>
                </w:tcBorders>
                <w:vAlign w:val="center"/>
                <w:hideMark/>
              </w:tcPr>
              <w:p w14:paraId="051F09EC" w14:textId="77777777" w:rsidR="00B81291" w:rsidRPr="00B81291" w:rsidRDefault="00B81291" w:rsidP="00B81291">
                <w:pPr>
                  <w:spacing w:after="0" w:line="240" w:lineRule="auto"/>
                  <w:jc w:val="left"/>
                  <w:rPr>
                    <w:rFonts w:cs="Calibri"/>
                    <w:color w:val="000000"/>
                    <w:lang w:val="en-IE" w:eastAsia="en-IE"/>
                  </w:rPr>
                </w:pPr>
              </w:p>
            </w:tc>
            <w:tc>
              <w:tcPr>
                <w:tcW w:w="1003" w:type="dxa"/>
                <w:vMerge/>
                <w:tcBorders>
                  <w:top w:val="nil"/>
                  <w:left w:val="single" w:sz="8" w:space="0" w:color="auto"/>
                  <w:bottom w:val="single" w:sz="8" w:space="0" w:color="000000"/>
                  <w:right w:val="nil"/>
                </w:tcBorders>
                <w:vAlign w:val="center"/>
                <w:hideMark/>
              </w:tcPr>
              <w:p w14:paraId="12CC4727" w14:textId="77777777" w:rsidR="00B81291" w:rsidRPr="00B81291" w:rsidRDefault="00B81291" w:rsidP="00B81291">
                <w:pPr>
                  <w:spacing w:after="0" w:line="240" w:lineRule="auto"/>
                  <w:jc w:val="left"/>
                  <w:rPr>
                    <w:rFonts w:cs="Calibri"/>
                    <w:color w:val="000000"/>
                    <w:lang w:val="en-IE" w:eastAsia="en-IE"/>
                  </w:rPr>
                </w:pPr>
              </w:p>
            </w:tc>
            <w:tc>
              <w:tcPr>
                <w:tcW w:w="4082" w:type="dxa"/>
                <w:vMerge/>
                <w:tcBorders>
                  <w:top w:val="nil"/>
                  <w:left w:val="single" w:sz="8" w:space="0" w:color="auto"/>
                  <w:bottom w:val="single" w:sz="8" w:space="0" w:color="000000"/>
                  <w:right w:val="single" w:sz="8" w:space="0" w:color="auto"/>
                </w:tcBorders>
                <w:vAlign w:val="center"/>
                <w:hideMark/>
              </w:tcPr>
              <w:p w14:paraId="41D26149" w14:textId="77777777" w:rsidR="00B81291" w:rsidRPr="00B81291" w:rsidRDefault="00B81291" w:rsidP="00B81291">
                <w:pPr>
                  <w:spacing w:after="0" w:line="240" w:lineRule="auto"/>
                  <w:jc w:val="left"/>
                  <w:rPr>
                    <w:rFonts w:cs="Calibri"/>
                    <w:color w:val="000000"/>
                    <w:lang w:val="en-IE" w:eastAsia="en-IE"/>
                  </w:rPr>
                </w:pPr>
              </w:p>
            </w:tc>
            <w:tc>
              <w:tcPr>
                <w:tcW w:w="1418" w:type="dxa"/>
                <w:vMerge/>
                <w:tcBorders>
                  <w:top w:val="nil"/>
                  <w:left w:val="single" w:sz="8" w:space="0" w:color="auto"/>
                  <w:bottom w:val="single" w:sz="8" w:space="0" w:color="000000"/>
                  <w:right w:val="single" w:sz="8" w:space="0" w:color="auto"/>
                </w:tcBorders>
                <w:vAlign w:val="center"/>
                <w:hideMark/>
              </w:tcPr>
              <w:p w14:paraId="3EEAF740" w14:textId="77777777" w:rsidR="00B81291" w:rsidRPr="00B81291" w:rsidRDefault="00B81291" w:rsidP="00B81291">
                <w:pPr>
                  <w:spacing w:after="0" w:line="240" w:lineRule="auto"/>
                  <w:jc w:val="left"/>
                  <w:rPr>
                    <w:rFonts w:cs="Calibri"/>
                    <w:color w:val="000000"/>
                    <w:lang w:val="en-IE" w:eastAsia="en-IE"/>
                  </w:rPr>
                </w:pPr>
              </w:p>
            </w:tc>
            <w:tc>
              <w:tcPr>
                <w:tcW w:w="1134" w:type="dxa"/>
                <w:vMerge/>
                <w:tcBorders>
                  <w:top w:val="nil"/>
                  <w:left w:val="single" w:sz="8" w:space="0" w:color="auto"/>
                  <w:bottom w:val="single" w:sz="8" w:space="0" w:color="000000"/>
                  <w:right w:val="single" w:sz="8" w:space="0" w:color="auto"/>
                </w:tcBorders>
                <w:vAlign w:val="center"/>
                <w:hideMark/>
              </w:tcPr>
              <w:p w14:paraId="571C21E6" w14:textId="77777777" w:rsidR="00B81291" w:rsidRPr="00B81291" w:rsidRDefault="00B81291" w:rsidP="00B81291">
                <w:pPr>
                  <w:spacing w:after="0" w:line="240" w:lineRule="auto"/>
                  <w:jc w:val="left"/>
                  <w:rPr>
                    <w:rFonts w:cs="Calibri"/>
                    <w:color w:val="000000"/>
                    <w:lang w:val="en-IE" w:eastAsia="en-IE"/>
                  </w:rPr>
                </w:pPr>
              </w:p>
            </w:tc>
            <w:tc>
              <w:tcPr>
                <w:tcW w:w="957" w:type="dxa"/>
                <w:tcBorders>
                  <w:top w:val="nil"/>
                  <w:left w:val="nil"/>
                  <w:bottom w:val="nil"/>
                  <w:right w:val="nil"/>
                </w:tcBorders>
                <w:shd w:val="clear" w:color="auto" w:fill="auto"/>
                <w:noWrap/>
                <w:vAlign w:val="bottom"/>
                <w:hideMark/>
              </w:tcPr>
              <w:p w14:paraId="6D4D519D" w14:textId="77777777" w:rsidR="00B81291" w:rsidRPr="00B81291" w:rsidRDefault="00B81291" w:rsidP="00B81291">
                <w:pPr>
                  <w:spacing w:after="0" w:line="240" w:lineRule="auto"/>
                  <w:jc w:val="center"/>
                  <w:rPr>
                    <w:rFonts w:cs="Calibri"/>
                    <w:color w:val="000000"/>
                    <w:lang w:val="en-IE" w:eastAsia="en-IE"/>
                  </w:rPr>
                </w:pPr>
              </w:p>
            </w:tc>
          </w:tr>
          <w:tr w:rsidR="00B81291" w:rsidRPr="00B81291" w14:paraId="512A570E" w14:textId="77777777" w:rsidTr="009B7370">
            <w:trPr>
              <w:trHeight w:val="720"/>
            </w:trPr>
            <w:tc>
              <w:tcPr>
                <w:tcW w:w="1166" w:type="dxa"/>
                <w:vMerge/>
                <w:tcBorders>
                  <w:top w:val="nil"/>
                  <w:left w:val="single" w:sz="8" w:space="0" w:color="auto"/>
                  <w:bottom w:val="single" w:sz="8" w:space="0" w:color="000000"/>
                  <w:right w:val="single" w:sz="8" w:space="0" w:color="auto"/>
                </w:tcBorders>
                <w:vAlign w:val="center"/>
                <w:hideMark/>
              </w:tcPr>
              <w:p w14:paraId="3696748D" w14:textId="77777777" w:rsidR="00B81291" w:rsidRPr="00B81291" w:rsidRDefault="00B81291" w:rsidP="00B81291">
                <w:pPr>
                  <w:spacing w:after="0" w:line="240" w:lineRule="auto"/>
                  <w:jc w:val="left"/>
                  <w:rPr>
                    <w:rFonts w:cs="Calibri"/>
                    <w:color w:val="000000"/>
                    <w:lang w:val="en-IE" w:eastAsia="en-IE"/>
                  </w:rPr>
                </w:pPr>
              </w:p>
            </w:tc>
            <w:tc>
              <w:tcPr>
                <w:tcW w:w="1003" w:type="dxa"/>
                <w:tcBorders>
                  <w:top w:val="nil"/>
                  <w:left w:val="nil"/>
                  <w:bottom w:val="single" w:sz="8" w:space="0" w:color="auto"/>
                  <w:right w:val="single" w:sz="8" w:space="0" w:color="auto"/>
                </w:tcBorders>
                <w:shd w:val="clear" w:color="auto" w:fill="auto"/>
                <w:vAlign w:val="center"/>
                <w:hideMark/>
              </w:tcPr>
              <w:p w14:paraId="4502042A" w14:textId="77777777" w:rsidR="00B81291" w:rsidRPr="00B81291" w:rsidRDefault="00B81291" w:rsidP="00B81291">
                <w:pPr>
                  <w:spacing w:after="0" w:line="240" w:lineRule="auto"/>
                  <w:jc w:val="center"/>
                  <w:rPr>
                    <w:rFonts w:cs="Calibri"/>
                    <w:color w:val="000000"/>
                    <w:lang w:val="en-IE" w:eastAsia="en-IE"/>
                  </w:rPr>
                </w:pPr>
                <w:r w:rsidRPr="00B81291">
                  <w:rPr>
                    <w:rFonts w:cs="Calibri"/>
                    <w:color w:val="000000"/>
                    <w:szCs w:val="22"/>
                    <w:lang w:val="en-IE" w:eastAsia="en-IE"/>
                  </w:rPr>
                  <w:t>2</w:t>
                </w:r>
              </w:p>
            </w:tc>
            <w:tc>
              <w:tcPr>
                <w:tcW w:w="4082" w:type="dxa"/>
                <w:tcBorders>
                  <w:top w:val="nil"/>
                  <w:left w:val="nil"/>
                  <w:bottom w:val="single" w:sz="8" w:space="0" w:color="auto"/>
                  <w:right w:val="single" w:sz="8" w:space="0" w:color="auto"/>
                </w:tcBorders>
                <w:shd w:val="clear" w:color="auto" w:fill="auto"/>
                <w:vAlign w:val="center"/>
                <w:hideMark/>
              </w:tcPr>
              <w:p w14:paraId="796688E9" w14:textId="77777777" w:rsidR="00B81291" w:rsidRPr="00B81291" w:rsidRDefault="00B81291" w:rsidP="00B81291">
                <w:pPr>
                  <w:spacing w:after="0" w:line="240" w:lineRule="auto"/>
                  <w:jc w:val="left"/>
                  <w:rPr>
                    <w:rFonts w:cs="Calibri"/>
                    <w:color w:val="000000"/>
                    <w:lang w:val="en-IE" w:eastAsia="en-IE"/>
                  </w:rPr>
                </w:pPr>
                <w:r w:rsidRPr="00B81291">
                  <w:rPr>
                    <w:rFonts w:cs="Calibri"/>
                    <w:color w:val="000000"/>
                    <w:szCs w:val="22"/>
                    <w:lang w:val="en-IE" w:eastAsia="en-IE"/>
                  </w:rPr>
                  <w:t xml:space="preserve">Demonstration of an Understanding of the Clients Requirements </w:t>
                </w:r>
              </w:p>
            </w:tc>
            <w:tc>
              <w:tcPr>
                <w:tcW w:w="1418" w:type="dxa"/>
                <w:tcBorders>
                  <w:top w:val="nil"/>
                  <w:left w:val="nil"/>
                  <w:bottom w:val="single" w:sz="8" w:space="0" w:color="auto"/>
                  <w:right w:val="single" w:sz="8" w:space="0" w:color="auto"/>
                </w:tcBorders>
                <w:shd w:val="clear" w:color="auto" w:fill="auto"/>
                <w:vAlign w:val="center"/>
                <w:hideMark/>
              </w:tcPr>
              <w:p w14:paraId="6D9F41B0" w14:textId="77777777" w:rsidR="00B81291" w:rsidRPr="00B81291" w:rsidRDefault="00B81291" w:rsidP="00B81291">
                <w:pPr>
                  <w:spacing w:after="0" w:line="240" w:lineRule="auto"/>
                  <w:jc w:val="center"/>
                  <w:rPr>
                    <w:rFonts w:cs="Calibri"/>
                    <w:color w:val="000000"/>
                    <w:lang w:val="en-IE" w:eastAsia="en-IE"/>
                  </w:rPr>
                </w:pPr>
                <w:r w:rsidRPr="00B81291">
                  <w:rPr>
                    <w:rFonts w:cs="Calibri"/>
                    <w:color w:val="000000"/>
                    <w:szCs w:val="22"/>
                    <w:lang w:val="en-IE" w:eastAsia="en-IE"/>
                  </w:rPr>
                  <w:t>300</w:t>
                </w:r>
              </w:p>
            </w:tc>
            <w:tc>
              <w:tcPr>
                <w:tcW w:w="1134" w:type="dxa"/>
                <w:tcBorders>
                  <w:top w:val="nil"/>
                  <w:left w:val="nil"/>
                  <w:bottom w:val="single" w:sz="8" w:space="0" w:color="auto"/>
                  <w:right w:val="single" w:sz="8" w:space="0" w:color="auto"/>
                </w:tcBorders>
                <w:shd w:val="clear" w:color="auto" w:fill="auto"/>
                <w:vAlign w:val="center"/>
                <w:hideMark/>
              </w:tcPr>
              <w:p w14:paraId="11A7DE46" w14:textId="04E904A3" w:rsidR="00B81291" w:rsidRPr="00B81291" w:rsidRDefault="00B81291" w:rsidP="00B81291">
                <w:pPr>
                  <w:spacing w:after="0" w:line="240" w:lineRule="auto"/>
                  <w:jc w:val="center"/>
                  <w:rPr>
                    <w:rFonts w:cs="Calibri"/>
                    <w:color w:val="000000"/>
                    <w:lang w:val="en-IE" w:eastAsia="en-IE"/>
                  </w:rPr>
                </w:pPr>
                <w:r w:rsidRPr="00B81291">
                  <w:rPr>
                    <w:rFonts w:cs="Calibri"/>
                    <w:color w:val="000000"/>
                    <w:szCs w:val="22"/>
                    <w:lang w:val="en-IE" w:eastAsia="en-IE"/>
                  </w:rPr>
                  <w:t>18</w:t>
                </w:r>
                <w:r w:rsidR="00B25397">
                  <w:rPr>
                    <w:rFonts w:cs="Calibri"/>
                    <w:color w:val="000000"/>
                    <w:szCs w:val="22"/>
                    <w:lang w:val="en-IE" w:eastAsia="en-IE"/>
                  </w:rPr>
                  <w:t>0</w:t>
                </w:r>
              </w:p>
            </w:tc>
            <w:tc>
              <w:tcPr>
                <w:tcW w:w="957" w:type="dxa"/>
                <w:vAlign w:val="center"/>
                <w:hideMark/>
              </w:tcPr>
              <w:p w14:paraId="7006D51B" w14:textId="77777777" w:rsidR="00B81291" w:rsidRPr="00B81291" w:rsidRDefault="00B81291" w:rsidP="00B81291">
                <w:pPr>
                  <w:spacing w:after="0" w:line="240" w:lineRule="auto"/>
                  <w:jc w:val="left"/>
                  <w:rPr>
                    <w:rFonts w:ascii="Times New Roman" w:hAnsi="Times New Roman"/>
                    <w:sz w:val="20"/>
                    <w:szCs w:val="20"/>
                    <w:lang w:val="en-IE" w:eastAsia="en-IE"/>
                  </w:rPr>
                </w:pPr>
              </w:p>
            </w:tc>
          </w:tr>
          <w:tr w:rsidR="00B81291" w:rsidRPr="00B81291" w14:paraId="23C7A17E" w14:textId="77777777" w:rsidTr="009B7370">
            <w:trPr>
              <w:trHeight w:val="780"/>
            </w:trPr>
            <w:tc>
              <w:tcPr>
                <w:tcW w:w="1166" w:type="dxa"/>
                <w:vMerge/>
                <w:tcBorders>
                  <w:top w:val="nil"/>
                  <w:left w:val="single" w:sz="8" w:space="0" w:color="auto"/>
                  <w:bottom w:val="single" w:sz="8" w:space="0" w:color="000000"/>
                  <w:right w:val="single" w:sz="8" w:space="0" w:color="auto"/>
                </w:tcBorders>
                <w:vAlign w:val="center"/>
                <w:hideMark/>
              </w:tcPr>
              <w:p w14:paraId="605AA3CD" w14:textId="77777777" w:rsidR="00B81291" w:rsidRPr="00B81291" w:rsidRDefault="00B81291" w:rsidP="00B81291">
                <w:pPr>
                  <w:spacing w:after="0" w:line="240" w:lineRule="auto"/>
                  <w:jc w:val="left"/>
                  <w:rPr>
                    <w:rFonts w:cs="Calibri"/>
                    <w:color w:val="000000"/>
                    <w:lang w:val="en-IE" w:eastAsia="en-IE"/>
                  </w:rPr>
                </w:pPr>
              </w:p>
            </w:tc>
            <w:tc>
              <w:tcPr>
                <w:tcW w:w="1003" w:type="dxa"/>
                <w:tcBorders>
                  <w:top w:val="nil"/>
                  <w:left w:val="nil"/>
                  <w:bottom w:val="single" w:sz="8" w:space="0" w:color="auto"/>
                  <w:right w:val="single" w:sz="8" w:space="0" w:color="auto"/>
                </w:tcBorders>
                <w:shd w:val="clear" w:color="auto" w:fill="auto"/>
                <w:vAlign w:val="center"/>
                <w:hideMark/>
              </w:tcPr>
              <w:p w14:paraId="104AE902" w14:textId="77777777" w:rsidR="00B81291" w:rsidRPr="00B81291" w:rsidRDefault="00B81291" w:rsidP="00B81291">
                <w:pPr>
                  <w:spacing w:after="0" w:line="240" w:lineRule="auto"/>
                  <w:jc w:val="center"/>
                  <w:rPr>
                    <w:rFonts w:cs="Calibri"/>
                    <w:color w:val="000000"/>
                    <w:lang w:val="en-IE" w:eastAsia="en-IE"/>
                  </w:rPr>
                </w:pPr>
                <w:r w:rsidRPr="00B81291">
                  <w:rPr>
                    <w:rFonts w:cs="Calibri"/>
                    <w:color w:val="000000"/>
                    <w:szCs w:val="22"/>
                    <w:lang w:val="en-IE" w:eastAsia="en-IE"/>
                  </w:rPr>
                  <w:t>3</w:t>
                </w:r>
              </w:p>
            </w:tc>
            <w:tc>
              <w:tcPr>
                <w:tcW w:w="4082" w:type="dxa"/>
                <w:tcBorders>
                  <w:top w:val="nil"/>
                  <w:left w:val="nil"/>
                  <w:bottom w:val="nil"/>
                  <w:right w:val="nil"/>
                </w:tcBorders>
                <w:shd w:val="clear" w:color="auto" w:fill="auto"/>
                <w:vAlign w:val="center"/>
                <w:hideMark/>
              </w:tcPr>
              <w:p w14:paraId="24D9BD08" w14:textId="77777777" w:rsidR="00B81291" w:rsidRPr="00B81291" w:rsidRDefault="00B81291" w:rsidP="00B81291">
                <w:pPr>
                  <w:spacing w:after="0" w:line="240" w:lineRule="auto"/>
                  <w:jc w:val="left"/>
                  <w:rPr>
                    <w:rFonts w:cs="Calibri"/>
                    <w:color w:val="000000"/>
                    <w:lang w:val="en-IE" w:eastAsia="en-IE"/>
                  </w:rPr>
                </w:pPr>
                <w:r w:rsidRPr="00B81291">
                  <w:rPr>
                    <w:rFonts w:cs="Calibri"/>
                    <w:color w:val="000000"/>
                    <w:szCs w:val="22"/>
                    <w:lang w:val="en-IE" w:eastAsia="en-IE"/>
                  </w:rPr>
                  <w:t xml:space="preserve">Quality and Technical Merit of the methodological approach proposed </w:t>
                </w:r>
              </w:p>
            </w:tc>
            <w:tc>
              <w:tcPr>
                <w:tcW w:w="1418" w:type="dxa"/>
                <w:tcBorders>
                  <w:top w:val="nil"/>
                  <w:left w:val="single" w:sz="8" w:space="0" w:color="auto"/>
                  <w:bottom w:val="single" w:sz="8" w:space="0" w:color="auto"/>
                  <w:right w:val="single" w:sz="8" w:space="0" w:color="auto"/>
                </w:tcBorders>
                <w:shd w:val="clear" w:color="auto" w:fill="auto"/>
                <w:vAlign w:val="center"/>
                <w:hideMark/>
              </w:tcPr>
              <w:p w14:paraId="5035A470" w14:textId="77777777" w:rsidR="00B81291" w:rsidRPr="00B81291" w:rsidRDefault="00B81291" w:rsidP="00B81291">
                <w:pPr>
                  <w:spacing w:after="0" w:line="240" w:lineRule="auto"/>
                  <w:jc w:val="center"/>
                  <w:rPr>
                    <w:rFonts w:cs="Calibri"/>
                    <w:color w:val="000000"/>
                    <w:lang w:val="en-IE" w:eastAsia="en-IE"/>
                  </w:rPr>
                </w:pPr>
                <w:r w:rsidRPr="00B81291">
                  <w:rPr>
                    <w:rFonts w:cs="Calibri"/>
                    <w:color w:val="000000"/>
                    <w:szCs w:val="22"/>
                    <w:lang w:val="en-IE" w:eastAsia="en-IE"/>
                  </w:rPr>
                  <w:t>1600</w:t>
                </w:r>
              </w:p>
            </w:tc>
            <w:tc>
              <w:tcPr>
                <w:tcW w:w="1134" w:type="dxa"/>
                <w:tcBorders>
                  <w:top w:val="nil"/>
                  <w:left w:val="nil"/>
                  <w:bottom w:val="single" w:sz="8" w:space="0" w:color="auto"/>
                  <w:right w:val="single" w:sz="8" w:space="0" w:color="auto"/>
                </w:tcBorders>
                <w:shd w:val="clear" w:color="auto" w:fill="auto"/>
                <w:vAlign w:val="center"/>
                <w:hideMark/>
              </w:tcPr>
              <w:p w14:paraId="34F22FEF" w14:textId="469839E0" w:rsidR="00B81291" w:rsidRPr="00B81291" w:rsidRDefault="00B81291" w:rsidP="00B81291">
                <w:pPr>
                  <w:spacing w:after="0" w:line="240" w:lineRule="auto"/>
                  <w:jc w:val="center"/>
                  <w:rPr>
                    <w:rFonts w:cs="Calibri"/>
                    <w:color w:val="000000"/>
                    <w:lang w:val="en-IE" w:eastAsia="en-IE"/>
                  </w:rPr>
                </w:pPr>
                <w:r w:rsidRPr="00B81291">
                  <w:rPr>
                    <w:rFonts w:cs="Calibri"/>
                    <w:color w:val="000000"/>
                    <w:szCs w:val="22"/>
                    <w:lang w:val="en-IE" w:eastAsia="en-IE"/>
                  </w:rPr>
                  <w:t>9</w:t>
                </w:r>
                <w:r w:rsidR="00B25397">
                  <w:rPr>
                    <w:rFonts w:cs="Calibri"/>
                    <w:color w:val="000000"/>
                    <w:szCs w:val="22"/>
                    <w:lang w:val="en-IE" w:eastAsia="en-IE"/>
                  </w:rPr>
                  <w:t>60</w:t>
                </w:r>
              </w:p>
            </w:tc>
            <w:tc>
              <w:tcPr>
                <w:tcW w:w="957" w:type="dxa"/>
                <w:vAlign w:val="center"/>
                <w:hideMark/>
              </w:tcPr>
              <w:p w14:paraId="4A25B618" w14:textId="77777777" w:rsidR="00B81291" w:rsidRPr="00B81291" w:rsidRDefault="00B81291" w:rsidP="00B81291">
                <w:pPr>
                  <w:spacing w:after="0" w:line="240" w:lineRule="auto"/>
                  <w:jc w:val="left"/>
                  <w:rPr>
                    <w:rFonts w:ascii="Times New Roman" w:hAnsi="Times New Roman"/>
                    <w:sz w:val="20"/>
                    <w:szCs w:val="20"/>
                    <w:lang w:val="en-IE" w:eastAsia="en-IE"/>
                  </w:rPr>
                </w:pPr>
              </w:p>
            </w:tc>
          </w:tr>
          <w:tr w:rsidR="00B81291" w:rsidRPr="00B81291" w14:paraId="5141D2C2" w14:textId="77777777" w:rsidTr="009B7370">
            <w:trPr>
              <w:trHeight w:val="540"/>
            </w:trPr>
            <w:tc>
              <w:tcPr>
                <w:tcW w:w="1166" w:type="dxa"/>
                <w:vMerge/>
                <w:tcBorders>
                  <w:top w:val="nil"/>
                  <w:left w:val="single" w:sz="8" w:space="0" w:color="auto"/>
                  <w:bottom w:val="single" w:sz="8" w:space="0" w:color="000000"/>
                  <w:right w:val="single" w:sz="8" w:space="0" w:color="auto"/>
                </w:tcBorders>
                <w:vAlign w:val="center"/>
                <w:hideMark/>
              </w:tcPr>
              <w:p w14:paraId="3C8B3265" w14:textId="77777777" w:rsidR="00B81291" w:rsidRPr="00B81291" w:rsidRDefault="00B81291" w:rsidP="00B81291">
                <w:pPr>
                  <w:spacing w:after="0" w:line="240" w:lineRule="auto"/>
                  <w:jc w:val="left"/>
                  <w:rPr>
                    <w:rFonts w:cs="Calibri"/>
                    <w:color w:val="000000"/>
                    <w:lang w:val="en-IE" w:eastAsia="en-IE"/>
                  </w:rPr>
                </w:pPr>
              </w:p>
            </w:tc>
            <w:tc>
              <w:tcPr>
                <w:tcW w:w="1003" w:type="dxa"/>
                <w:tcBorders>
                  <w:top w:val="nil"/>
                  <w:left w:val="nil"/>
                  <w:bottom w:val="single" w:sz="8" w:space="0" w:color="auto"/>
                  <w:right w:val="single" w:sz="8" w:space="0" w:color="auto"/>
                </w:tcBorders>
                <w:shd w:val="clear" w:color="auto" w:fill="auto"/>
                <w:vAlign w:val="center"/>
                <w:hideMark/>
              </w:tcPr>
              <w:p w14:paraId="43191B71" w14:textId="77777777" w:rsidR="00B81291" w:rsidRPr="00B81291" w:rsidRDefault="00B81291" w:rsidP="00B81291">
                <w:pPr>
                  <w:spacing w:after="0" w:line="240" w:lineRule="auto"/>
                  <w:jc w:val="center"/>
                  <w:rPr>
                    <w:rFonts w:cs="Calibri"/>
                    <w:color w:val="000000"/>
                    <w:lang w:val="en-IE" w:eastAsia="en-IE"/>
                  </w:rPr>
                </w:pPr>
                <w:r w:rsidRPr="00B81291">
                  <w:rPr>
                    <w:rFonts w:cs="Calibri"/>
                    <w:color w:val="000000"/>
                    <w:szCs w:val="22"/>
                    <w:lang w:val="en-IE" w:eastAsia="en-IE"/>
                  </w:rPr>
                  <w:t>4</w:t>
                </w:r>
              </w:p>
            </w:tc>
            <w:tc>
              <w:tcPr>
                <w:tcW w:w="4082" w:type="dxa"/>
                <w:tcBorders>
                  <w:top w:val="single" w:sz="8" w:space="0" w:color="auto"/>
                  <w:left w:val="nil"/>
                  <w:bottom w:val="single" w:sz="8" w:space="0" w:color="auto"/>
                  <w:right w:val="single" w:sz="8" w:space="0" w:color="auto"/>
                </w:tcBorders>
                <w:shd w:val="clear" w:color="auto" w:fill="auto"/>
                <w:vAlign w:val="center"/>
                <w:hideMark/>
              </w:tcPr>
              <w:p w14:paraId="353E9438" w14:textId="77777777" w:rsidR="00B81291" w:rsidRPr="00B81291" w:rsidRDefault="00B81291" w:rsidP="00B81291">
                <w:pPr>
                  <w:spacing w:after="0" w:line="240" w:lineRule="auto"/>
                  <w:jc w:val="left"/>
                  <w:rPr>
                    <w:rFonts w:cs="Calibri"/>
                    <w:color w:val="000000"/>
                    <w:lang w:val="en-IE" w:eastAsia="en-IE"/>
                  </w:rPr>
                </w:pPr>
                <w:r w:rsidRPr="00B81291">
                  <w:rPr>
                    <w:rFonts w:cs="Calibri"/>
                    <w:color w:val="000000"/>
                    <w:szCs w:val="22"/>
                    <w:lang w:val="en-IE" w:eastAsia="en-IE"/>
                  </w:rPr>
                  <w:t>High level Questions</w:t>
                </w:r>
              </w:p>
            </w:tc>
            <w:tc>
              <w:tcPr>
                <w:tcW w:w="1418" w:type="dxa"/>
                <w:tcBorders>
                  <w:top w:val="nil"/>
                  <w:left w:val="nil"/>
                  <w:bottom w:val="single" w:sz="8" w:space="0" w:color="auto"/>
                  <w:right w:val="single" w:sz="8" w:space="0" w:color="auto"/>
                </w:tcBorders>
                <w:shd w:val="clear" w:color="auto" w:fill="auto"/>
                <w:vAlign w:val="center"/>
                <w:hideMark/>
              </w:tcPr>
              <w:p w14:paraId="3CC8FDD6" w14:textId="77777777" w:rsidR="00B81291" w:rsidRPr="00B81291" w:rsidRDefault="00B81291" w:rsidP="00B81291">
                <w:pPr>
                  <w:spacing w:after="0" w:line="240" w:lineRule="auto"/>
                  <w:jc w:val="center"/>
                  <w:rPr>
                    <w:rFonts w:cs="Calibri"/>
                    <w:color w:val="000000"/>
                    <w:lang w:val="en-IE" w:eastAsia="en-IE"/>
                  </w:rPr>
                </w:pPr>
                <w:r w:rsidRPr="00B81291">
                  <w:rPr>
                    <w:rFonts w:cs="Calibri"/>
                    <w:color w:val="000000"/>
                    <w:szCs w:val="22"/>
                    <w:lang w:val="en-IE" w:eastAsia="en-IE"/>
                  </w:rPr>
                  <w:t>1000</w:t>
                </w:r>
              </w:p>
            </w:tc>
            <w:tc>
              <w:tcPr>
                <w:tcW w:w="1134" w:type="dxa"/>
                <w:tcBorders>
                  <w:top w:val="nil"/>
                  <w:left w:val="nil"/>
                  <w:bottom w:val="single" w:sz="8" w:space="0" w:color="auto"/>
                  <w:right w:val="single" w:sz="8" w:space="0" w:color="auto"/>
                </w:tcBorders>
                <w:shd w:val="clear" w:color="auto" w:fill="auto"/>
                <w:vAlign w:val="center"/>
                <w:hideMark/>
              </w:tcPr>
              <w:p w14:paraId="05BEDE40" w14:textId="4DE9275E" w:rsidR="00B81291" w:rsidRPr="00B81291" w:rsidRDefault="00B81291" w:rsidP="00B81291">
                <w:pPr>
                  <w:spacing w:after="0" w:line="240" w:lineRule="auto"/>
                  <w:jc w:val="center"/>
                  <w:rPr>
                    <w:rFonts w:cs="Calibri"/>
                    <w:color w:val="000000"/>
                    <w:lang w:val="en-IE" w:eastAsia="en-IE"/>
                  </w:rPr>
                </w:pPr>
                <w:r w:rsidRPr="00B81291">
                  <w:rPr>
                    <w:rFonts w:cs="Calibri"/>
                    <w:color w:val="000000"/>
                    <w:szCs w:val="22"/>
                    <w:lang w:val="en-IE" w:eastAsia="en-IE"/>
                  </w:rPr>
                  <w:t>6</w:t>
                </w:r>
                <w:r w:rsidR="00B25397">
                  <w:rPr>
                    <w:rFonts w:cs="Calibri"/>
                    <w:color w:val="000000"/>
                    <w:szCs w:val="22"/>
                    <w:lang w:val="en-IE" w:eastAsia="en-IE"/>
                  </w:rPr>
                  <w:t>00</w:t>
                </w:r>
              </w:p>
            </w:tc>
            <w:tc>
              <w:tcPr>
                <w:tcW w:w="957" w:type="dxa"/>
                <w:vAlign w:val="center"/>
                <w:hideMark/>
              </w:tcPr>
              <w:p w14:paraId="0660F91F" w14:textId="77777777" w:rsidR="00B81291" w:rsidRPr="00B81291" w:rsidRDefault="00B81291" w:rsidP="00B81291">
                <w:pPr>
                  <w:spacing w:after="0" w:line="240" w:lineRule="auto"/>
                  <w:jc w:val="left"/>
                  <w:rPr>
                    <w:rFonts w:ascii="Times New Roman" w:hAnsi="Times New Roman"/>
                    <w:sz w:val="20"/>
                    <w:szCs w:val="20"/>
                    <w:lang w:val="en-IE" w:eastAsia="en-IE"/>
                  </w:rPr>
                </w:pPr>
              </w:p>
            </w:tc>
          </w:tr>
          <w:tr w:rsidR="00B81291" w:rsidRPr="00B81291" w14:paraId="1B7082A2" w14:textId="77777777" w:rsidTr="009B7370">
            <w:trPr>
              <w:trHeight w:val="465"/>
            </w:trPr>
            <w:tc>
              <w:tcPr>
                <w:tcW w:w="1166" w:type="dxa"/>
                <w:vMerge/>
                <w:tcBorders>
                  <w:top w:val="nil"/>
                  <w:left w:val="single" w:sz="8" w:space="0" w:color="auto"/>
                  <w:bottom w:val="single" w:sz="8" w:space="0" w:color="000000"/>
                  <w:right w:val="single" w:sz="8" w:space="0" w:color="auto"/>
                </w:tcBorders>
                <w:vAlign w:val="center"/>
                <w:hideMark/>
              </w:tcPr>
              <w:p w14:paraId="653F34AA" w14:textId="77777777" w:rsidR="00B81291" w:rsidRPr="00B81291" w:rsidRDefault="00B81291" w:rsidP="00B81291">
                <w:pPr>
                  <w:spacing w:after="0" w:line="240" w:lineRule="auto"/>
                  <w:jc w:val="left"/>
                  <w:rPr>
                    <w:rFonts w:cs="Calibri"/>
                    <w:color w:val="000000"/>
                    <w:lang w:val="en-IE" w:eastAsia="en-IE"/>
                  </w:rPr>
                </w:pPr>
              </w:p>
            </w:tc>
            <w:tc>
              <w:tcPr>
                <w:tcW w:w="1003" w:type="dxa"/>
                <w:tcBorders>
                  <w:top w:val="nil"/>
                  <w:left w:val="nil"/>
                  <w:bottom w:val="single" w:sz="8" w:space="0" w:color="auto"/>
                  <w:right w:val="single" w:sz="8" w:space="0" w:color="auto"/>
                </w:tcBorders>
                <w:shd w:val="clear" w:color="auto" w:fill="auto"/>
                <w:vAlign w:val="center"/>
                <w:hideMark/>
              </w:tcPr>
              <w:p w14:paraId="44D455F1" w14:textId="77777777" w:rsidR="00B81291" w:rsidRPr="00B81291" w:rsidRDefault="00B81291" w:rsidP="00B81291">
                <w:pPr>
                  <w:spacing w:after="0" w:line="240" w:lineRule="auto"/>
                  <w:jc w:val="center"/>
                  <w:rPr>
                    <w:rFonts w:cs="Calibri"/>
                    <w:color w:val="000000"/>
                    <w:lang w:val="en-IE" w:eastAsia="en-IE"/>
                  </w:rPr>
                </w:pPr>
                <w:r w:rsidRPr="00B81291">
                  <w:rPr>
                    <w:rFonts w:cs="Calibri"/>
                    <w:color w:val="000000"/>
                    <w:szCs w:val="22"/>
                    <w:lang w:val="en-IE" w:eastAsia="en-IE"/>
                  </w:rPr>
                  <w:t>5</w:t>
                </w:r>
              </w:p>
            </w:tc>
            <w:tc>
              <w:tcPr>
                <w:tcW w:w="4082" w:type="dxa"/>
                <w:tcBorders>
                  <w:top w:val="nil"/>
                  <w:left w:val="nil"/>
                  <w:bottom w:val="single" w:sz="8" w:space="0" w:color="auto"/>
                  <w:right w:val="single" w:sz="8" w:space="0" w:color="auto"/>
                </w:tcBorders>
                <w:shd w:val="clear" w:color="auto" w:fill="auto"/>
                <w:vAlign w:val="center"/>
                <w:hideMark/>
              </w:tcPr>
              <w:p w14:paraId="20F1E5E1" w14:textId="77777777" w:rsidR="00B81291" w:rsidRPr="00B81291" w:rsidRDefault="00B81291" w:rsidP="00B81291">
                <w:pPr>
                  <w:spacing w:after="0" w:line="240" w:lineRule="auto"/>
                  <w:jc w:val="left"/>
                  <w:rPr>
                    <w:rFonts w:cs="Calibri"/>
                    <w:color w:val="000000"/>
                    <w:lang w:val="en-IE" w:eastAsia="en-IE"/>
                  </w:rPr>
                </w:pPr>
                <w:r w:rsidRPr="00B81291">
                  <w:rPr>
                    <w:rFonts w:cs="Calibri"/>
                    <w:color w:val="000000"/>
                    <w:szCs w:val="22"/>
                    <w:lang w:val="en-IE" w:eastAsia="en-IE"/>
                  </w:rPr>
                  <w:t xml:space="preserve">Vendor Differentiators </w:t>
                </w:r>
              </w:p>
            </w:tc>
            <w:tc>
              <w:tcPr>
                <w:tcW w:w="1418" w:type="dxa"/>
                <w:tcBorders>
                  <w:top w:val="nil"/>
                  <w:left w:val="nil"/>
                  <w:bottom w:val="single" w:sz="8" w:space="0" w:color="auto"/>
                  <w:right w:val="single" w:sz="8" w:space="0" w:color="auto"/>
                </w:tcBorders>
                <w:shd w:val="clear" w:color="auto" w:fill="auto"/>
                <w:vAlign w:val="center"/>
                <w:hideMark/>
              </w:tcPr>
              <w:p w14:paraId="7B0CAEB8" w14:textId="77777777" w:rsidR="00B81291" w:rsidRPr="00B81291" w:rsidRDefault="00B81291" w:rsidP="00B81291">
                <w:pPr>
                  <w:spacing w:after="0" w:line="240" w:lineRule="auto"/>
                  <w:jc w:val="center"/>
                  <w:rPr>
                    <w:rFonts w:cs="Calibri"/>
                    <w:color w:val="000000"/>
                    <w:lang w:val="en-IE" w:eastAsia="en-IE"/>
                  </w:rPr>
                </w:pPr>
                <w:r w:rsidRPr="00B81291">
                  <w:rPr>
                    <w:rFonts w:cs="Calibri"/>
                    <w:color w:val="000000"/>
                    <w:szCs w:val="22"/>
                    <w:lang w:val="en-IE" w:eastAsia="en-IE"/>
                  </w:rPr>
                  <w:t>100</w:t>
                </w:r>
              </w:p>
            </w:tc>
            <w:tc>
              <w:tcPr>
                <w:tcW w:w="1134" w:type="dxa"/>
                <w:tcBorders>
                  <w:top w:val="nil"/>
                  <w:left w:val="nil"/>
                  <w:bottom w:val="single" w:sz="8" w:space="0" w:color="auto"/>
                  <w:right w:val="single" w:sz="8" w:space="0" w:color="auto"/>
                </w:tcBorders>
                <w:shd w:val="clear" w:color="auto" w:fill="auto"/>
                <w:vAlign w:val="center"/>
                <w:hideMark/>
              </w:tcPr>
              <w:p w14:paraId="3097BBB6" w14:textId="77777777" w:rsidR="00B81291" w:rsidRPr="00B81291" w:rsidRDefault="00B81291" w:rsidP="00B81291">
                <w:pPr>
                  <w:spacing w:after="0" w:line="240" w:lineRule="auto"/>
                  <w:jc w:val="center"/>
                  <w:rPr>
                    <w:rFonts w:cs="Calibri"/>
                    <w:color w:val="000000"/>
                    <w:lang w:val="en-IE" w:eastAsia="en-IE"/>
                  </w:rPr>
                </w:pPr>
                <w:r w:rsidRPr="00B81291">
                  <w:rPr>
                    <w:rFonts w:cs="Calibri"/>
                    <w:color w:val="000000"/>
                    <w:szCs w:val="22"/>
                    <w:lang w:val="en-IE" w:eastAsia="en-IE"/>
                  </w:rPr>
                  <w:t>N/A</w:t>
                </w:r>
              </w:p>
            </w:tc>
            <w:tc>
              <w:tcPr>
                <w:tcW w:w="957" w:type="dxa"/>
                <w:vAlign w:val="center"/>
                <w:hideMark/>
              </w:tcPr>
              <w:p w14:paraId="4808FA20" w14:textId="77777777" w:rsidR="00B81291" w:rsidRPr="00B81291" w:rsidRDefault="00B81291" w:rsidP="00B81291">
                <w:pPr>
                  <w:spacing w:after="0" w:line="240" w:lineRule="auto"/>
                  <w:jc w:val="left"/>
                  <w:rPr>
                    <w:rFonts w:ascii="Times New Roman" w:hAnsi="Times New Roman"/>
                    <w:sz w:val="20"/>
                    <w:szCs w:val="20"/>
                    <w:lang w:val="en-IE" w:eastAsia="en-IE"/>
                  </w:rPr>
                </w:pPr>
              </w:p>
            </w:tc>
          </w:tr>
          <w:tr w:rsidR="00B81291" w:rsidRPr="00B81291" w14:paraId="49AA3895" w14:textId="77777777" w:rsidTr="009B7370">
            <w:trPr>
              <w:trHeight w:val="420"/>
            </w:trPr>
            <w:tc>
              <w:tcPr>
                <w:tcW w:w="1166" w:type="dxa"/>
                <w:vMerge/>
                <w:tcBorders>
                  <w:top w:val="nil"/>
                  <w:left w:val="single" w:sz="8" w:space="0" w:color="auto"/>
                  <w:bottom w:val="single" w:sz="8" w:space="0" w:color="000000"/>
                  <w:right w:val="single" w:sz="8" w:space="0" w:color="auto"/>
                </w:tcBorders>
                <w:vAlign w:val="center"/>
                <w:hideMark/>
              </w:tcPr>
              <w:p w14:paraId="46502EA2" w14:textId="77777777" w:rsidR="00B81291" w:rsidRPr="00B81291" w:rsidRDefault="00B81291" w:rsidP="00B81291">
                <w:pPr>
                  <w:spacing w:after="0" w:line="240" w:lineRule="auto"/>
                  <w:jc w:val="left"/>
                  <w:rPr>
                    <w:rFonts w:cs="Calibri"/>
                    <w:color w:val="000000"/>
                    <w:lang w:val="en-IE" w:eastAsia="en-IE"/>
                  </w:rPr>
                </w:pPr>
              </w:p>
            </w:tc>
            <w:tc>
              <w:tcPr>
                <w:tcW w:w="1003" w:type="dxa"/>
                <w:tcBorders>
                  <w:top w:val="nil"/>
                  <w:left w:val="nil"/>
                  <w:bottom w:val="single" w:sz="8" w:space="0" w:color="auto"/>
                  <w:right w:val="single" w:sz="8" w:space="0" w:color="auto"/>
                </w:tcBorders>
                <w:shd w:val="clear" w:color="auto" w:fill="auto"/>
                <w:vAlign w:val="center"/>
                <w:hideMark/>
              </w:tcPr>
              <w:p w14:paraId="0D19D605" w14:textId="77777777" w:rsidR="00B81291" w:rsidRPr="00B81291" w:rsidRDefault="00B81291" w:rsidP="00B81291">
                <w:pPr>
                  <w:spacing w:after="0" w:line="240" w:lineRule="auto"/>
                  <w:jc w:val="center"/>
                  <w:rPr>
                    <w:rFonts w:cs="Calibri"/>
                    <w:color w:val="000000"/>
                    <w:lang w:val="en-IE" w:eastAsia="en-IE"/>
                  </w:rPr>
                </w:pPr>
                <w:r w:rsidRPr="00B81291">
                  <w:rPr>
                    <w:rFonts w:cs="Calibri"/>
                    <w:color w:val="000000"/>
                    <w:szCs w:val="22"/>
                    <w:lang w:val="en-IE" w:eastAsia="en-IE"/>
                  </w:rPr>
                  <w:t>6</w:t>
                </w:r>
              </w:p>
            </w:tc>
            <w:tc>
              <w:tcPr>
                <w:tcW w:w="4082" w:type="dxa"/>
                <w:tcBorders>
                  <w:top w:val="nil"/>
                  <w:left w:val="nil"/>
                  <w:bottom w:val="single" w:sz="8" w:space="0" w:color="auto"/>
                  <w:right w:val="single" w:sz="8" w:space="0" w:color="auto"/>
                </w:tcBorders>
                <w:shd w:val="clear" w:color="auto" w:fill="auto"/>
                <w:vAlign w:val="center"/>
                <w:hideMark/>
              </w:tcPr>
              <w:p w14:paraId="33343723" w14:textId="77777777" w:rsidR="00B81291" w:rsidRPr="00B81291" w:rsidRDefault="00B81291" w:rsidP="00B81291">
                <w:pPr>
                  <w:spacing w:after="0" w:line="240" w:lineRule="auto"/>
                  <w:jc w:val="left"/>
                  <w:rPr>
                    <w:rFonts w:cs="Calibri"/>
                    <w:color w:val="000000"/>
                    <w:lang w:val="en-IE" w:eastAsia="en-IE"/>
                  </w:rPr>
                </w:pPr>
                <w:r w:rsidRPr="00B81291">
                  <w:rPr>
                    <w:rFonts w:cs="Calibri"/>
                    <w:color w:val="000000"/>
                    <w:szCs w:val="22"/>
                    <w:lang w:val="en-IE" w:eastAsia="en-IE"/>
                  </w:rPr>
                  <w:t>Value-Added Features Offered</w:t>
                </w:r>
              </w:p>
            </w:tc>
            <w:tc>
              <w:tcPr>
                <w:tcW w:w="1418" w:type="dxa"/>
                <w:tcBorders>
                  <w:top w:val="nil"/>
                  <w:left w:val="nil"/>
                  <w:bottom w:val="single" w:sz="8" w:space="0" w:color="auto"/>
                  <w:right w:val="single" w:sz="8" w:space="0" w:color="auto"/>
                </w:tcBorders>
                <w:shd w:val="clear" w:color="auto" w:fill="auto"/>
                <w:vAlign w:val="center"/>
                <w:hideMark/>
              </w:tcPr>
              <w:p w14:paraId="753411D4" w14:textId="77777777" w:rsidR="00B81291" w:rsidRPr="00B81291" w:rsidRDefault="00B81291" w:rsidP="00B81291">
                <w:pPr>
                  <w:spacing w:after="0" w:line="240" w:lineRule="auto"/>
                  <w:jc w:val="center"/>
                  <w:rPr>
                    <w:rFonts w:cs="Calibri"/>
                    <w:color w:val="000000"/>
                    <w:lang w:val="en-IE" w:eastAsia="en-IE"/>
                  </w:rPr>
                </w:pPr>
                <w:r w:rsidRPr="00B81291">
                  <w:rPr>
                    <w:rFonts w:cs="Calibri"/>
                    <w:color w:val="000000"/>
                    <w:szCs w:val="22"/>
                    <w:lang w:val="en-IE" w:eastAsia="en-IE"/>
                  </w:rPr>
                  <w:t>200</w:t>
                </w:r>
              </w:p>
            </w:tc>
            <w:tc>
              <w:tcPr>
                <w:tcW w:w="1134" w:type="dxa"/>
                <w:tcBorders>
                  <w:top w:val="nil"/>
                  <w:left w:val="nil"/>
                  <w:bottom w:val="single" w:sz="8" w:space="0" w:color="auto"/>
                  <w:right w:val="single" w:sz="8" w:space="0" w:color="auto"/>
                </w:tcBorders>
                <w:shd w:val="clear" w:color="auto" w:fill="auto"/>
                <w:vAlign w:val="center"/>
                <w:hideMark/>
              </w:tcPr>
              <w:p w14:paraId="699CE33B" w14:textId="77777777" w:rsidR="00B81291" w:rsidRPr="00B81291" w:rsidRDefault="00B81291" w:rsidP="00B81291">
                <w:pPr>
                  <w:spacing w:after="0" w:line="240" w:lineRule="auto"/>
                  <w:jc w:val="center"/>
                  <w:rPr>
                    <w:rFonts w:cs="Calibri"/>
                    <w:color w:val="000000"/>
                    <w:lang w:val="en-IE" w:eastAsia="en-IE"/>
                  </w:rPr>
                </w:pPr>
                <w:r w:rsidRPr="00B81291">
                  <w:rPr>
                    <w:rFonts w:cs="Calibri"/>
                    <w:color w:val="000000"/>
                    <w:szCs w:val="22"/>
                    <w:lang w:val="en-IE" w:eastAsia="en-IE"/>
                  </w:rPr>
                  <w:t>N/A</w:t>
                </w:r>
              </w:p>
            </w:tc>
            <w:tc>
              <w:tcPr>
                <w:tcW w:w="957" w:type="dxa"/>
                <w:vAlign w:val="center"/>
                <w:hideMark/>
              </w:tcPr>
              <w:p w14:paraId="42C639F5" w14:textId="77777777" w:rsidR="00B81291" w:rsidRPr="00B81291" w:rsidRDefault="00B81291" w:rsidP="00B81291">
                <w:pPr>
                  <w:spacing w:after="0" w:line="240" w:lineRule="auto"/>
                  <w:jc w:val="left"/>
                  <w:rPr>
                    <w:rFonts w:ascii="Times New Roman" w:hAnsi="Times New Roman"/>
                    <w:sz w:val="20"/>
                    <w:szCs w:val="20"/>
                    <w:lang w:val="en-IE" w:eastAsia="en-IE"/>
                  </w:rPr>
                </w:pPr>
              </w:p>
            </w:tc>
          </w:tr>
          <w:tr w:rsidR="00B81291" w:rsidRPr="00B81291" w14:paraId="11EB50F1" w14:textId="77777777" w:rsidTr="009B7370">
            <w:trPr>
              <w:trHeight w:val="1035"/>
            </w:trPr>
            <w:tc>
              <w:tcPr>
                <w:tcW w:w="1166" w:type="dxa"/>
                <w:tcBorders>
                  <w:top w:val="nil"/>
                  <w:left w:val="single" w:sz="8" w:space="0" w:color="auto"/>
                  <w:bottom w:val="single" w:sz="8" w:space="0" w:color="auto"/>
                  <w:right w:val="single" w:sz="8" w:space="0" w:color="auto"/>
                </w:tcBorders>
                <w:shd w:val="clear" w:color="auto" w:fill="auto"/>
                <w:vAlign w:val="center"/>
                <w:hideMark/>
              </w:tcPr>
              <w:p w14:paraId="22497809" w14:textId="77777777" w:rsidR="00B81291" w:rsidRPr="00B81291" w:rsidRDefault="00B81291" w:rsidP="00B81291">
                <w:pPr>
                  <w:spacing w:after="0" w:line="240" w:lineRule="auto"/>
                  <w:jc w:val="center"/>
                  <w:rPr>
                    <w:rFonts w:cs="Calibri"/>
                    <w:color w:val="000000"/>
                    <w:lang w:val="en-IE" w:eastAsia="en-IE"/>
                  </w:rPr>
                </w:pPr>
                <w:r w:rsidRPr="00B81291">
                  <w:rPr>
                    <w:rFonts w:cs="Calibri"/>
                    <w:color w:val="000000"/>
                    <w:szCs w:val="22"/>
                    <w:lang w:val="en-IE" w:eastAsia="en-IE"/>
                  </w:rPr>
                  <w:t>Cost</w:t>
                </w:r>
              </w:p>
            </w:tc>
            <w:tc>
              <w:tcPr>
                <w:tcW w:w="1003" w:type="dxa"/>
                <w:tcBorders>
                  <w:top w:val="nil"/>
                  <w:left w:val="nil"/>
                  <w:bottom w:val="single" w:sz="8" w:space="0" w:color="auto"/>
                  <w:right w:val="single" w:sz="8" w:space="0" w:color="auto"/>
                </w:tcBorders>
                <w:shd w:val="clear" w:color="auto" w:fill="auto"/>
                <w:vAlign w:val="center"/>
                <w:hideMark/>
              </w:tcPr>
              <w:p w14:paraId="778EA4D1" w14:textId="77777777" w:rsidR="00B81291" w:rsidRPr="00B81291" w:rsidRDefault="00B81291" w:rsidP="00B81291">
                <w:pPr>
                  <w:spacing w:after="0" w:line="240" w:lineRule="auto"/>
                  <w:jc w:val="center"/>
                  <w:rPr>
                    <w:rFonts w:cs="Calibri"/>
                    <w:color w:val="000000"/>
                    <w:lang w:val="en-IE" w:eastAsia="en-IE"/>
                  </w:rPr>
                </w:pPr>
                <w:r w:rsidRPr="00B81291">
                  <w:rPr>
                    <w:rFonts w:cs="Calibri"/>
                    <w:color w:val="000000"/>
                    <w:szCs w:val="22"/>
                    <w:lang w:val="en-IE" w:eastAsia="en-IE"/>
                  </w:rPr>
                  <w:t>7</w:t>
                </w:r>
              </w:p>
            </w:tc>
            <w:tc>
              <w:tcPr>
                <w:tcW w:w="4082" w:type="dxa"/>
                <w:tcBorders>
                  <w:top w:val="nil"/>
                  <w:left w:val="nil"/>
                  <w:bottom w:val="single" w:sz="8" w:space="0" w:color="auto"/>
                  <w:right w:val="single" w:sz="8" w:space="0" w:color="auto"/>
                </w:tcBorders>
                <w:shd w:val="clear" w:color="auto" w:fill="auto"/>
                <w:vAlign w:val="center"/>
                <w:hideMark/>
              </w:tcPr>
              <w:p w14:paraId="3655E4EE" w14:textId="77777777" w:rsidR="00B81291" w:rsidRPr="00B81291" w:rsidRDefault="00B81291" w:rsidP="00B81291">
                <w:pPr>
                  <w:spacing w:after="0" w:line="240" w:lineRule="auto"/>
                  <w:jc w:val="left"/>
                  <w:rPr>
                    <w:rFonts w:cs="Calibri"/>
                    <w:color w:val="000000"/>
                    <w:lang w:val="en-IE" w:eastAsia="en-IE"/>
                  </w:rPr>
                </w:pPr>
                <w:r w:rsidRPr="00B81291">
                  <w:rPr>
                    <w:rFonts w:cs="Calibri"/>
                    <w:color w:val="000000"/>
                    <w:szCs w:val="22"/>
                    <w:lang w:val="en-IE" w:eastAsia="en-IE"/>
                  </w:rPr>
                  <w:t>Price (based on Per Diem Rates)</w:t>
                </w:r>
              </w:p>
            </w:tc>
            <w:tc>
              <w:tcPr>
                <w:tcW w:w="1418" w:type="dxa"/>
                <w:tcBorders>
                  <w:top w:val="nil"/>
                  <w:left w:val="nil"/>
                  <w:bottom w:val="nil"/>
                  <w:right w:val="nil"/>
                </w:tcBorders>
                <w:shd w:val="clear" w:color="auto" w:fill="auto"/>
                <w:vAlign w:val="center"/>
                <w:hideMark/>
              </w:tcPr>
              <w:p w14:paraId="183C53CF" w14:textId="77777777" w:rsidR="00B81291" w:rsidRPr="00B81291" w:rsidRDefault="00B81291" w:rsidP="00B81291">
                <w:pPr>
                  <w:spacing w:after="0" w:line="240" w:lineRule="auto"/>
                  <w:jc w:val="center"/>
                  <w:rPr>
                    <w:rFonts w:cs="Calibri"/>
                    <w:color w:val="000000"/>
                    <w:lang w:val="en-IE" w:eastAsia="en-IE"/>
                  </w:rPr>
                </w:pPr>
                <w:r w:rsidRPr="00B81291">
                  <w:rPr>
                    <w:rFonts w:cs="Calibri"/>
                    <w:color w:val="000000"/>
                    <w:szCs w:val="22"/>
                    <w:lang w:val="en-IE" w:eastAsia="en-IE"/>
                  </w:rPr>
                  <w:t>1800</w:t>
                </w:r>
              </w:p>
            </w:tc>
            <w:tc>
              <w:tcPr>
                <w:tcW w:w="1134" w:type="dxa"/>
                <w:tcBorders>
                  <w:top w:val="nil"/>
                  <w:left w:val="single" w:sz="8" w:space="0" w:color="auto"/>
                  <w:bottom w:val="single" w:sz="8" w:space="0" w:color="auto"/>
                  <w:right w:val="single" w:sz="8" w:space="0" w:color="auto"/>
                </w:tcBorders>
                <w:shd w:val="clear" w:color="auto" w:fill="auto"/>
                <w:vAlign w:val="center"/>
                <w:hideMark/>
              </w:tcPr>
              <w:p w14:paraId="5D67DB67" w14:textId="77777777" w:rsidR="00B81291" w:rsidRPr="00B81291" w:rsidRDefault="00B81291" w:rsidP="00B81291">
                <w:pPr>
                  <w:spacing w:after="0" w:line="240" w:lineRule="auto"/>
                  <w:jc w:val="center"/>
                  <w:rPr>
                    <w:rFonts w:cs="Calibri"/>
                    <w:color w:val="000000"/>
                    <w:lang w:val="en-IE" w:eastAsia="en-IE"/>
                  </w:rPr>
                </w:pPr>
                <w:r w:rsidRPr="00B81291">
                  <w:rPr>
                    <w:rFonts w:cs="Calibri"/>
                    <w:color w:val="000000"/>
                    <w:szCs w:val="22"/>
                    <w:lang w:val="en-IE" w:eastAsia="en-IE"/>
                  </w:rPr>
                  <w:t>N/A</w:t>
                </w:r>
              </w:p>
            </w:tc>
            <w:tc>
              <w:tcPr>
                <w:tcW w:w="957" w:type="dxa"/>
                <w:vAlign w:val="center"/>
                <w:hideMark/>
              </w:tcPr>
              <w:p w14:paraId="7458E8E3" w14:textId="77777777" w:rsidR="00B81291" w:rsidRPr="00B81291" w:rsidRDefault="00B81291" w:rsidP="00B81291">
                <w:pPr>
                  <w:spacing w:after="0" w:line="240" w:lineRule="auto"/>
                  <w:jc w:val="left"/>
                  <w:rPr>
                    <w:rFonts w:ascii="Times New Roman" w:hAnsi="Times New Roman"/>
                    <w:sz w:val="20"/>
                    <w:szCs w:val="20"/>
                    <w:lang w:val="en-IE" w:eastAsia="en-IE"/>
                  </w:rPr>
                </w:pPr>
              </w:p>
            </w:tc>
          </w:tr>
          <w:tr w:rsidR="00B81291" w:rsidRPr="00B81291" w14:paraId="5DE3BD0C" w14:textId="77777777" w:rsidTr="009B7370">
            <w:trPr>
              <w:trHeight w:val="645"/>
            </w:trPr>
            <w:tc>
              <w:tcPr>
                <w:tcW w:w="1166" w:type="dxa"/>
                <w:tcBorders>
                  <w:top w:val="nil"/>
                  <w:left w:val="single" w:sz="8" w:space="0" w:color="auto"/>
                  <w:bottom w:val="single" w:sz="8" w:space="0" w:color="auto"/>
                  <w:right w:val="single" w:sz="8" w:space="0" w:color="auto"/>
                </w:tcBorders>
                <w:shd w:val="clear" w:color="000000" w:fill="D9D9D9"/>
                <w:vAlign w:val="center"/>
                <w:hideMark/>
              </w:tcPr>
              <w:p w14:paraId="0B8CE66D" w14:textId="77777777" w:rsidR="00B81291" w:rsidRPr="00B81291" w:rsidRDefault="00B81291" w:rsidP="00B81291">
                <w:pPr>
                  <w:spacing w:after="0" w:line="240" w:lineRule="auto"/>
                  <w:jc w:val="center"/>
                  <w:rPr>
                    <w:rFonts w:cs="Calibri"/>
                    <w:color w:val="000000"/>
                    <w:lang w:val="en-IE" w:eastAsia="en-IE"/>
                  </w:rPr>
                </w:pPr>
                <w:r w:rsidRPr="00B81291">
                  <w:rPr>
                    <w:rFonts w:cs="Calibri"/>
                    <w:color w:val="000000"/>
                    <w:szCs w:val="22"/>
                    <w:lang w:val="en-IE" w:eastAsia="en-IE"/>
                  </w:rPr>
                  <w:t>Total</w:t>
                </w:r>
              </w:p>
            </w:tc>
            <w:tc>
              <w:tcPr>
                <w:tcW w:w="1003" w:type="dxa"/>
                <w:tcBorders>
                  <w:top w:val="nil"/>
                  <w:left w:val="nil"/>
                  <w:bottom w:val="single" w:sz="8" w:space="0" w:color="auto"/>
                  <w:right w:val="single" w:sz="8" w:space="0" w:color="auto"/>
                </w:tcBorders>
                <w:shd w:val="clear" w:color="000000" w:fill="D9D9D9"/>
                <w:vAlign w:val="center"/>
                <w:hideMark/>
              </w:tcPr>
              <w:p w14:paraId="377091E7" w14:textId="77777777" w:rsidR="00B81291" w:rsidRPr="00B81291" w:rsidRDefault="00B81291" w:rsidP="00B81291">
                <w:pPr>
                  <w:spacing w:after="0" w:line="240" w:lineRule="auto"/>
                  <w:jc w:val="left"/>
                  <w:rPr>
                    <w:rFonts w:cs="Calibri"/>
                    <w:color w:val="000000"/>
                    <w:lang w:val="en-IE" w:eastAsia="en-IE"/>
                  </w:rPr>
                </w:pPr>
                <w:r w:rsidRPr="00B81291">
                  <w:rPr>
                    <w:rFonts w:cs="Calibri"/>
                    <w:color w:val="000000"/>
                    <w:szCs w:val="22"/>
                    <w:lang w:val="en-IE" w:eastAsia="en-IE"/>
                  </w:rPr>
                  <w:t> </w:t>
                </w:r>
              </w:p>
            </w:tc>
            <w:tc>
              <w:tcPr>
                <w:tcW w:w="4082" w:type="dxa"/>
                <w:tcBorders>
                  <w:top w:val="nil"/>
                  <w:left w:val="nil"/>
                  <w:bottom w:val="single" w:sz="8" w:space="0" w:color="auto"/>
                  <w:right w:val="nil"/>
                </w:tcBorders>
                <w:shd w:val="clear" w:color="000000" w:fill="D9D9D9"/>
                <w:vAlign w:val="center"/>
                <w:hideMark/>
              </w:tcPr>
              <w:p w14:paraId="749A2E7F" w14:textId="77777777" w:rsidR="00B81291" w:rsidRPr="00B81291" w:rsidRDefault="00B81291" w:rsidP="00B81291">
                <w:pPr>
                  <w:spacing w:after="0" w:line="240" w:lineRule="auto"/>
                  <w:jc w:val="left"/>
                  <w:rPr>
                    <w:rFonts w:cs="Calibri"/>
                    <w:color w:val="000000"/>
                    <w:lang w:val="en-IE" w:eastAsia="en-IE"/>
                  </w:rPr>
                </w:pPr>
                <w:r w:rsidRPr="00B81291">
                  <w:rPr>
                    <w:rFonts w:cs="Calibri"/>
                    <w:color w:val="000000"/>
                    <w:szCs w:val="22"/>
                    <w:lang w:val="en-IE" w:eastAsia="en-IE"/>
                  </w:rPr>
                  <w:t> </w:t>
                </w:r>
              </w:p>
            </w:tc>
            <w:tc>
              <w:tcPr>
                <w:tcW w:w="1418" w:type="dxa"/>
                <w:tcBorders>
                  <w:top w:val="single" w:sz="8" w:space="0" w:color="auto"/>
                  <w:left w:val="single" w:sz="8" w:space="0" w:color="auto"/>
                  <w:bottom w:val="single" w:sz="8" w:space="0" w:color="auto"/>
                  <w:right w:val="single" w:sz="8" w:space="0" w:color="auto"/>
                </w:tcBorders>
                <w:shd w:val="clear" w:color="000000" w:fill="D9D9D9"/>
                <w:vAlign w:val="center"/>
                <w:hideMark/>
              </w:tcPr>
              <w:p w14:paraId="59F6A756" w14:textId="77777777" w:rsidR="00B81291" w:rsidRPr="00B81291" w:rsidRDefault="00B81291" w:rsidP="00B81291">
                <w:pPr>
                  <w:spacing w:after="0" w:line="240" w:lineRule="auto"/>
                  <w:jc w:val="center"/>
                  <w:rPr>
                    <w:rFonts w:cs="Calibri"/>
                    <w:color w:val="000000"/>
                    <w:lang w:val="en-IE" w:eastAsia="en-IE"/>
                  </w:rPr>
                </w:pPr>
                <w:r w:rsidRPr="00B81291">
                  <w:rPr>
                    <w:rFonts w:cs="Calibri"/>
                    <w:color w:val="000000"/>
                    <w:szCs w:val="22"/>
                    <w:lang w:val="en-IE" w:eastAsia="en-IE"/>
                  </w:rPr>
                  <w:t>6000</w:t>
                </w:r>
              </w:p>
            </w:tc>
            <w:tc>
              <w:tcPr>
                <w:tcW w:w="1134" w:type="dxa"/>
                <w:tcBorders>
                  <w:top w:val="nil"/>
                  <w:left w:val="nil"/>
                  <w:bottom w:val="single" w:sz="8" w:space="0" w:color="auto"/>
                  <w:right w:val="single" w:sz="8" w:space="0" w:color="auto"/>
                </w:tcBorders>
                <w:shd w:val="clear" w:color="000000" w:fill="D9D9D9"/>
                <w:vAlign w:val="center"/>
                <w:hideMark/>
              </w:tcPr>
              <w:p w14:paraId="667E68FA" w14:textId="77777777" w:rsidR="00B81291" w:rsidRPr="00B81291" w:rsidRDefault="00B81291" w:rsidP="00B81291">
                <w:pPr>
                  <w:spacing w:after="0" w:line="240" w:lineRule="auto"/>
                  <w:jc w:val="center"/>
                  <w:rPr>
                    <w:rFonts w:cs="Calibri"/>
                    <w:color w:val="000000"/>
                    <w:lang w:val="en-IE" w:eastAsia="en-IE"/>
                  </w:rPr>
                </w:pPr>
                <w:r w:rsidRPr="00B81291">
                  <w:rPr>
                    <w:rFonts w:cs="Calibri"/>
                    <w:color w:val="000000"/>
                    <w:szCs w:val="22"/>
                    <w:lang w:val="en-IE" w:eastAsia="en-IE"/>
                  </w:rPr>
                  <w:t> </w:t>
                </w:r>
              </w:p>
            </w:tc>
            <w:tc>
              <w:tcPr>
                <w:tcW w:w="957" w:type="dxa"/>
                <w:vAlign w:val="center"/>
                <w:hideMark/>
              </w:tcPr>
              <w:p w14:paraId="1A8E3DC0" w14:textId="77777777" w:rsidR="00B81291" w:rsidRPr="00B81291" w:rsidRDefault="00B81291" w:rsidP="00B81291">
                <w:pPr>
                  <w:spacing w:after="0" w:line="240" w:lineRule="auto"/>
                  <w:jc w:val="left"/>
                  <w:rPr>
                    <w:rFonts w:ascii="Times New Roman" w:hAnsi="Times New Roman"/>
                    <w:sz w:val="20"/>
                    <w:szCs w:val="20"/>
                    <w:lang w:val="en-IE" w:eastAsia="en-IE"/>
                  </w:rPr>
                </w:pPr>
              </w:p>
            </w:tc>
          </w:tr>
        </w:tbl>
        <w:p w14:paraId="29C707C2" w14:textId="77777777" w:rsidR="0092756C" w:rsidRPr="0092756C" w:rsidRDefault="0092756C" w:rsidP="0092756C"/>
        <w:p w14:paraId="5381585F" w14:textId="77777777" w:rsidR="0092756C" w:rsidRPr="0092756C" w:rsidRDefault="0092756C" w:rsidP="00F62CC3">
          <w:pPr>
            <w:pStyle w:val="Heading4"/>
            <w:rPr>
              <w:szCs w:val="22"/>
              <w:lang w:val="en-IE"/>
            </w:rPr>
          </w:pPr>
          <w:r w:rsidRPr="0092756C">
            <w:t xml:space="preserve">3.3.1.1 Minimum Requirements: </w:t>
          </w:r>
        </w:p>
        <w:p w14:paraId="24280583" w14:textId="711B3D49" w:rsidR="0092756C" w:rsidRPr="0092756C" w:rsidRDefault="0092756C" w:rsidP="0092756C">
          <w:pPr>
            <w:spacing w:after="0"/>
            <w:ind w:left="720"/>
            <w:rPr>
              <w:rFonts w:cs="Calibri"/>
            </w:rPr>
          </w:pPr>
          <w:r w:rsidRPr="0092756C">
            <w:rPr>
              <w:rFonts w:cs="Calibri"/>
            </w:rPr>
            <w:t xml:space="preserve">(a) Tenderers must provide a response to all </w:t>
          </w:r>
          <w:r w:rsidR="00FA6026">
            <w:rPr>
              <w:rFonts w:cs="Calibri"/>
            </w:rPr>
            <w:t>six</w:t>
          </w:r>
          <w:r w:rsidRPr="0092756C">
            <w:rPr>
              <w:rFonts w:cs="Calibri"/>
            </w:rPr>
            <w:t xml:space="preserve"> (</w:t>
          </w:r>
          <w:r w:rsidR="00600AF1">
            <w:rPr>
              <w:rFonts w:cs="Calibri"/>
            </w:rPr>
            <w:t>6</w:t>
          </w:r>
          <w:r w:rsidRPr="0092756C">
            <w:rPr>
              <w:rFonts w:cs="Calibri"/>
            </w:rPr>
            <w:t xml:space="preserve">) of the qualitative sub-criteria and must </w:t>
          </w:r>
        </w:p>
        <w:p w14:paraId="7801A7B7" w14:textId="53EC82F8" w:rsidR="009B7370" w:rsidRDefault="0092756C" w:rsidP="009B7370">
          <w:pPr>
            <w:spacing w:after="0"/>
            <w:ind w:left="1020"/>
            <w:rPr>
              <w:rFonts w:cs="Calibri"/>
              <w:b/>
            </w:rPr>
          </w:pPr>
          <w:r w:rsidRPr="0092756C">
            <w:rPr>
              <w:rFonts w:cs="Calibri"/>
            </w:rPr>
            <w:t>achieve the minimum marks allocated to each of the qualitative sub-criteria</w:t>
          </w:r>
          <w:r w:rsidR="009B7370">
            <w:rPr>
              <w:rFonts w:cs="Calibri"/>
            </w:rPr>
            <w:t>, where applicable</w:t>
          </w:r>
          <w:r w:rsidRPr="0092756C">
            <w:rPr>
              <w:rFonts w:cs="Calibri"/>
              <w:b/>
            </w:rPr>
            <w:t xml:space="preserve">. </w:t>
          </w:r>
        </w:p>
        <w:p w14:paraId="33694A26" w14:textId="77777777" w:rsidR="009B7370" w:rsidRDefault="009B7370" w:rsidP="009B7370">
          <w:pPr>
            <w:spacing w:after="0"/>
            <w:ind w:left="1020"/>
            <w:rPr>
              <w:rFonts w:cs="Calibri"/>
              <w:b/>
            </w:rPr>
          </w:pPr>
        </w:p>
        <w:p w14:paraId="1CEAF6C9" w14:textId="694E566A" w:rsidR="0092756C" w:rsidRPr="0092756C" w:rsidRDefault="0092756C" w:rsidP="009B7370">
          <w:pPr>
            <w:spacing w:after="0"/>
            <w:ind w:left="1020"/>
            <w:rPr>
              <w:rFonts w:cs="Calibri"/>
              <w:b/>
            </w:rPr>
          </w:pPr>
          <w:r w:rsidRPr="0092756C">
            <w:rPr>
              <w:rFonts w:cs="Calibri"/>
              <w:b/>
            </w:rPr>
            <w:t>Failure t</w:t>
          </w:r>
          <w:r w:rsidR="009B7370">
            <w:rPr>
              <w:rFonts w:cs="Calibri"/>
              <w:b/>
            </w:rPr>
            <w:t xml:space="preserve">o </w:t>
          </w:r>
          <w:r w:rsidRPr="0092756C">
            <w:rPr>
              <w:rFonts w:cs="Calibri"/>
              <w:b/>
            </w:rPr>
            <w:t>reach the minimum mark in any of the qualitative criteria where a minimum mar</w:t>
          </w:r>
          <w:r w:rsidR="009B7370">
            <w:rPr>
              <w:rFonts w:cs="Calibri"/>
              <w:b/>
            </w:rPr>
            <w:t>k</w:t>
          </w:r>
          <w:r w:rsidRPr="0092756C">
            <w:rPr>
              <w:rFonts w:cs="Calibri"/>
              <w:b/>
            </w:rPr>
            <w:t xml:space="preserve"> is specified will result in the immediate elimination of the tender from the competitio</w:t>
          </w:r>
          <w:r w:rsidR="009B7370">
            <w:rPr>
              <w:rFonts w:cs="Calibri"/>
              <w:b/>
            </w:rPr>
            <w:t>n</w:t>
          </w:r>
          <w:r w:rsidRPr="0092756C">
            <w:rPr>
              <w:rFonts w:cs="Calibri"/>
              <w:b/>
            </w:rPr>
            <w:t xml:space="preserve"> without evaluation of subsequent criteria.</w:t>
          </w:r>
        </w:p>
        <w:p w14:paraId="7D0A3F1A" w14:textId="77777777" w:rsidR="0092756C" w:rsidRPr="0092756C" w:rsidRDefault="0092756C" w:rsidP="0092756C">
          <w:pPr>
            <w:spacing w:after="0"/>
            <w:ind w:left="720"/>
            <w:rPr>
              <w:rFonts w:cs="Calibri"/>
            </w:rPr>
          </w:pPr>
        </w:p>
        <w:p w14:paraId="0D23D098" w14:textId="77777777" w:rsidR="0092756C" w:rsidRPr="0092756C" w:rsidRDefault="0092756C" w:rsidP="0092756C">
          <w:pPr>
            <w:spacing w:after="0"/>
            <w:ind w:left="720"/>
            <w:rPr>
              <w:rFonts w:cs="Calibri"/>
            </w:rPr>
          </w:pPr>
          <w:r w:rsidRPr="0092756C">
            <w:rPr>
              <w:rFonts w:cs="Calibri"/>
            </w:rPr>
            <w:t>(b) In the case of Award Criteria 1 ‘Suitability of proposed team’, Tenderers must:</w:t>
          </w:r>
        </w:p>
        <w:p w14:paraId="32060C58" w14:textId="77777777" w:rsidR="0092756C" w:rsidRPr="0092756C" w:rsidRDefault="0092756C" w:rsidP="0092756C">
          <w:pPr>
            <w:spacing w:after="0"/>
            <w:ind w:left="720"/>
            <w:rPr>
              <w:rFonts w:cs="Calibri"/>
            </w:rPr>
          </w:pPr>
        </w:p>
        <w:p w14:paraId="0153763B" w14:textId="0E8DB750" w:rsidR="0092756C" w:rsidRPr="00DD5EA2" w:rsidRDefault="00600AF1" w:rsidP="00DD5EA2">
          <w:pPr>
            <w:numPr>
              <w:ilvl w:val="0"/>
              <w:numId w:val="25"/>
            </w:numPr>
            <w:contextualSpacing/>
            <w:rPr>
              <w:rFonts w:cs="Calibri"/>
            </w:rPr>
          </w:pPr>
          <w:r>
            <w:rPr>
              <w:rFonts w:cs="Calibri"/>
            </w:rPr>
            <w:t>A</w:t>
          </w:r>
          <w:r w:rsidR="0092756C" w:rsidRPr="0092756C">
            <w:rPr>
              <w:rFonts w:cs="Calibri"/>
            </w:rPr>
            <w:t xml:space="preserve">chieve a minimum of </w:t>
          </w:r>
          <w:r w:rsidR="0092756C" w:rsidRPr="0092756C">
            <w:rPr>
              <w:rFonts w:cs="Calibri"/>
              <w:b/>
              <w:bCs/>
            </w:rPr>
            <w:t>6</w:t>
          </w:r>
          <w:r w:rsidR="00B25397">
            <w:rPr>
              <w:rFonts w:cs="Calibri"/>
              <w:b/>
              <w:bCs/>
            </w:rPr>
            <w:t>16</w:t>
          </w:r>
          <w:r w:rsidR="0092756C" w:rsidRPr="0092756C">
            <w:rPr>
              <w:rFonts w:cs="Calibri"/>
            </w:rPr>
            <w:t xml:space="preserve"> marks required</w:t>
          </w:r>
          <w:r w:rsidR="0092756C" w:rsidRPr="0092756C">
            <w:rPr>
              <w:rFonts w:cs="Calibri"/>
              <w:color w:val="FF0000"/>
            </w:rPr>
            <w:t xml:space="preserve"> </w:t>
          </w:r>
          <w:r w:rsidR="0092756C" w:rsidRPr="0092756C">
            <w:rPr>
              <w:rFonts w:cs="Calibri"/>
            </w:rPr>
            <w:t>under this Award criterion for the Team</w:t>
          </w:r>
          <w:r>
            <w:rPr>
              <w:rFonts w:cs="Calibri"/>
            </w:rPr>
            <w:t>.</w:t>
          </w:r>
        </w:p>
        <w:p w14:paraId="61C07B20" w14:textId="4D6A72A9" w:rsidR="00600AF1" w:rsidRPr="00DD5EA2" w:rsidRDefault="0092756C" w:rsidP="00DD5EA2">
          <w:pPr>
            <w:numPr>
              <w:ilvl w:val="0"/>
              <w:numId w:val="25"/>
            </w:numPr>
            <w:contextualSpacing/>
            <w:rPr>
              <w:rFonts w:cs="Calibri"/>
            </w:rPr>
          </w:pPr>
          <w:r w:rsidRPr="0092756C">
            <w:rPr>
              <w:rFonts w:cs="Calibri"/>
            </w:rPr>
            <w:t xml:space="preserve">Each individual Candidate proposed must achieve the overall minimum mark specified for the role and must achieve the minimum mark required for each of the criterion or sub-criterion required for the role. – see Table 2 and the Resource Skills / Competencies Tables numbered 1 – </w:t>
          </w:r>
          <w:r w:rsidR="00600AF1">
            <w:rPr>
              <w:rFonts w:cs="Calibri"/>
            </w:rPr>
            <w:t>2</w:t>
          </w:r>
          <w:r w:rsidRPr="0092756C">
            <w:rPr>
              <w:rFonts w:cs="Calibri"/>
            </w:rPr>
            <w:t xml:space="preserve"> below.</w:t>
          </w:r>
        </w:p>
        <w:p w14:paraId="27D9989D" w14:textId="2BFBBF85" w:rsidR="00600AF1" w:rsidRDefault="00600AF1" w:rsidP="00843E60">
          <w:pPr>
            <w:numPr>
              <w:ilvl w:val="0"/>
              <w:numId w:val="25"/>
            </w:numPr>
            <w:contextualSpacing/>
            <w:rPr>
              <w:rFonts w:cs="Calibri"/>
            </w:rPr>
          </w:pPr>
          <w:r>
            <w:rPr>
              <w:rFonts w:cs="Calibri"/>
            </w:rPr>
            <w:t>Ensure that the expertise of the Project Manager is not included as part of the collective team requirements</w:t>
          </w:r>
          <w:r w:rsidR="00DD5EA2">
            <w:rPr>
              <w:rFonts w:cs="Calibri"/>
            </w:rPr>
            <w:t>.</w:t>
          </w:r>
          <w:r>
            <w:rPr>
              <w:rFonts w:cs="Calibri"/>
            </w:rPr>
            <w:t xml:space="preserve">   </w:t>
          </w:r>
        </w:p>
        <w:p w14:paraId="73EF21F0" w14:textId="2123853D" w:rsidR="00607AE0" w:rsidRPr="0092756C" w:rsidRDefault="00607AE0" w:rsidP="00843E60">
          <w:pPr>
            <w:numPr>
              <w:ilvl w:val="0"/>
              <w:numId w:val="25"/>
            </w:numPr>
            <w:contextualSpacing/>
            <w:rPr>
              <w:rFonts w:cs="Calibri"/>
            </w:rPr>
          </w:pPr>
          <w:r>
            <w:rPr>
              <w:rFonts w:cs="Calibri"/>
            </w:rPr>
            <w:lastRenderedPageBreak/>
            <w:t>Tenderers must provide a detailed staffing plan</w:t>
          </w:r>
          <w:r w:rsidR="00911E7F">
            <w:rPr>
              <w:rFonts w:cs="Calibri"/>
            </w:rPr>
            <w:t xml:space="preserve"> including</w:t>
          </w:r>
          <w:r w:rsidR="00911E7F" w:rsidRPr="00911E7F">
            <w:rPr>
              <w:rFonts w:cs="Calibri"/>
              <w:szCs w:val="22"/>
            </w:rPr>
            <w:t xml:space="preserve"> </w:t>
          </w:r>
          <w:r w:rsidR="00911E7F" w:rsidRPr="00091542">
            <w:rPr>
              <w:rFonts w:cs="Calibri"/>
              <w:szCs w:val="22"/>
            </w:rPr>
            <w:t>a proposal for the management of the Team of Resources</w:t>
          </w:r>
        </w:p>
        <w:p w14:paraId="56A32A23" w14:textId="77777777" w:rsidR="0092756C" w:rsidRPr="0092756C" w:rsidRDefault="0092756C" w:rsidP="0092756C">
          <w:pPr>
            <w:ind w:left="1440"/>
            <w:contextualSpacing/>
            <w:rPr>
              <w:rFonts w:cs="Calibri"/>
            </w:rPr>
          </w:pPr>
        </w:p>
        <w:p w14:paraId="4C945F59" w14:textId="43E2AB4D" w:rsidR="0092756C" w:rsidRPr="0092756C" w:rsidRDefault="0092756C" w:rsidP="0092756C">
          <w:pPr>
            <w:ind w:left="720"/>
            <w:contextualSpacing/>
            <w:rPr>
              <w:rFonts w:cs="Calibri"/>
              <w:color w:val="FF0000"/>
              <w:sz w:val="24"/>
              <w:lang w:eastAsia="en-IE"/>
            </w:rPr>
          </w:pPr>
          <w:r w:rsidRPr="0092756C">
            <w:rPr>
              <w:rFonts w:cs="Calibri"/>
              <w:szCs w:val="22"/>
              <w:lang w:eastAsia="en-IE"/>
            </w:rPr>
            <w:t>Failure to achieve the minimum marks required at (i), or (ii) will result in the immediate elimination of the tender from the competition without evaluation of subsequent criteri</w:t>
          </w:r>
          <w:r w:rsidR="00234050">
            <w:rPr>
              <w:rFonts w:cs="Calibri"/>
              <w:szCs w:val="22"/>
              <w:lang w:eastAsia="en-IE"/>
            </w:rPr>
            <w:t>a.</w:t>
          </w:r>
        </w:p>
        <w:p w14:paraId="4B91D531" w14:textId="77777777" w:rsidR="00607AE0" w:rsidRDefault="00607AE0" w:rsidP="00607AE0">
          <w:pPr>
            <w:spacing w:before="120"/>
            <w:ind w:left="360"/>
            <w:jc w:val="left"/>
          </w:pPr>
        </w:p>
        <w:p w14:paraId="1F036C3B" w14:textId="46F4290A" w:rsidR="00607AE0" w:rsidRDefault="00607AE0" w:rsidP="00FA6026">
          <w:pPr>
            <w:spacing w:before="120"/>
            <w:ind w:left="720"/>
            <w:rPr>
              <w:szCs w:val="22"/>
            </w:rPr>
          </w:pPr>
          <w:r w:rsidRPr="00607AE0">
            <w:t xml:space="preserve">Service providers must demonstrate the level of expertise of the personnel proposed by them to carry out this work. A detailed CV must be provided in respect of each individual that it is proposed to include in the planned implementation, with particular emphasis on their qualifications, training, and experience on the components of the proposed solution. The vendor must demonstrate equivalency if the level of the qualifications </w:t>
          </w:r>
          <w:r w:rsidR="009B7370">
            <w:t xml:space="preserve">is </w:t>
          </w:r>
          <w:r w:rsidRPr="00607AE0">
            <w:t xml:space="preserve">not clear, </w:t>
          </w:r>
          <w:r w:rsidR="00BE01C5" w:rsidRPr="00607AE0">
            <w:t>e.g.,</w:t>
          </w:r>
          <w:r w:rsidRPr="00607AE0">
            <w:t xml:space="preserve"> state what is the equivalent in t</w:t>
          </w:r>
          <w:r w:rsidRPr="00607AE0">
            <w:rPr>
              <w:rFonts w:asciiTheme="minorHAnsi" w:hAnsiTheme="minorHAnsi" w:cstheme="minorHAnsi"/>
              <w:szCs w:val="22"/>
            </w:rPr>
            <w:t xml:space="preserve">he </w:t>
          </w:r>
          <w:r w:rsidRPr="00607AE0">
            <w:rPr>
              <w:rFonts w:asciiTheme="minorHAnsi" w:hAnsiTheme="minorHAnsi" w:cstheme="minorHAnsi"/>
              <w:szCs w:val="22"/>
              <w:shd w:val="clear" w:color="auto" w:fill="FFFFFF"/>
            </w:rPr>
            <w:t xml:space="preserve">Irish National Framework of Qualifications (NFQ). </w:t>
          </w:r>
          <w:r w:rsidRPr="00607AE0">
            <w:rPr>
              <w:szCs w:val="22"/>
            </w:rPr>
            <w:t>All qualifications must be achieved at the time of publication of the RFT</w:t>
          </w:r>
          <w:r>
            <w:rPr>
              <w:szCs w:val="22"/>
            </w:rPr>
            <w:t>.</w:t>
          </w:r>
        </w:p>
        <w:p w14:paraId="5A0C9557" w14:textId="4B3CE664" w:rsidR="004D1607" w:rsidRDefault="00F84C0D" w:rsidP="009B7370">
          <w:pPr>
            <w:tabs>
              <w:tab w:val="left" w:pos="0"/>
              <w:tab w:val="left" w:pos="709"/>
              <w:tab w:val="left" w:pos="851"/>
            </w:tabs>
            <w:spacing w:line="320" w:lineRule="exact"/>
            <w:ind w:left="709"/>
            <w:rPr>
              <w:rFonts w:asciiTheme="minorHAnsi" w:hAnsiTheme="minorHAnsi"/>
              <w:iCs/>
              <w:szCs w:val="22"/>
            </w:rPr>
          </w:pPr>
          <w:r w:rsidRPr="00F84C0D">
            <w:rPr>
              <w:u w:val="single"/>
            </w:rPr>
            <w:t>Per Diem Rates for Resources:</w:t>
          </w:r>
          <w:r w:rsidRPr="00A012D5">
            <w:rPr>
              <w:rStyle w:val="Heading3Char"/>
              <w:rFonts w:asciiTheme="minorHAnsi" w:hAnsiTheme="minorHAnsi"/>
              <w:szCs w:val="22"/>
            </w:rPr>
            <w:t xml:space="preserve"> </w:t>
          </w:r>
          <w:r w:rsidRPr="00A012D5">
            <w:rPr>
              <w:rFonts w:cs="Calibri"/>
              <w:szCs w:val="22"/>
            </w:rPr>
            <w:t xml:space="preserve">Tenderers are required to provide a Per Diem Rate for each of the Resources required </w:t>
          </w:r>
          <w:r w:rsidRPr="004B5A61">
            <w:rPr>
              <w:rFonts w:cs="Calibri"/>
              <w:szCs w:val="22"/>
            </w:rPr>
            <w:t>for the On-S</w:t>
          </w:r>
          <w:r w:rsidR="00911E7F" w:rsidRPr="004B5A61">
            <w:rPr>
              <w:rFonts w:cs="Calibri"/>
              <w:szCs w:val="22"/>
            </w:rPr>
            <w:t>hore</w:t>
          </w:r>
          <w:r w:rsidRPr="004B5A61">
            <w:rPr>
              <w:rFonts w:cs="Calibri"/>
              <w:szCs w:val="22"/>
            </w:rPr>
            <w:t xml:space="preserve"> and O</w:t>
          </w:r>
          <w:r w:rsidR="00911E7F" w:rsidRPr="004B5A61">
            <w:rPr>
              <w:rFonts w:cs="Calibri"/>
              <w:szCs w:val="22"/>
            </w:rPr>
            <w:t>ff</w:t>
          </w:r>
          <w:r w:rsidRPr="004B5A61">
            <w:rPr>
              <w:rFonts w:cs="Calibri"/>
              <w:szCs w:val="22"/>
            </w:rPr>
            <w:t>-Shore</w:t>
          </w:r>
          <w:r w:rsidRPr="00A012D5">
            <w:rPr>
              <w:rFonts w:cs="Calibri"/>
              <w:szCs w:val="22"/>
            </w:rPr>
            <w:t xml:space="preserve"> location of the Resources</w:t>
          </w:r>
          <w:r>
            <w:rPr>
              <w:rFonts w:cs="Calibri"/>
              <w:szCs w:val="22"/>
            </w:rPr>
            <w:t>, if appropriate or if there is a price differential</w:t>
          </w:r>
          <w:r w:rsidRPr="00A012D5">
            <w:rPr>
              <w:rFonts w:cs="Calibri"/>
              <w:szCs w:val="22"/>
            </w:rPr>
            <w:t xml:space="preserve">. This should be provided as instructed in the pricing schedule. </w:t>
          </w:r>
        </w:p>
        <w:p w14:paraId="7A5F7360" w14:textId="77777777" w:rsidR="009B7370" w:rsidRPr="009B7370" w:rsidRDefault="009B7370" w:rsidP="009B7370">
          <w:pPr>
            <w:tabs>
              <w:tab w:val="left" w:pos="0"/>
              <w:tab w:val="left" w:pos="709"/>
              <w:tab w:val="left" w:pos="851"/>
            </w:tabs>
            <w:spacing w:line="320" w:lineRule="exact"/>
            <w:ind w:left="709"/>
            <w:rPr>
              <w:rFonts w:asciiTheme="minorHAnsi" w:hAnsiTheme="minorHAnsi"/>
              <w:iCs/>
              <w:szCs w:val="22"/>
            </w:rPr>
          </w:pPr>
        </w:p>
        <w:p w14:paraId="0DAC0C76" w14:textId="77777777" w:rsidR="00CC2FE9" w:rsidRPr="00CC2FE9" w:rsidRDefault="00CC2FE9" w:rsidP="00F62CC3">
          <w:pPr>
            <w:pStyle w:val="Heading4"/>
            <w:rPr>
              <w:szCs w:val="22"/>
              <w:lang w:val="en-IE"/>
            </w:rPr>
          </w:pPr>
          <w:r w:rsidRPr="00CC2FE9">
            <w:t>Award Table 2 – Minimum Marks Required for each Individual Resource</w:t>
          </w:r>
        </w:p>
        <w:tbl>
          <w:tblPr>
            <w:tblW w:w="7600" w:type="dxa"/>
            <w:tblInd w:w="735" w:type="dxa"/>
            <w:tblLook w:val="04A0" w:firstRow="1" w:lastRow="0" w:firstColumn="1" w:lastColumn="0" w:noHBand="0" w:noVBand="1"/>
          </w:tblPr>
          <w:tblGrid>
            <w:gridCol w:w="1900"/>
            <w:gridCol w:w="1900"/>
            <w:gridCol w:w="1900"/>
            <w:gridCol w:w="1900"/>
          </w:tblGrid>
          <w:tr w:rsidR="00CC2FE9" w:rsidRPr="00CC2FE9" w14:paraId="2141F36B" w14:textId="77777777" w:rsidTr="00C664BE">
            <w:trPr>
              <w:trHeight w:val="915"/>
            </w:trPr>
            <w:tc>
              <w:tcPr>
                <w:tcW w:w="1900" w:type="dxa"/>
                <w:tcBorders>
                  <w:top w:val="single" w:sz="8" w:space="0" w:color="auto"/>
                  <w:left w:val="single" w:sz="8" w:space="0" w:color="auto"/>
                  <w:bottom w:val="single" w:sz="8" w:space="0" w:color="auto"/>
                  <w:right w:val="single" w:sz="8" w:space="0" w:color="auto"/>
                </w:tcBorders>
                <w:shd w:val="clear" w:color="000000" w:fill="8EA9DB"/>
                <w:vAlign w:val="center"/>
                <w:hideMark/>
              </w:tcPr>
              <w:p w14:paraId="1C66B4FB" w14:textId="77777777" w:rsidR="00CC2FE9" w:rsidRPr="00CC2FE9" w:rsidRDefault="00CC2FE9" w:rsidP="00CC2FE9">
                <w:pPr>
                  <w:spacing w:after="0" w:line="240" w:lineRule="auto"/>
                  <w:jc w:val="left"/>
                  <w:rPr>
                    <w:rFonts w:cs="Calibri"/>
                    <w:color w:val="000000"/>
                    <w:lang w:val="en-IE" w:eastAsia="en-IE"/>
                  </w:rPr>
                </w:pPr>
                <w:r w:rsidRPr="00CC2FE9">
                  <w:rPr>
                    <w:rFonts w:cs="Calibri"/>
                    <w:color w:val="000000"/>
                    <w:szCs w:val="22"/>
                    <w:lang w:val="en-IE" w:eastAsia="en-IE"/>
                  </w:rPr>
                  <w:t>Role</w:t>
                </w:r>
              </w:p>
            </w:tc>
            <w:tc>
              <w:tcPr>
                <w:tcW w:w="1900" w:type="dxa"/>
                <w:tcBorders>
                  <w:top w:val="single" w:sz="8" w:space="0" w:color="auto"/>
                  <w:left w:val="nil"/>
                  <w:bottom w:val="single" w:sz="8" w:space="0" w:color="auto"/>
                  <w:right w:val="single" w:sz="8" w:space="0" w:color="auto"/>
                </w:tcBorders>
                <w:shd w:val="clear" w:color="000000" w:fill="8EA9DB"/>
                <w:vAlign w:val="center"/>
                <w:hideMark/>
              </w:tcPr>
              <w:p w14:paraId="2B39B7CF" w14:textId="0142DE57" w:rsidR="00CC2FE9" w:rsidRPr="00CC2FE9" w:rsidRDefault="00CC2FE9" w:rsidP="00BB41E2">
                <w:pPr>
                  <w:spacing w:after="0" w:line="240" w:lineRule="auto"/>
                  <w:jc w:val="center"/>
                  <w:rPr>
                    <w:rFonts w:cs="Calibri"/>
                    <w:color w:val="000000"/>
                    <w:lang w:val="en-IE" w:eastAsia="en-IE"/>
                  </w:rPr>
                </w:pPr>
                <w:r w:rsidRPr="00CC2FE9">
                  <w:rPr>
                    <w:rFonts w:cs="Calibri"/>
                    <w:color w:val="000000"/>
                    <w:szCs w:val="22"/>
                    <w:lang w:val="en-IE" w:eastAsia="en-IE"/>
                  </w:rPr>
                  <w:t>Quantity</w:t>
                </w:r>
              </w:p>
            </w:tc>
            <w:tc>
              <w:tcPr>
                <w:tcW w:w="1900" w:type="dxa"/>
                <w:tcBorders>
                  <w:top w:val="single" w:sz="8" w:space="0" w:color="auto"/>
                  <w:left w:val="nil"/>
                  <w:bottom w:val="single" w:sz="8" w:space="0" w:color="auto"/>
                  <w:right w:val="single" w:sz="8" w:space="0" w:color="auto"/>
                </w:tcBorders>
                <w:shd w:val="clear" w:color="000000" w:fill="8EA9DB"/>
                <w:vAlign w:val="center"/>
                <w:hideMark/>
              </w:tcPr>
              <w:p w14:paraId="604D43A2" w14:textId="7D585956" w:rsidR="00CC2FE9" w:rsidRPr="00CC2FE9" w:rsidRDefault="00CC2FE9" w:rsidP="00BB41E2">
                <w:pPr>
                  <w:spacing w:after="0" w:line="240" w:lineRule="auto"/>
                  <w:jc w:val="center"/>
                  <w:rPr>
                    <w:rFonts w:cs="Calibri"/>
                    <w:color w:val="000000"/>
                    <w:lang w:val="en-IE" w:eastAsia="en-IE"/>
                  </w:rPr>
                </w:pPr>
                <w:r w:rsidRPr="00CC2FE9">
                  <w:rPr>
                    <w:rFonts w:cs="Calibri"/>
                    <w:color w:val="000000"/>
                    <w:szCs w:val="22"/>
                    <w:lang w:val="en-IE" w:eastAsia="en-IE"/>
                  </w:rPr>
                  <w:t>Marks Available</w:t>
                </w:r>
              </w:p>
            </w:tc>
            <w:tc>
              <w:tcPr>
                <w:tcW w:w="1900" w:type="dxa"/>
                <w:tcBorders>
                  <w:top w:val="single" w:sz="8" w:space="0" w:color="auto"/>
                  <w:left w:val="nil"/>
                  <w:bottom w:val="single" w:sz="8" w:space="0" w:color="auto"/>
                  <w:right w:val="single" w:sz="8" w:space="0" w:color="auto"/>
                </w:tcBorders>
                <w:shd w:val="clear" w:color="000000" w:fill="8EA9DB"/>
                <w:vAlign w:val="center"/>
                <w:hideMark/>
              </w:tcPr>
              <w:p w14:paraId="0F2889FA" w14:textId="41683F1D" w:rsidR="00CC2FE9" w:rsidRPr="00CC2FE9" w:rsidRDefault="00CC2FE9" w:rsidP="00BB41E2">
                <w:pPr>
                  <w:spacing w:after="0" w:line="240" w:lineRule="auto"/>
                  <w:jc w:val="center"/>
                  <w:rPr>
                    <w:rFonts w:cs="Calibri"/>
                    <w:color w:val="000000"/>
                    <w:lang w:val="en-IE" w:eastAsia="en-IE"/>
                  </w:rPr>
                </w:pPr>
                <w:r w:rsidRPr="00CC2FE9">
                  <w:rPr>
                    <w:rFonts w:cs="Calibri"/>
                    <w:color w:val="000000"/>
                    <w:szCs w:val="22"/>
                    <w:lang w:val="en-IE" w:eastAsia="en-IE"/>
                  </w:rPr>
                  <w:t>Minimum Marks</w:t>
                </w:r>
              </w:p>
            </w:tc>
          </w:tr>
          <w:tr w:rsidR="00CC2FE9" w:rsidRPr="00CC2FE9" w14:paraId="12C2AE39" w14:textId="77777777" w:rsidTr="00C664BE">
            <w:trPr>
              <w:trHeight w:val="735"/>
            </w:trPr>
            <w:tc>
              <w:tcPr>
                <w:tcW w:w="1900" w:type="dxa"/>
                <w:tcBorders>
                  <w:top w:val="nil"/>
                  <w:left w:val="single" w:sz="8" w:space="0" w:color="auto"/>
                  <w:bottom w:val="single" w:sz="8" w:space="0" w:color="auto"/>
                  <w:right w:val="single" w:sz="8" w:space="0" w:color="auto"/>
                </w:tcBorders>
                <w:shd w:val="clear" w:color="auto" w:fill="auto"/>
                <w:vAlign w:val="center"/>
                <w:hideMark/>
              </w:tcPr>
              <w:p w14:paraId="7A24212A" w14:textId="211407A8" w:rsidR="00CC2FE9" w:rsidRPr="00CC2FE9" w:rsidRDefault="00CC2FE9" w:rsidP="00CC2FE9">
                <w:pPr>
                  <w:spacing w:after="0" w:line="240" w:lineRule="auto"/>
                  <w:jc w:val="left"/>
                  <w:rPr>
                    <w:rFonts w:cs="Calibri"/>
                    <w:color w:val="000000"/>
                    <w:lang w:val="en-IE" w:eastAsia="en-IE"/>
                  </w:rPr>
                </w:pPr>
                <w:r w:rsidRPr="00CC2FE9">
                  <w:rPr>
                    <w:rFonts w:cs="Calibri"/>
                    <w:color w:val="000000"/>
                    <w:szCs w:val="22"/>
                    <w:lang w:val="en-IE" w:eastAsia="en-IE"/>
                  </w:rPr>
                  <w:t xml:space="preserve">Project Manager  </w:t>
                </w:r>
              </w:p>
            </w:tc>
            <w:tc>
              <w:tcPr>
                <w:tcW w:w="1900" w:type="dxa"/>
                <w:tcBorders>
                  <w:top w:val="nil"/>
                  <w:left w:val="nil"/>
                  <w:bottom w:val="single" w:sz="8" w:space="0" w:color="auto"/>
                  <w:right w:val="single" w:sz="8" w:space="0" w:color="auto"/>
                </w:tcBorders>
                <w:shd w:val="clear" w:color="auto" w:fill="auto"/>
                <w:vAlign w:val="center"/>
                <w:hideMark/>
              </w:tcPr>
              <w:p w14:paraId="57194B88" w14:textId="77777777" w:rsidR="00CC2FE9" w:rsidRPr="00CC2FE9" w:rsidRDefault="00CC2FE9" w:rsidP="00CC2FE9">
                <w:pPr>
                  <w:spacing w:after="0" w:line="240" w:lineRule="auto"/>
                  <w:jc w:val="center"/>
                  <w:rPr>
                    <w:rFonts w:cs="Calibri"/>
                    <w:color w:val="000000"/>
                    <w:lang w:val="en-IE" w:eastAsia="en-IE"/>
                  </w:rPr>
                </w:pPr>
                <w:r w:rsidRPr="00CC2FE9">
                  <w:rPr>
                    <w:rFonts w:cs="Calibri"/>
                    <w:color w:val="000000"/>
                    <w:szCs w:val="22"/>
                    <w:lang w:val="en-IE" w:eastAsia="en-IE"/>
                  </w:rPr>
                  <w:t>1</w:t>
                </w:r>
              </w:p>
            </w:tc>
            <w:tc>
              <w:tcPr>
                <w:tcW w:w="1900" w:type="dxa"/>
                <w:tcBorders>
                  <w:top w:val="nil"/>
                  <w:left w:val="nil"/>
                  <w:bottom w:val="single" w:sz="8" w:space="0" w:color="auto"/>
                  <w:right w:val="single" w:sz="8" w:space="0" w:color="auto"/>
                </w:tcBorders>
                <w:shd w:val="clear" w:color="auto" w:fill="auto"/>
                <w:vAlign w:val="center"/>
                <w:hideMark/>
              </w:tcPr>
              <w:p w14:paraId="0073833E" w14:textId="22D83328" w:rsidR="00CC2FE9" w:rsidRPr="00CC2FE9" w:rsidRDefault="00600AF1" w:rsidP="00CC2FE9">
                <w:pPr>
                  <w:spacing w:after="0" w:line="240" w:lineRule="auto"/>
                  <w:jc w:val="center"/>
                  <w:rPr>
                    <w:rFonts w:cs="Calibri"/>
                    <w:color w:val="000000"/>
                    <w:lang w:val="en-IE" w:eastAsia="en-IE"/>
                  </w:rPr>
                </w:pPr>
                <w:r>
                  <w:rPr>
                    <w:rFonts w:cs="Calibri"/>
                    <w:color w:val="000000"/>
                    <w:lang w:val="en-IE" w:eastAsia="en-IE"/>
                  </w:rPr>
                  <w:t>400</w:t>
                </w:r>
              </w:p>
            </w:tc>
            <w:tc>
              <w:tcPr>
                <w:tcW w:w="1900" w:type="dxa"/>
                <w:tcBorders>
                  <w:top w:val="nil"/>
                  <w:left w:val="nil"/>
                  <w:bottom w:val="single" w:sz="8" w:space="0" w:color="auto"/>
                  <w:right w:val="single" w:sz="8" w:space="0" w:color="auto"/>
                </w:tcBorders>
                <w:shd w:val="clear" w:color="auto" w:fill="auto"/>
                <w:vAlign w:val="center"/>
                <w:hideMark/>
              </w:tcPr>
              <w:p w14:paraId="6A7E850A" w14:textId="00ABCE1E" w:rsidR="00CC2FE9" w:rsidRPr="00CC2FE9" w:rsidRDefault="00600AF1" w:rsidP="00CC2FE9">
                <w:pPr>
                  <w:spacing w:after="0" w:line="240" w:lineRule="auto"/>
                  <w:jc w:val="center"/>
                  <w:rPr>
                    <w:rFonts w:cs="Calibri"/>
                    <w:color w:val="000000"/>
                    <w:lang w:val="en-IE" w:eastAsia="en-IE"/>
                  </w:rPr>
                </w:pPr>
                <w:r>
                  <w:rPr>
                    <w:rFonts w:cs="Calibri"/>
                    <w:color w:val="000000"/>
                    <w:lang w:val="en-IE" w:eastAsia="en-IE"/>
                  </w:rPr>
                  <w:t>2</w:t>
                </w:r>
                <w:r w:rsidR="00B25397">
                  <w:rPr>
                    <w:rFonts w:cs="Calibri"/>
                    <w:color w:val="000000"/>
                    <w:lang w:val="en-IE" w:eastAsia="en-IE"/>
                  </w:rPr>
                  <w:t>48</w:t>
                </w:r>
              </w:p>
            </w:tc>
          </w:tr>
          <w:tr w:rsidR="00600AF1" w:rsidRPr="00CC2FE9" w14:paraId="621C6BCD" w14:textId="77777777" w:rsidTr="00C664BE">
            <w:trPr>
              <w:trHeight w:val="780"/>
            </w:trPr>
            <w:tc>
              <w:tcPr>
                <w:tcW w:w="1900" w:type="dxa"/>
                <w:tcBorders>
                  <w:top w:val="nil"/>
                  <w:left w:val="single" w:sz="8" w:space="0" w:color="auto"/>
                  <w:bottom w:val="single" w:sz="8" w:space="0" w:color="auto"/>
                  <w:right w:val="single" w:sz="8" w:space="0" w:color="auto"/>
                </w:tcBorders>
                <w:shd w:val="clear" w:color="auto" w:fill="auto"/>
                <w:vAlign w:val="center"/>
                <w:hideMark/>
              </w:tcPr>
              <w:p w14:paraId="51A27AA0" w14:textId="3CA5E4F7" w:rsidR="00600AF1" w:rsidRPr="00600AF1" w:rsidRDefault="00600AF1" w:rsidP="00CC2FE9">
                <w:pPr>
                  <w:spacing w:after="0" w:line="240" w:lineRule="auto"/>
                  <w:jc w:val="left"/>
                  <w:rPr>
                    <w:rFonts w:cs="Calibri"/>
                    <w:color w:val="000000"/>
                    <w:lang w:val="en-IE" w:eastAsia="en-IE"/>
                  </w:rPr>
                </w:pPr>
                <w:r w:rsidRPr="00600AF1">
                  <w:rPr>
                    <w:rFonts w:cs="Calibri"/>
                    <w:color w:val="000000"/>
                    <w:lang w:val="en-IE" w:eastAsia="en-IE"/>
                  </w:rPr>
                  <w:t>Team Members</w:t>
                </w:r>
              </w:p>
            </w:tc>
            <w:tc>
              <w:tcPr>
                <w:tcW w:w="1900" w:type="dxa"/>
                <w:tcBorders>
                  <w:top w:val="nil"/>
                  <w:left w:val="nil"/>
                  <w:bottom w:val="single" w:sz="8" w:space="0" w:color="auto"/>
                  <w:right w:val="single" w:sz="8" w:space="0" w:color="auto"/>
                </w:tcBorders>
                <w:shd w:val="clear" w:color="auto" w:fill="auto"/>
                <w:vAlign w:val="center"/>
                <w:hideMark/>
              </w:tcPr>
              <w:p w14:paraId="6147359F" w14:textId="67CC8143" w:rsidR="00600AF1" w:rsidRPr="00600AF1" w:rsidRDefault="00600AF1" w:rsidP="00CC2FE9">
                <w:pPr>
                  <w:spacing w:after="0" w:line="240" w:lineRule="auto"/>
                  <w:jc w:val="center"/>
                  <w:rPr>
                    <w:rFonts w:cs="Calibri"/>
                    <w:color w:val="000000"/>
                    <w:lang w:val="en-IE" w:eastAsia="en-IE"/>
                  </w:rPr>
                </w:pPr>
                <w:r w:rsidRPr="00600AF1">
                  <w:rPr>
                    <w:rFonts w:cs="Calibri"/>
                    <w:color w:val="000000"/>
                    <w:lang w:val="en-IE" w:eastAsia="en-IE"/>
                  </w:rPr>
                  <w:t>3</w:t>
                </w:r>
                <w:r w:rsidR="00DD5EA2">
                  <w:rPr>
                    <w:rFonts w:cs="Calibri"/>
                    <w:color w:val="000000"/>
                    <w:lang w:val="en-IE" w:eastAsia="en-IE"/>
                  </w:rPr>
                  <w:t>*</w:t>
                </w:r>
              </w:p>
            </w:tc>
            <w:tc>
              <w:tcPr>
                <w:tcW w:w="1900" w:type="dxa"/>
                <w:tcBorders>
                  <w:top w:val="nil"/>
                  <w:left w:val="nil"/>
                  <w:bottom w:val="single" w:sz="8" w:space="0" w:color="auto"/>
                  <w:right w:val="single" w:sz="8" w:space="0" w:color="auto"/>
                </w:tcBorders>
                <w:shd w:val="clear" w:color="auto" w:fill="auto"/>
                <w:vAlign w:val="center"/>
                <w:hideMark/>
              </w:tcPr>
              <w:p w14:paraId="03E10B61" w14:textId="4AE8E3E4" w:rsidR="00600AF1" w:rsidRPr="00600AF1" w:rsidRDefault="00600AF1" w:rsidP="00CC2FE9">
                <w:pPr>
                  <w:spacing w:after="0" w:line="240" w:lineRule="auto"/>
                  <w:jc w:val="center"/>
                  <w:rPr>
                    <w:rFonts w:cs="Calibri"/>
                    <w:color w:val="000000"/>
                    <w:lang w:val="en-IE" w:eastAsia="en-IE"/>
                  </w:rPr>
                </w:pPr>
                <w:r w:rsidRPr="00600AF1">
                  <w:rPr>
                    <w:rFonts w:cs="Calibri"/>
                    <w:color w:val="000000"/>
                    <w:lang w:val="en-IE" w:eastAsia="en-IE"/>
                  </w:rPr>
                  <w:t>600</w:t>
                </w:r>
              </w:p>
            </w:tc>
            <w:tc>
              <w:tcPr>
                <w:tcW w:w="1900" w:type="dxa"/>
                <w:tcBorders>
                  <w:top w:val="nil"/>
                  <w:left w:val="nil"/>
                  <w:bottom w:val="single" w:sz="8" w:space="0" w:color="auto"/>
                  <w:right w:val="single" w:sz="8" w:space="0" w:color="auto"/>
                </w:tcBorders>
                <w:shd w:val="clear" w:color="auto" w:fill="auto"/>
                <w:vAlign w:val="center"/>
                <w:hideMark/>
              </w:tcPr>
              <w:p w14:paraId="6B7E29F4" w14:textId="5C41C57B" w:rsidR="00600AF1" w:rsidRPr="00600AF1" w:rsidRDefault="00600AF1" w:rsidP="00CC2FE9">
                <w:pPr>
                  <w:spacing w:after="0" w:line="240" w:lineRule="auto"/>
                  <w:jc w:val="center"/>
                  <w:rPr>
                    <w:rFonts w:cs="Calibri"/>
                    <w:color w:val="000000"/>
                    <w:lang w:val="en-IE" w:eastAsia="en-IE"/>
                  </w:rPr>
                </w:pPr>
                <w:r w:rsidRPr="00600AF1">
                  <w:rPr>
                    <w:rFonts w:cs="Calibri"/>
                    <w:color w:val="000000"/>
                    <w:lang w:val="en-IE" w:eastAsia="en-IE"/>
                  </w:rPr>
                  <w:t>3</w:t>
                </w:r>
                <w:r w:rsidR="00B25397">
                  <w:rPr>
                    <w:rFonts w:cs="Calibri"/>
                    <w:color w:val="000000"/>
                    <w:lang w:val="en-IE" w:eastAsia="en-IE"/>
                  </w:rPr>
                  <w:t>68</w:t>
                </w:r>
              </w:p>
            </w:tc>
          </w:tr>
          <w:tr w:rsidR="00600AF1" w:rsidRPr="00CC2FE9" w14:paraId="2A298008" w14:textId="77777777" w:rsidTr="00C664BE">
            <w:trPr>
              <w:trHeight w:val="615"/>
            </w:trPr>
            <w:tc>
              <w:tcPr>
                <w:tcW w:w="1900" w:type="dxa"/>
                <w:tcBorders>
                  <w:top w:val="nil"/>
                  <w:left w:val="single" w:sz="8" w:space="0" w:color="auto"/>
                  <w:bottom w:val="single" w:sz="8" w:space="0" w:color="auto"/>
                  <w:right w:val="single" w:sz="8" w:space="0" w:color="auto"/>
                </w:tcBorders>
                <w:shd w:val="clear" w:color="000000" w:fill="D9D9D9"/>
                <w:vAlign w:val="center"/>
                <w:hideMark/>
              </w:tcPr>
              <w:p w14:paraId="7760828B" w14:textId="62951520" w:rsidR="00600AF1" w:rsidRPr="003F2A21" w:rsidRDefault="00600AF1" w:rsidP="00CC2FE9">
                <w:pPr>
                  <w:spacing w:after="0" w:line="240" w:lineRule="auto"/>
                  <w:jc w:val="left"/>
                  <w:rPr>
                    <w:rFonts w:cs="Calibri"/>
                    <w:color w:val="000000"/>
                    <w:highlight w:val="yellow"/>
                    <w:lang w:val="en-IE" w:eastAsia="en-IE"/>
                  </w:rPr>
                </w:pPr>
                <w:r w:rsidRPr="00CC2FE9">
                  <w:rPr>
                    <w:rFonts w:cs="Calibri"/>
                    <w:b/>
                    <w:bCs/>
                    <w:color w:val="000000"/>
                    <w:szCs w:val="22"/>
                    <w:lang w:val="en-IE" w:eastAsia="en-IE"/>
                  </w:rPr>
                  <w:t>Total</w:t>
                </w:r>
              </w:p>
            </w:tc>
            <w:tc>
              <w:tcPr>
                <w:tcW w:w="1900" w:type="dxa"/>
                <w:tcBorders>
                  <w:top w:val="nil"/>
                  <w:left w:val="nil"/>
                  <w:bottom w:val="single" w:sz="8" w:space="0" w:color="auto"/>
                  <w:right w:val="single" w:sz="8" w:space="0" w:color="auto"/>
                </w:tcBorders>
                <w:shd w:val="clear" w:color="000000" w:fill="D9D9D9"/>
                <w:vAlign w:val="center"/>
                <w:hideMark/>
              </w:tcPr>
              <w:p w14:paraId="4C7CFDFD" w14:textId="324EEC7F" w:rsidR="00600AF1" w:rsidRPr="003F2A21" w:rsidRDefault="00600AF1" w:rsidP="00CC2FE9">
                <w:pPr>
                  <w:spacing w:after="0" w:line="240" w:lineRule="auto"/>
                  <w:jc w:val="center"/>
                  <w:rPr>
                    <w:rFonts w:cs="Calibri"/>
                    <w:color w:val="000000"/>
                    <w:highlight w:val="yellow"/>
                    <w:lang w:val="en-IE" w:eastAsia="en-IE"/>
                  </w:rPr>
                </w:pPr>
                <w:r w:rsidRPr="00CC2FE9">
                  <w:rPr>
                    <w:rFonts w:cs="Calibri"/>
                    <w:b/>
                    <w:bCs/>
                    <w:color w:val="000000"/>
                    <w:szCs w:val="22"/>
                    <w:lang w:val="en-IE" w:eastAsia="en-IE"/>
                  </w:rPr>
                  <w:t>4</w:t>
                </w:r>
              </w:p>
            </w:tc>
            <w:tc>
              <w:tcPr>
                <w:tcW w:w="1900" w:type="dxa"/>
                <w:tcBorders>
                  <w:top w:val="nil"/>
                  <w:left w:val="nil"/>
                  <w:bottom w:val="single" w:sz="8" w:space="0" w:color="auto"/>
                  <w:right w:val="single" w:sz="8" w:space="0" w:color="auto"/>
                </w:tcBorders>
                <w:shd w:val="clear" w:color="000000" w:fill="D9D9D9"/>
                <w:vAlign w:val="center"/>
                <w:hideMark/>
              </w:tcPr>
              <w:p w14:paraId="7228B789" w14:textId="794B0E8F" w:rsidR="00600AF1" w:rsidRPr="003F2A21" w:rsidRDefault="00600AF1" w:rsidP="00CC2FE9">
                <w:pPr>
                  <w:spacing w:after="0" w:line="240" w:lineRule="auto"/>
                  <w:jc w:val="center"/>
                  <w:rPr>
                    <w:rFonts w:cs="Calibri"/>
                    <w:color w:val="000000"/>
                    <w:highlight w:val="yellow"/>
                    <w:lang w:val="en-IE" w:eastAsia="en-IE"/>
                  </w:rPr>
                </w:pPr>
                <w:r>
                  <w:rPr>
                    <w:rFonts w:cs="Calibri"/>
                    <w:b/>
                    <w:bCs/>
                    <w:color w:val="000000"/>
                    <w:szCs w:val="22"/>
                    <w:lang w:val="en-IE" w:eastAsia="en-IE"/>
                  </w:rPr>
                  <w:t>1000</w:t>
                </w:r>
              </w:p>
            </w:tc>
            <w:tc>
              <w:tcPr>
                <w:tcW w:w="1900" w:type="dxa"/>
                <w:tcBorders>
                  <w:top w:val="nil"/>
                  <w:left w:val="nil"/>
                  <w:bottom w:val="single" w:sz="8" w:space="0" w:color="auto"/>
                  <w:right w:val="single" w:sz="8" w:space="0" w:color="auto"/>
                </w:tcBorders>
                <w:shd w:val="clear" w:color="000000" w:fill="D9D9D9"/>
                <w:vAlign w:val="center"/>
                <w:hideMark/>
              </w:tcPr>
              <w:p w14:paraId="1F1600CD" w14:textId="19F665D6" w:rsidR="00600AF1" w:rsidRPr="003F2A21" w:rsidRDefault="00600AF1" w:rsidP="00CC2FE9">
                <w:pPr>
                  <w:spacing w:after="0" w:line="240" w:lineRule="auto"/>
                  <w:jc w:val="center"/>
                  <w:rPr>
                    <w:rFonts w:cs="Calibri"/>
                    <w:color w:val="000000"/>
                    <w:highlight w:val="yellow"/>
                    <w:lang w:val="en-IE" w:eastAsia="en-IE"/>
                  </w:rPr>
                </w:pPr>
              </w:p>
            </w:tc>
          </w:tr>
        </w:tbl>
        <w:p w14:paraId="164AAFCA" w14:textId="77777777" w:rsidR="00E077F8" w:rsidRDefault="00E077F8" w:rsidP="00CC2FE9">
          <w:pPr>
            <w:rPr>
              <w:i/>
              <w:iCs/>
            </w:rPr>
          </w:pPr>
        </w:p>
        <w:p w14:paraId="7B09F58F" w14:textId="7ED6B2B2" w:rsidR="00CC2FE9" w:rsidRPr="00BB41E2" w:rsidRDefault="00DD5EA2" w:rsidP="00BB41E2">
          <w:pPr>
            <w:pStyle w:val="ListParagraph"/>
            <w:ind w:left="360"/>
            <w:rPr>
              <w:rFonts w:asciiTheme="minorHAnsi" w:hAnsiTheme="minorHAnsi" w:cs="Calibri"/>
              <w:i/>
              <w:iCs/>
              <w:szCs w:val="22"/>
            </w:rPr>
          </w:pPr>
          <w:r w:rsidRPr="004B5A61">
            <w:rPr>
              <w:i/>
              <w:iCs/>
            </w:rPr>
            <w:t xml:space="preserve">* An </w:t>
          </w:r>
          <w:r w:rsidRPr="004B5A61">
            <w:rPr>
              <w:i/>
              <w:iCs/>
              <w:u w:val="single"/>
            </w:rPr>
            <w:t>indicative</w:t>
          </w:r>
          <w:r w:rsidRPr="004B5A61">
            <w:rPr>
              <w:i/>
              <w:iCs/>
            </w:rPr>
            <w:t xml:space="preserve"> figure of 3 full time team members is presented in th</w:t>
          </w:r>
          <w:r w:rsidR="00FB3CA4" w:rsidRPr="004B5A61">
            <w:rPr>
              <w:i/>
              <w:iCs/>
            </w:rPr>
            <w:t>is</w:t>
          </w:r>
          <w:r w:rsidRPr="004B5A61">
            <w:rPr>
              <w:i/>
              <w:iCs/>
            </w:rPr>
            <w:t xml:space="preserve"> RFT. This number of roles may vary depending on the organisation </w:t>
          </w:r>
          <w:r w:rsidR="00FB3CA4" w:rsidRPr="004B5A61">
            <w:rPr>
              <w:i/>
              <w:iCs/>
            </w:rPr>
            <w:t xml:space="preserve">capacity </w:t>
          </w:r>
          <w:r w:rsidRPr="004B5A61">
            <w:rPr>
              <w:i/>
              <w:iCs/>
            </w:rPr>
            <w:t>of tenderers</w:t>
          </w:r>
          <w:r w:rsidR="00FB3CA4" w:rsidRPr="004B5A61">
            <w:rPr>
              <w:i/>
              <w:iCs/>
            </w:rPr>
            <w:t xml:space="preserve"> and how much time their individual resources are assigned to this project</w:t>
          </w:r>
          <w:r w:rsidRPr="004B5A61">
            <w:rPr>
              <w:i/>
              <w:iCs/>
            </w:rPr>
            <w:t>. The</w:t>
          </w:r>
          <w:r w:rsidR="004D1607">
            <w:rPr>
              <w:i/>
              <w:iCs/>
            </w:rPr>
            <w:t xml:space="preserve"> proposed</w:t>
          </w:r>
          <w:r w:rsidRPr="004B5A61">
            <w:rPr>
              <w:i/>
              <w:iCs/>
            </w:rPr>
            <w:t xml:space="preserve"> </w:t>
          </w:r>
          <w:r w:rsidR="00FB3CA4" w:rsidRPr="004B5A61">
            <w:rPr>
              <w:i/>
              <w:iCs/>
            </w:rPr>
            <w:t xml:space="preserve">full-time </w:t>
          </w:r>
          <w:r w:rsidRPr="004B5A61">
            <w:rPr>
              <w:i/>
              <w:iCs/>
            </w:rPr>
            <w:t xml:space="preserve">roles </w:t>
          </w:r>
          <w:r w:rsidR="00FB3CA4" w:rsidRPr="004B5A61">
            <w:rPr>
              <w:i/>
              <w:iCs/>
            </w:rPr>
            <w:t>and/</w:t>
          </w:r>
          <w:r w:rsidRPr="004B5A61">
            <w:rPr>
              <w:i/>
              <w:iCs/>
            </w:rPr>
            <w:t>or part</w:t>
          </w:r>
          <w:r w:rsidR="00FB3CA4" w:rsidRPr="004B5A61">
            <w:rPr>
              <w:i/>
              <w:iCs/>
            </w:rPr>
            <w:t xml:space="preserve">-time roles </w:t>
          </w:r>
          <w:r w:rsidRPr="004B5A61">
            <w:rPr>
              <w:i/>
              <w:iCs/>
            </w:rPr>
            <w:t xml:space="preserve">of must be clearly outlined in </w:t>
          </w:r>
          <w:r w:rsidR="00FB3CA4" w:rsidRPr="004B5A61">
            <w:rPr>
              <w:i/>
              <w:iCs/>
            </w:rPr>
            <w:t>Qualitative Criterion 1</w:t>
          </w:r>
          <w:r w:rsidR="005E5849" w:rsidRPr="004B5A61">
            <w:rPr>
              <w:i/>
              <w:iCs/>
            </w:rPr>
            <w:t xml:space="preserve">, </w:t>
          </w:r>
          <w:r w:rsidR="00FB3CA4" w:rsidRPr="004B5A61">
            <w:rPr>
              <w:i/>
              <w:iCs/>
            </w:rPr>
            <w:t xml:space="preserve">included in the Pricing Schedule </w:t>
          </w:r>
          <w:r w:rsidRPr="004B5A61">
            <w:rPr>
              <w:i/>
              <w:iCs/>
            </w:rPr>
            <w:t xml:space="preserve">and factored into </w:t>
          </w:r>
          <w:r w:rsidR="005E5849" w:rsidRPr="004B5A61">
            <w:rPr>
              <w:i/>
              <w:iCs/>
            </w:rPr>
            <w:t>the overall response</w:t>
          </w:r>
          <w:r w:rsidRPr="004B5A61">
            <w:rPr>
              <w:i/>
              <w:iCs/>
            </w:rPr>
            <w:t>.</w:t>
          </w:r>
          <w:r w:rsidRPr="00DD5EA2">
            <w:rPr>
              <w:i/>
              <w:iCs/>
            </w:rPr>
            <w:t xml:space="preserve">  </w:t>
          </w:r>
          <w:r w:rsidR="00BB41E2" w:rsidRPr="00E077F8">
            <w:rPr>
              <w:rFonts w:asciiTheme="minorHAnsi" w:hAnsiTheme="minorHAnsi" w:cs="Calibri"/>
              <w:i/>
              <w:iCs/>
              <w:szCs w:val="22"/>
            </w:rPr>
            <w:t>The tenderer must provide a detailed staffing plan for the proposed team.</w:t>
          </w:r>
          <w:r w:rsidR="00BB41E2">
            <w:rPr>
              <w:rFonts w:asciiTheme="minorHAnsi" w:hAnsiTheme="minorHAnsi" w:cs="Calibri"/>
              <w:i/>
              <w:iCs/>
              <w:szCs w:val="22"/>
            </w:rPr>
            <w:t xml:space="preserve"> The plan must clearly state how much time the individual resources will be assigned to the project. </w:t>
          </w:r>
        </w:p>
        <w:p w14:paraId="4B5FDC36" w14:textId="77777777" w:rsidR="00CD6B36" w:rsidRPr="00DD5EA2" w:rsidRDefault="00CD6B36" w:rsidP="00CC2FE9">
          <w:pPr>
            <w:rPr>
              <w:i/>
              <w:iCs/>
            </w:rPr>
          </w:pPr>
        </w:p>
        <w:p w14:paraId="53DFCE3A" w14:textId="0D925E4A" w:rsidR="00CC2FE9" w:rsidRPr="00BB41E2" w:rsidRDefault="00F62CC3" w:rsidP="00BB41E2">
          <w:pPr>
            <w:pStyle w:val="Heading4"/>
          </w:pPr>
          <w:r>
            <w:t xml:space="preserve">3.3.1.2 </w:t>
          </w:r>
          <w:r w:rsidR="00CC2FE9" w:rsidRPr="00F62CC3">
            <w:t>The Evaluation Process</w:t>
          </w:r>
        </w:p>
        <w:p w14:paraId="4BF75B24" w14:textId="77777777" w:rsidR="00CC2FE9" w:rsidRPr="00CC2FE9" w:rsidRDefault="00CC2FE9" w:rsidP="00CC2FE9">
          <w:pPr>
            <w:ind w:left="720"/>
            <w:contextualSpacing/>
            <w:rPr>
              <w:rFonts w:cs="Calibri"/>
              <w:u w:val="single"/>
            </w:rPr>
          </w:pPr>
          <w:r w:rsidRPr="00CC2FE9">
            <w:rPr>
              <w:rFonts w:cs="Calibri"/>
              <w:u w:val="single"/>
            </w:rPr>
            <w:t>Step 1: Evaluation of Qualitative Sub-Criteria</w:t>
          </w:r>
        </w:p>
        <w:p w14:paraId="6B704646" w14:textId="77777777" w:rsidR="00CC2FE9" w:rsidRPr="00CC2FE9" w:rsidRDefault="00CC2FE9" w:rsidP="00CC2FE9">
          <w:pPr>
            <w:ind w:left="720"/>
            <w:contextualSpacing/>
            <w:rPr>
              <w:rFonts w:cs="Calibri"/>
              <w:u w:val="single"/>
            </w:rPr>
          </w:pPr>
        </w:p>
        <w:p w14:paraId="63CF0889" w14:textId="3ADA1D0A" w:rsidR="00CC2FE9" w:rsidRPr="00CC2FE9" w:rsidRDefault="00CC2FE9" w:rsidP="009B7370">
          <w:pPr>
            <w:ind w:left="720"/>
            <w:contextualSpacing/>
            <w:rPr>
              <w:rFonts w:cs="Calibri"/>
            </w:rPr>
          </w:pPr>
          <w:r w:rsidRPr="00CC2FE9">
            <w:rPr>
              <w:rFonts w:cs="Calibri"/>
            </w:rPr>
            <w:t>A total of 4200 marks are allocated across the qualitative sub-criteria equating to 70% of the overall marks available.</w:t>
          </w:r>
          <w:r w:rsidRPr="00CC2FE9">
            <w:rPr>
              <w:rFonts w:cs="Calibri"/>
            </w:rPr>
            <w:tab/>
          </w:r>
        </w:p>
        <w:p w14:paraId="18876483" w14:textId="77777777" w:rsidR="00CC2FE9" w:rsidRPr="00CC2FE9" w:rsidRDefault="00CC2FE9" w:rsidP="00E87176">
          <w:pPr>
            <w:pStyle w:val="Heading4"/>
          </w:pPr>
          <w:r w:rsidRPr="00CC2FE9">
            <w:rPr>
              <w:lang w:eastAsia="en-IE"/>
            </w:rPr>
            <w:lastRenderedPageBreak/>
            <w:t xml:space="preserve">Qualitative Criterion </w:t>
          </w:r>
          <w:r w:rsidRPr="00CC2FE9">
            <w:t>1</w:t>
          </w:r>
        </w:p>
        <w:tbl>
          <w:tblPr>
            <w:tblStyle w:val="TableGrid2"/>
            <w:tblW w:w="0" w:type="auto"/>
            <w:tblInd w:w="137" w:type="dxa"/>
            <w:shd w:val="clear" w:color="auto" w:fill="B4C6E7"/>
            <w:tblLook w:val="04A0" w:firstRow="1" w:lastRow="0" w:firstColumn="1" w:lastColumn="0" w:noHBand="0" w:noVBand="1"/>
          </w:tblPr>
          <w:tblGrid>
            <w:gridCol w:w="8924"/>
          </w:tblGrid>
          <w:tr w:rsidR="00CC2FE9" w:rsidRPr="00CC2FE9" w14:paraId="18197DD7" w14:textId="77777777" w:rsidTr="00CC2FE9">
            <w:tc>
              <w:tcPr>
                <w:tcW w:w="8924" w:type="dxa"/>
                <w:tcBorders>
                  <w:top w:val="single" w:sz="4" w:space="0" w:color="auto"/>
                  <w:left w:val="single" w:sz="4" w:space="0" w:color="auto"/>
                  <w:bottom w:val="single" w:sz="4" w:space="0" w:color="auto"/>
                  <w:right w:val="single" w:sz="4" w:space="0" w:color="auto"/>
                </w:tcBorders>
                <w:shd w:val="clear" w:color="auto" w:fill="B4C6E7"/>
              </w:tcPr>
              <w:p w14:paraId="1D27A8EB" w14:textId="77777777" w:rsidR="00CC2FE9" w:rsidRPr="00CC2FE9" w:rsidRDefault="00CC2FE9" w:rsidP="00CC2FE9">
                <w:pPr>
                  <w:tabs>
                    <w:tab w:val="left" w:pos="495"/>
                  </w:tabs>
                  <w:spacing w:after="0" w:line="240" w:lineRule="auto"/>
                  <w:rPr>
                    <w:rFonts w:cs="Calibri"/>
                    <w:b/>
                  </w:rPr>
                </w:pPr>
                <w:r w:rsidRPr="00CC2FE9">
                  <w:rPr>
                    <w:rFonts w:cs="Calibri"/>
                    <w:b/>
                  </w:rPr>
                  <w:t>Qualitative Criterion 1: Suitability of Team / Resources proposed</w:t>
                </w:r>
              </w:p>
              <w:p w14:paraId="1588031C" w14:textId="2632578A" w:rsidR="00CC2FE9" w:rsidRPr="00CC2FE9" w:rsidRDefault="00CC2FE9" w:rsidP="00CC2FE9">
                <w:pPr>
                  <w:tabs>
                    <w:tab w:val="left" w:pos="495"/>
                  </w:tabs>
                  <w:spacing w:after="0" w:line="240" w:lineRule="auto"/>
                  <w:rPr>
                    <w:rFonts w:cs="Calibri"/>
                    <w:b/>
                  </w:rPr>
                </w:pPr>
                <w:r w:rsidRPr="00CC2FE9">
                  <w:rPr>
                    <w:rFonts w:cs="Calibri"/>
                    <w:b/>
                  </w:rPr>
                  <w:t>Maximum Marks available: 1</w:t>
                </w:r>
                <w:r w:rsidR="00CD6B36">
                  <w:rPr>
                    <w:rFonts w:cs="Calibri"/>
                    <w:b/>
                  </w:rPr>
                  <w:t>0</w:t>
                </w:r>
                <w:r w:rsidRPr="00CC2FE9">
                  <w:rPr>
                    <w:rFonts w:cs="Calibri"/>
                    <w:b/>
                  </w:rPr>
                  <w:t>00</w:t>
                </w:r>
              </w:p>
              <w:p w14:paraId="1DEC0471" w14:textId="6E190CC7" w:rsidR="00CC2FE9" w:rsidRPr="00CC2FE9" w:rsidRDefault="00EE7A4B" w:rsidP="00EE7A4B">
                <w:pPr>
                  <w:tabs>
                    <w:tab w:val="left" w:pos="495"/>
                  </w:tabs>
                  <w:spacing w:after="0" w:line="240" w:lineRule="auto"/>
                  <w:rPr>
                    <w:rFonts w:cs="Calibri"/>
                    <w:b/>
                  </w:rPr>
                </w:pPr>
                <w:r>
                  <w:rPr>
                    <w:rFonts w:cs="Calibri"/>
                    <w:b/>
                  </w:rPr>
                  <w:t>M</w:t>
                </w:r>
                <w:r w:rsidR="00CC2FE9" w:rsidRPr="00CC2FE9">
                  <w:rPr>
                    <w:rFonts w:cs="Calibri"/>
                    <w:b/>
                  </w:rPr>
                  <w:t>inimum Marks Required: 6</w:t>
                </w:r>
                <w:r w:rsidR="00B25397">
                  <w:rPr>
                    <w:rFonts w:cs="Calibri"/>
                    <w:b/>
                  </w:rPr>
                  <w:t>16</w:t>
                </w:r>
              </w:p>
              <w:p w14:paraId="02733088" w14:textId="77777777" w:rsidR="00CC2FE9" w:rsidRPr="00CC2FE9" w:rsidRDefault="00CC2FE9" w:rsidP="00CC2FE9">
                <w:pPr>
                  <w:spacing w:after="0" w:line="240" w:lineRule="auto"/>
                  <w:rPr>
                    <w:rFonts w:cs="Calibri"/>
                    <w:b/>
                    <w:szCs w:val="20"/>
                  </w:rPr>
                </w:pPr>
              </w:p>
            </w:tc>
          </w:tr>
        </w:tbl>
        <w:p w14:paraId="24FD6FEF" w14:textId="77777777" w:rsidR="00CC2FE9" w:rsidRPr="00CC2FE9" w:rsidRDefault="00CC2FE9" w:rsidP="00CC2FE9">
          <w:pPr>
            <w:rPr>
              <w:rFonts w:cs="Calibri"/>
            </w:rPr>
          </w:pPr>
        </w:p>
        <w:p w14:paraId="29BBF19A" w14:textId="77777777" w:rsidR="00CC2FE9" w:rsidRPr="00CC2FE9" w:rsidRDefault="00CC2FE9" w:rsidP="00CC2FE9">
          <w:pPr>
            <w:ind w:firstLine="142"/>
            <w:rPr>
              <w:rFonts w:cs="Calibri"/>
              <w:b/>
              <w:bCs/>
              <w:u w:val="single"/>
            </w:rPr>
          </w:pPr>
          <w:r w:rsidRPr="00CC2FE9">
            <w:rPr>
              <w:rFonts w:cs="Calibri"/>
              <w:b/>
              <w:bCs/>
              <w:u w:val="single"/>
            </w:rPr>
            <w:t>Requirement:</w:t>
          </w:r>
        </w:p>
        <w:p w14:paraId="2A306941" w14:textId="77777777" w:rsidR="00CC2FE9" w:rsidRPr="00CC2FE9" w:rsidRDefault="00CC2FE9" w:rsidP="00CC2FE9">
          <w:pPr>
            <w:ind w:left="142"/>
            <w:rPr>
              <w:rFonts w:cs="Calibri"/>
            </w:rPr>
          </w:pPr>
          <w:r w:rsidRPr="00CC2FE9">
            <w:rPr>
              <w:rFonts w:cs="Calibri"/>
            </w:rPr>
            <w:t xml:space="preserve">Tenderers must ensure that the Contracting Authority is offered the most suitable candidates available in terms of experience in the role and, that the candidates possess the requisite quality, knowledge, competencies, skills and expertise to enable satisfactory delivery of the Services required. </w:t>
          </w:r>
        </w:p>
        <w:p w14:paraId="1E42A0F5" w14:textId="77777777" w:rsidR="00CC2FE9" w:rsidRPr="00CC2FE9" w:rsidRDefault="00CC2FE9" w:rsidP="00CC2FE9">
          <w:pPr>
            <w:ind w:left="720" w:hanging="578"/>
            <w:rPr>
              <w:rFonts w:cs="Calibri"/>
            </w:rPr>
          </w:pPr>
          <w:r w:rsidRPr="00CC2FE9">
            <w:rPr>
              <w:rFonts w:cs="Calibri"/>
            </w:rPr>
            <w:t>Tenderers must:</w:t>
          </w:r>
        </w:p>
        <w:p w14:paraId="7D258F46" w14:textId="12ADA2A1" w:rsidR="00CC2FE9" w:rsidRPr="00CC2FE9" w:rsidRDefault="00CC2FE9" w:rsidP="00843E60">
          <w:pPr>
            <w:numPr>
              <w:ilvl w:val="0"/>
              <w:numId w:val="26"/>
            </w:numPr>
            <w:ind w:left="851" w:hanging="578"/>
            <w:contextualSpacing/>
            <w:rPr>
              <w:rFonts w:cs="Calibri"/>
            </w:rPr>
          </w:pPr>
          <w:r>
            <w:rPr>
              <w:rFonts w:cs="Calibri"/>
            </w:rPr>
            <w:t>C</w:t>
          </w:r>
          <w:r w:rsidRPr="00CC2FE9">
            <w:rPr>
              <w:rFonts w:cs="Calibri"/>
            </w:rPr>
            <w:t xml:space="preserve">omplete a CV, using the CV Template provided, for each of the resources proposed. </w:t>
          </w:r>
          <w:r w:rsidR="00C860FF">
            <w:rPr>
              <w:rFonts w:cs="Calibri"/>
            </w:rPr>
            <w:t>T</w:t>
          </w:r>
          <w:r w:rsidRPr="00CC2FE9">
            <w:rPr>
              <w:rFonts w:cs="Calibri"/>
            </w:rPr>
            <w:t xml:space="preserve">he CV template for each candidate must be populated with the Candidate Name, </w:t>
          </w:r>
          <w:r w:rsidR="00C860FF">
            <w:rPr>
              <w:rFonts w:cs="Calibri"/>
            </w:rPr>
            <w:t>t</w:t>
          </w:r>
          <w:r w:rsidRPr="00CC2FE9">
            <w:rPr>
              <w:rFonts w:cs="Calibri"/>
            </w:rPr>
            <w:t xml:space="preserve">he </w:t>
          </w:r>
          <w:r w:rsidR="00C860FF">
            <w:rPr>
              <w:rFonts w:cs="Calibri"/>
            </w:rPr>
            <w:t>r</w:t>
          </w:r>
          <w:r w:rsidRPr="00CC2FE9">
            <w:rPr>
              <w:rFonts w:cs="Calibri"/>
            </w:rPr>
            <w:t>ole that s/he is being proposed for, his/her educational qualifications, his/her role specific certifications and a brief description of previous roles held.</w:t>
          </w:r>
        </w:p>
        <w:p w14:paraId="24F65A15" w14:textId="77777777" w:rsidR="00CC2FE9" w:rsidRPr="00CC2FE9" w:rsidRDefault="00CC2FE9" w:rsidP="00CC2FE9">
          <w:pPr>
            <w:ind w:left="851" w:hanging="578"/>
            <w:contextualSpacing/>
            <w:rPr>
              <w:rFonts w:cs="Calibri"/>
            </w:rPr>
          </w:pPr>
        </w:p>
        <w:p w14:paraId="19EA8F9A" w14:textId="77777777" w:rsidR="00CC2FE9" w:rsidRPr="00CC2FE9" w:rsidRDefault="00CC2FE9" w:rsidP="00CC2FE9">
          <w:pPr>
            <w:ind w:left="851" w:hanging="578"/>
            <w:contextualSpacing/>
            <w:rPr>
              <w:rFonts w:cs="Calibri"/>
              <w:b/>
              <w:bCs/>
            </w:rPr>
          </w:pPr>
          <w:r w:rsidRPr="00CC2FE9">
            <w:rPr>
              <w:rFonts w:cs="Calibri"/>
              <w:b/>
              <w:bCs/>
            </w:rPr>
            <w:t>Note: Tenderers must only propose candidates that they genuinely believe will actually be available to work on the team. Sample candidate CV’s will not satisfy this Award Criterion.</w:t>
          </w:r>
        </w:p>
        <w:p w14:paraId="5693D4B8" w14:textId="77777777" w:rsidR="00CC2FE9" w:rsidRPr="00CC2FE9" w:rsidRDefault="00CC2FE9" w:rsidP="00CC2FE9">
          <w:pPr>
            <w:ind w:left="851" w:hanging="578"/>
            <w:contextualSpacing/>
            <w:rPr>
              <w:rFonts w:cs="Calibri"/>
            </w:rPr>
          </w:pPr>
        </w:p>
        <w:p w14:paraId="00548584" w14:textId="18A0DC46" w:rsidR="00CC2FE9" w:rsidRPr="00CC2FE9" w:rsidRDefault="00CC2FE9" w:rsidP="00843E60">
          <w:pPr>
            <w:numPr>
              <w:ilvl w:val="0"/>
              <w:numId w:val="26"/>
            </w:numPr>
            <w:ind w:left="851" w:hanging="578"/>
            <w:contextualSpacing/>
            <w:rPr>
              <w:rFonts w:cs="Calibri"/>
            </w:rPr>
          </w:pPr>
          <w:r w:rsidRPr="00CC2FE9">
            <w:rPr>
              <w:rFonts w:cs="Calibri"/>
            </w:rPr>
            <w:t xml:space="preserve">Respond to each of the Award criteria listed in the Resource Skills and Competencies Table specified for the role to clearly demonstrate the utilisation of the skills and competencies specified therein – </w:t>
          </w:r>
          <w:r w:rsidR="00FB3CA4">
            <w:rPr>
              <w:rFonts w:cs="Calibri"/>
            </w:rPr>
            <w:t>Appendix 8</w:t>
          </w:r>
          <w:r w:rsidRPr="00CC2FE9">
            <w:rPr>
              <w:rFonts w:cs="Calibri"/>
            </w:rPr>
            <w:t xml:space="preserve"> </w:t>
          </w:r>
          <w:r w:rsidR="00FB3CA4">
            <w:rPr>
              <w:rFonts w:cs="Calibri"/>
            </w:rPr>
            <w:t>includes</w:t>
          </w:r>
          <w:r w:rsidRPr="00CC2FE9">
            <w:rPr>
              <w:rFonts w:cs="Calibri"/>
            </w:rPr>
            <w:t xml:space="preserve"> template CV’s.</w:t>
          </w:r>
        </w:p>
        <w:p w14:paraId="4592D74B" w14:textId="77777777" w:rsidR="00CC2FE9" w:rsidRPr="00CC2FE9" w:rsidRDefault="00CC2FE9" w:rsidP="00CC2FE9">
          <w:pPr>
            <w:ind w:left="851" w:hanging="578"/>
            <w:contextualSpacing/>
            <w:rPr>
              <w:rFonts w:cs="Calibri"/>
              <w:b/>
              <w:bCs/>
              <w:u w:val="single"/>
            </w:rPr>
          </w:pPr>
        </w:p>
        <w:p w14:paraId="2D5A36E2" w14:textId="77777777" w:rsidR="00CC2FE9" w:rsidRPr="00CC2FE9" w:rsidRDefault="00CC2FE9" w:rsidP="00CC2FE9">
          <w:pPr>
            <w:ind w:left="851" w:hanging="578"/>
            <w:contextualSpacing/>
            <w:rPr>
              <w:rFonts w:cs="Calibri"/>
              <w:b/>
              <w:bCs/>
              <w:u w:val="single"/>
            </w:rPr>
          </w:pPr>
          <w:r w:rsidRPr="00CC2FE9">
            <w:rPr>
              <w:rFonts w:cs="Calibri"/>
              <w:b/>
              <w:bCs/>
              <w:u w:val="single"/>
            </w:rPr>
            <w:t>Evidence:</w:t>
          </w:r>
        </w:p>
        <w:p w14:paraId="78F84DC5" w14:textId="77777777" w:rsidR="00CC2FE9" w:rsidRPr="00CC2FE9" w:rsidRDefault="00CC2FE9" w:rsidP="00CC2FE9">
          <w:pPr>
            <w:ind w:left="851" w:hanging="578"/>
            <w:contextualSpacing/>
            <w:rPr>
              <w:rFonts w:cs="Calibri"/>
              <w:b/>
              <w:bCs/>
              <w:szCs w:val="22"/>
              <w:u w:val="single"/>
            </w:rPr>
          </w:pPr>
        </w:p>
        <w:p w14:paraId="68CC7E51" w14:textId="574A1F1D" w:rsidR="00CC2FE9" w:rsidRPr="00CC2FE9" w:rsidRDefault="00CC2FE9" w:rsidP="00CC2FE9">
          <w:pPr>
            <w:ind w:left="851" w:hanging="578"/>
            <w:contextualSpacing/>
            <w:rPr>
              <w:rFonts w:cs="Calibri"/>
            </w:rPr>
          </w:pPr>
          <w:r w:rsidRPr="00CC2FE9">
            <w:rPr>
              <w:rFonts w:cs="Calibri"/>
            </w:rPr>
            <w:t>Tenderers must demonstrate the proven ability of each of resources proposed to</w:t>
          </w:r>
        </w:p>
        <w:p w14:paraId="0816DE18" w14:textId="77777777" w:rsidR="00CC2FE9" w:rsidRPr="00CC2FE9" w:rsidRDefault="00CC2FE9" w:rsidP="00CC2FE9">
          <w:pPr>
            <w:ind w:left="851" w:hanging="578"/>
            <w:contextualSpacing/>
            <w:rPr>
              <w:rFonts w:cs="Calibri"/>
            </w:rPr>
          </w:pPr>
          <w:r w:rsidRPr="00CC2FE9">
            <w:rPr>
              <w:rFonts w:cs="Calibri"/>
            </w:rPr>
            <w:t>deliver the Services required by:</w:t>
          </w:r>
        </w:p>
        <w:p w14:paraId="7052EB13" w14:textId="77777777" w:rsidR="00CC2FE9" w:rsidRPr="00CC2FE9" w:rsidRDefault="00CC2FE9" w:rsidP="00CC2FE9">
          <w:pPr>
            <w:ind w:left="851" w:hanging="578"/>
            <w:contextualSpacing/>
            <w:rPr>
              <w:rFonts w:cs="Calibri"/>
            </w:rPr>
          </w:pPr>
        </w:p>
        <w:p w14:paraId="3811261F" w14:textId="1D270F9B" w:rsidR="00CC2FE9" w:rsidRPr="00CC2FE9" w:rsidRDefault="00CC2FE9" w:rsidP="00843E60">
          <w:pPr>
            <w:numPr>
              <w:ilvl w:val="0"/>
              <w:numId w:val="27"/>
            </w:numPr>
            <w:ind w:left="851" w:hanging="578"/>
            <w:contextualSpacing/>
            <w:rPr>
              <w:rFonts w:cs="Calibri"/>
            </w:rPr>
          </w:pPr>
          <w:r>
            <w:rPr>
              <w:rFonts w:cs="Calibri"/>
            </w:rPr>
            <w:t>R</w:t>
          </w:r>
          <w:r w:rsidRPr="00CC2FE9">
            <w:rPr>
              <w:rFonts w:cs="Calibri"/>
            </w:rPr>
            <w:t xml:space="preserve">eturning a completed CV template clearly demonstrating, in their response to each of the Award Criterion specified for the role, the degree of previous application by the Resource of the technical competencies and skills identified. </w:t>
          </w:r>
        </w:p>
        <w:p w14:paraId="04F05499" w14:textId="77777777" w:rsidR="00CC2FE9" w:rsidRPr="00CC2FE9" w:rsidRDefault="00CC2FE9" w:rsidP="00CC2FE9">
          <w:pPr>
            <w:ind w:left="851" w:hanging="578"/>
            <w:contextualSpacing/>
            <w:rPr>
              <w:rFonts w:cs="Calibri"/>
            </w:rPr>
          </w:pPr>
        </w:p>
        <w:p w14:paraId="12EA2330" w14:textId="23C16978" w:rsidR="00CC2FE9" w:rsidRDefault="00CC2FE9" w:rsidP="00CC2FE9">
          <w:pPr>
            <w:ind w:left="273"/>
            <w:contextualSpacing/>
            <w:rPr>
              <w:rFonts w:cs="Calibri"/>
            </w:rPr>
          </w:pPr>
          <w:r w:rsidRPr="00CC2FE9">
            <w:rPr>
              <w:rFonts w:cs="Calibri"/>
            </w:rPr>
            <w:t>Each of the resources proposed will be evaluated against the criteria identified in the respective Resource Skills and Competencies tables below.</w:t>
          </w:r>
        </w:p>
        <w:p w14:paraId="47BC742B" w14:textId="2DF8D944" w:rsidR="00E077F8" w:rsidRDefault="00E077F8" w:rsidP="006459F7">
          <w:pPr>
            <w:pStyle w:val="ListParagraph"/>
            <w:ind w:left="360"/>
            <w:rPr>
              <w:rFonts w:cs="Calibri"/>
              <w:i/>
              <w:iCs/>
            </w:rPr>
          </w:pPr>
        </w:p>
        <w:p w14:paraId="3EB3C4A5" w14:textId="118BB799" w:rsidR="00E077F8" w:rsidRDefault="00E077F8" w:rsidP="006459F7">
          <w:pPr>
            <w:pStyle w:val="ListParagraph"/>
            <w:ind w:left="360"/>
            <w:rPr>
              <w:rFonts w:cs="Calibri"/>
              <w:i/>
              <w:iCs/>
            </w:rPr>
          </w:pPr>
        </w:p>
        <w:p w14:paraId="380F3143" w14:textId="361E2947" w:rsidR="00E077F8" w:rsidRDefault="00E077F8" w:rsidP="006459F7">
          <w:pPr>
            <w:pStyle w:val="ListParagraph"/>
            <w:ind w:left="360"/>
            <w:rPr>
              <w:rFonts w:cs="Calibri"/>
              <w:i/>
              <w:iCs/>
            </w:rPr>
          </w:pPr>
        </w:p>
        <w:p w14:paraId="3E22555F" w14:textId="05AA44E1" w:rsidR="00E077F8" w:rsidRDefault="00E077F8" w:rsidP="006459F7">
          <w:pPr>
            <w:pStyle w:val="ListParagraph"/>
            <w:ind w:left="360"/>
            <w:rPr>
              <w:rFonts w:cs="Calibri"/>
              <w:i/>
              <w:iCs/>
            </w:rPr>
          </w:pPr>
        </w:p>
        <w:p w14:paraId="70211AA4" w14:textId="6C5E932D" w:rsidR="00E077F8" w:rsidRDefault="00E077F8" w:rsidP="006459F7">
          <w:pPr>
            <w:pStyle w:val="ListParagraph"/>
            <w:ind w:left="360"/>
            <w:rPr>
              <w:rFonts w:cs="Calibri"/>
              <w:i/>
              <w:iCs/>
            </w:rPr>
          </w:pPr>
        </w:p>
        <w:p w14:paraId="034103FC" w14:textId="03BA457D" w:rsidR="00E077F8" w:rsidRDefault="00E077F8" w:rsidP="006459F7">
          <w:pPr>
            <w:pStyle w:val="ListParagraph"/>
            <w:ind w:left="360"/>
            <w:rPr>
              <w:rFonts w:cs="Calibri"/>
              <w:i/>
              <w:iCs/>
            </w:rPr>
          </w:pPr>
        </w:p>
        <w:p w14:paraId="1C0874E0" w14:textId="2D88053B" w:rsidR="00E077F8" w:rsidRDefault="00E077F8" w:rsidP="006459F7">
          <w:pPr>
            <w:pStyle w:val="ListParagraph"/>
            <w:ind w:left="360"/>
            <w:rPr>
              <w:rFonts w:cs="Calibri"/>
              <w:i/>
              <w:iCs/>
            </w:rPr>
          </w:pPr>
        </w:p>
        <w:p w14:paraId="563D60C7" w14:textId="78996C54" w:rsidR="00E077F8" w:rsidRDefault="00E077F8" w:rsidP="006459F7">
          <w:pPr>
            <w:pStyle w:val="ListParagraph"/>
            <w:ind w:left="360"/>
            <w:rPr>
              <w:rFonts w:cs="Calibri"/>
              <w:i/>
              <w:iCs/>
            </w:rPr>
          </w:pPr>
        </w:p>
        <w:p w14:paraId="30DDC5FB" w14:textId="2263409E" w:rsidR="00E077F8" w:rsidRDefault="00E077F8" w:rsidP="006459F7">
          <w:pPr>
            <w:pStyle w:val="ListParagraph"/>
            <w:ind w:left="360"/>
            <w:rPr>
              <w:rFonts w:cs="Calibri"/>
              <w:i/>
              <w:iCs/>
            </w:rPr>
          </w:pPr>
        </w:p>
        <w:p w14:paraId="6AE70685" w14:textId="77777777" w:rsidR="00E077F8" w:rsidRPr="00BB41E2" w:rsidRDefault="00E077F8" w:rsidP="00BB41E2">
          <w:pPr>
            <w:rPr>
              <w:rFonts w:cs="Calibri"/>
              <w:i/>
              <w:iCs/>
            </w:rPr>
          </w:pPr>
        </w:p>
        <w:p w14:paraId="5B82759A" w14:textId="377CECAF" w:rsidR="0092756C" w:rsidRDefault="00CC2FE9" w:rsidP="00F62CC3">
          <w:pPr>
            <w:pStyle w:val="Heading4"/>
            <w:rPr>
              <w:lang w:val="en-IE"/>
            </w:rPr>
          </w:pPr>
          <w:bookmarkStart w:id="21" w:name="_Hlk57038795"/>
          <w:r w:rsidRPr="00CC2FE9">
            <w:lastRenderedPageBreak/>
            <w:t>Resource Skills / Competencies Table 1</w:t>
          </w:r>
          <w:bookmarkEnd w:id="21"/>
        </w:p>
        <w:p w14:paraId="4E90C260" w14:textId="01680EF5" w:rsidR="00CC2FE9" w:rsidRPr="0092756C" w:rsidRDefault="00F62CC3" w:rsidP="00F62CC3">
          <w:pPr>
            <w:pStyle w:val="Heading6"/>
            <w:rPr>
              <w:lang w:val="en-IE"/>
            </w:rPr>
          </w:pPr>
          <w:r>
            <w:rPr>
              <w:lang w:val="en-IE"/>
            </w:rPr>
            <w:t xml:space="preserve">Project Manager </w:t>
          </w:r>
          <w:r w:rsidR="003524AF">
            <w:rPr>
              <w:lang w:val="en-IE"/>
            </w:rPr>
            <w:t>R</w:t>
          </w:r>
          <w:r>
            <w:rPr>
              <w:lang w:val="en-IE"/>
            </w:rPr>
            <w:t>ole</w:t>
          </w:r>
        </w:p>
        <w:tbl>
          <w:tblPr>
            <w:tblStyle w:val="TableGrid"/>
            <w:tblW w:w="9072" w:type="dxa"/>
            <w:tblLook w:val="04A0" w:firstRow="1" w:lastRow="0" w:firstColumn="1" w:lastColumn="0" w:noHBand="0" w:noVBand="1"/>
          </w:tblPr>
          <w:tblGrid>
            <w:gridCol w:w="9072"/>
          </w:tblGrid>
          <w:tr w:rsidR="0092756C" w:rsidRPr="0092756C" w14:paraId="7E22DC3C" w14:textId="77777777" w:rsidTr="0092756C">
            <w:trPr>
              <w:trHeight w:val="517"/>
            </w:trPr>
            <w:tc>
              <w:tcPr>
                <w:tcW w:w="9072" w:type="dxa"/>
                <w:tcBorders>
                  <w:top w:val="single" w:sz="4" w:space="0" w:color="auto"/>
                  <w:left w:val="single" w:sz="4" w:space="0" w:color="auto"/>
                  <w:bottom w:val="single" w:sz="4" w:space="0" w:color="auto"/>
                  <w:right w:val="single" w:sz="4" w:space="0" w:color="auto"/>
                </w:tcBorders>
                <w:shd w:val="clear" w:color="auto" w:fill="9CC2E5"/>
                <w:hideMark/>
              </w:tcPr>
              <w:p w14:paraId="36E66E69" w14:textId="77777777" w:rsidR="0092756C" w:rsidRPr="0092756C" w:rsidRDefault="0092756C" w:rsidP="0092756C">
                <w:pPr>
                  <w:tabs>
                    <w:tab w:val="left" w:pos="210"/>
                  </w:tabs>
                  <w:autoSpaceDE w:val="0"/>
                  <w:autoSpaceDN w:val="0"/>
                  <w:adjustRightInd w:val="0"/>
                  <w:spacing w:after="0"/>
                  <w:jc w:val="left"/>
                  <w:rPr>
                    <w:rFonts w:cs="Calibri"/>
                    <w:color w:val="000000"/>
                    <w:sz w:val="24"/>
                    <w:lang w:val="en-IE"/>
                  </w:rPr>
                </w:pPr>
                <w:r w:rsidRPr="0092756C">
                  <w:rPr>
                    <w:rFonts w:cs="Calibri"/>
                    <w:color w:val="000000"/>
                    <w:sz w:val="24"/>
                    <w:lang w:val="en-IE"/>
                  </w:rPr>
                  <w:tab/>
                </w:r>
              </w:p>
              <w:p w14:paraId="41268757" w14:textId="20589001" w:rsidR="0092756C" w:rsidRPr="0092756C" w:rsidRDefault="0092756C" w:rsidP="0092756C">
                <w:pPr>
                  <w:autoSpaceDE w:val="0"/>
                  <w:autoSpaceDN w:val="0"/>
                  <w:adjustRightInd w:val="0"/>
                  <w:spacing w:after="0"/>
                  <w:jc w:val="center"/>
                  <w:rPr>
                    <w:rFonts w:cs="Calibri"/>
                    <w:color w:val="000000"/>
                    <w:sz w:val="24"/>
                    <w:lang w:val="en-IE"/>
                  </w:rPr>
                </w:pPr>
                <w:r w:rsidRPr="0092756C">
                  <w:rPr>
                    <w:rFonts w:cs="Calibri"/>
                    <w:b/>
                    <w:bCs/>
                    <w:color w:val="000000"/>
                    <w:sz w:val="24"/>
                    <w:lang w:val="en-IE"/>
                  </w:rPr>
                  <w:t>Project Manager Role</w:t>
                </w:r>
              </w:p>
            </w:tc>
          </w:tr>
          <w:tr w:rsidR="0092756C" w:rsidRPr="0092756C" w14:paraId="1D836B07" w14:textId="77777777" w:rsidTr="00775AB9">
            <w:trPr>
              <w:trHeight w:val="326"/>
            </w:trPr>
            <w:tc>
              <w:tcPr>
                <w:tcW w:w="9072" w:type="dxa"/>
                <w:tcBorders>
                  <w:top w:val="single" w:sz="4" w:space="0" w:color="auto"/>
                  <w:left w:val="single" w:sz="4" w:space="0" w:color="auto"/>
                  <w:bottom w:val="single" w:sz="4" w:space="0" w:color="auto"/>
                  <w:right w:val="single" w:sz="4" w:space="0" w:color="auto"/>
                </w:tcBorders>
              </w:tcPr>
              <w:p w14:paraId="1A67DC84" w14:textId="77777777" w:rsidR="0092756C" w:rsidRPr="0092756C" w:rsidRDefault="0092756C" w:rsidP="0092756C">
                <w:pPr>
                  <w:autoSpaceDE w:val="0"/>
                  <w:autoSpaceDN w:val="0"/>
                  <w:adjustRightInd w:val="0"/>
                  <w:spacing w:after="0"/>
                  <w:jc w:val="left"/>
                  <w:rPr>
                    <w:rFonts w:cs="Calibri"/>
                    <w:color w:val="000000"/>
                    <w:sz w:val="24"/>
                    <w:lang w:val="en-IE"/>
                  </w:rPr>
                </w:pPr>
              </w:p>
            </w:tc>
          </w:tr>
          <w:tr w:rsidR="0092756C" w:rsidRPr="0092756C" w14:paraId="03A2D2FF" w14:textId="77777777" w:rsidTr="0092756C">
            <w:trPr>
              <w:trHeight w:val="517"/>
            </w:trPr>
            <w:tc>
              <w:tcPr>
                <w:tcW w:w="9072" w:type="dxa"/>
                <w:tcBorders>
                  <w:top w:val="single" w:sz="4" w:space="0" w:color="auto"/>
                  <w:left w:val="single" w:sz="4" w:space="0" w:color="auto"/>
                  <w:bottom w:val="single" w:sz="4" w:space="0" w:color="auto"/>
                  <w:right w:val="single" w:sz="4" w:space="0" w:color="auto"/>
                </w:tcBorders>
                <w:shd w:val="clear" w:color="auto" w:fill="9CC2E5"/>
                <w:hideMark/>
              </w:tcPr>
              <w:p w14:paraId="55ADB26D" w14:textId="5C3CB780" w:rsidR="0092756C" w:rsidRPr="0092756C" w:rsidRDefault="0092756C" w:rsidP="0092756C">
                <w:pPr>
                  <w:autoSpaceDE w:val="0"/>
                  <w:autoSpaceDN w:val="0"/>
                  <w:adjustRightInd w:val="0"/>
                  <w:spacing w:after="0"/>
                  <w:jc w:val="center"/>
                  <w:rPr>
                    <w:rFonts w:cs="Calibri"/>
                    <w:color w:val="000000"/>
                    <w:sz w:val="24"/>
                    <w:lang w:val="en-IE"/>
                  </w:rPr>
                </w:pPr>
                <w:r w:rsidRPr="0092756C">
                  <w:rPr>
                    <w:rFonts w:cs="Calibri"/>
                    <w:b/>
                    <w:bCs/>
                    <w:color w:val="000000"/>
                    <w:sz w:val="24"/>
                    <w:lang w:val="en-IE"/>
                  </w:rPr>
                  <w:t>Project Manager Role Description</w:t>
                </w:r>
              </w:p>
            </w:tc>
          </w:tr>
          <w:tr w:rsidR="0092756C" w:rsidRPr="0092756C" w14:paraId="6810E30C" w14:textId="77777777" w:rsidTr="00775AB9">
            <w:trPr>
              <w:trHeight w:val="518"/>
            </w:trPr>
            <w:tc>
              <w:tcPr>
                <w:tcW w:w="9072" w:type="dxa"/>
                <w:tcBorders>
                  <w:top w:val="single" w:sz="4" w:space="0" w:color="auto"/>
                  <w:left w:val="single" w:sz="4" w:space="0" w:color="auto"/>
                  <w:bottom w:val="single" w:sz="4" w:space="0" w:color="auto"/>
                  <w:right w:val="single" w:sz="4" w:space="0" w:color="auto"/>
                </w:tcBorders>
              </w:tcPr>
              <w:p w14:paraId="18853A7C" w14:textId="77777777" w:rsidR="0092756C" w:rsidRPr="0092756C" w:rsidRDefault="0092756C" w:rsidP="008D6CEE">
                <w:pPr>
                  <w:autoSpaceDE w:val="0"/>
                  <w:autoSpaceDN w:val="0"/>
                  <w:adjustRightInd w:val="0"/>
                  <w:spacing w:after="0"/>
                  <w:rPr>
                    <w:rFonts w:cs="Calibri"/>
                    <w:color w:val="FF0000"/>
                    <w:szCs w:val="22"/>
                    <w:lang w:val="en-IE"/>
                  </w:rPr>
                </w:pPr>
              </w:p>
              <w:p w14:paraId="4A216337" w14:textId="7D9CBE55" w:rsidR="0092756C" w:rsidRPr="0092756C" w:rsidRDefault="0092756C" w:rsidP="008D6CEE">
                <w:pPr>
                  <w:autoSpaceDE w:val="0"/>
                  <w:autoSpaceDN w:val="0"/>
                  <w:adjustRightInd w:val="0"/>
                  <w:spacing w:after="0"/>
                  <w:rPr>
                    <w:rFonts w:cs="Calibri"/>
                    <w:szCs w:val="22"/>
                    <w:lang w:val="en-IE"/>
                  </w:rPr>
                </w:pPr>
                <w:r w:rsidRPr="003F2A21">
                  <w:rPr>
                    <w:rFonts w:cs="Calibri"/>
                    <w:szCs w:val="22"/>
                    <w:lang w:val="en-IE"/>
                  </w:rPr>
                  <w:t xml:space="preserve">The Project Manager will </w:t>
                </w:r>
                <w:r w:rsidR="003F2A21" w:rsidRPr="003F2A21">
                  <w:rPr>
                    <w:rFonts w:cs="Calibri"/>
                    <w:szCs w:val="22"/>
                    <w:lang w:val="en-IE"/>
                  </w:rPr>
                  <w:t xml:space="preserve">be responsible for </w:t>
                </w:r>
                <w:r w:rsidRPr="003F2A21">
                  <w:rPr>
                    <w:rFonts w:cs="Calibri"/>
                    <w:szCs w:val="22"/>
                    <w:lang w:val="en-IE"/>
                  </w:rPr>
                  <w:t>report</w:t>
                </w:r>
                <w:r w:rsidR="003F2A21" w:rsidRPr="003F2A21">
                  <w:rPr>
                    <w:rFonts w:cs="Calibri"/>
                    <w:szCs w:val="22"/>
                    <w:lang w:val="en-IE"/>
                  </w:rPr>
                  <w:t xml:space="preserve">ing to a designated Contracting Authority </w:t>
                </w:r>
                <w:r w:rsidRPr="003F2A21">
                  <w:rPr>
                    <w:rFonts w:cs="Calibri"/>
                    <w:szCs w:val="22"/>
                    <w:lang w:val="en-IE"/>
                  </w:rPr>
                  <w:t xml:space="preserve">Project Manager who will manage the AMS contract. </w:t>
                </w:r>
                <w:r w:rsidRPr="003F2A21">
                  <w:rPr>
                    <w:rFonts w:eastAsia="Calibri" w:cs="Calibri"/>
                    <w:szCs w:val="22"/>
                  </w:rPr>
                  <w:t>The project manager will be responsible for overall management and the delivery of the work</w:t>
                </w:r>
                <w:r w:rsidRPr="0092756C">
                  <w:rPr>
                    <w:rFonts w:eastAsia="Calibri" w:cs="Calibri"/>
                    <w:szCs w:val="22"/>
                  </w:rPr>
                  <w:t xml:space="preserve"> required under the project plan to the Integrated Controls Division of the Department of Agriculture, Food and the Marine as specified in Appendix 1 of this RFT. This will include the planning and monitoring of project progress and the delivery of project documentation (status reports, issue/risk logs, etc.). </w:t>
                </w:r>
              </w:p>
              <w:p w14:paraId="17FDC1B2" w14:textId="77777777" w:rsidR="00717B9D" w:rsidRPr="0092756C" w:rsidRDefault="00717B9D" w:rsidP="008D6CEE">
                <w:pPr>
                  <w:spacing w:after="0"/>
                  <w:ind w:right="57"/>
                  <w:rPr>
                    <w:rFonts w:eastAsia="Calibri" w:cs="Calibri"/>
                    <w:szCs w:val="22"/>
                  </w:rPr>
                </w:pPr>
              </w:p>
              <w:p w14:paraId="49BB8967" w14:textId="4E722F28" w:rsidR="0092756C" w:rsidRPr="0092756C" w:rsidRDefault="0092756C" w:rsidP="008D6CEE">
                <w:pPr>
                  <w:spacing w:after="0"/>
                  <w:ind w:right="57"/>
                  <w:rPr>
                    <w:rFonts w:eastAsia="Calibri" w:cs="Calibri"/>
                    <w:szCs w:val="22"/>
                  </w:rPr>
                </w:pPr>
                <w:r w:rsidRPr="0092756C">
                  <w:rPr>
                    <w:rFonts w:eastAsia="Calibri" w:cs="Calibri"/>
                    <w:szCs w:val="22"/>
                  </w:rPr>
                  <w:t>The Project Manager must be full time</w:t>
                </w:r>
                <w:r w:rsidR="003F2A21">
                  <w:rPr>
                    <w:rFonts w:eastAsia="Calibri" w:cs="Calibri"/>
                    <w:szCs w:val="22"/>
                  </w:rPr>
                  <w:t xml:space="preserve"> for the duration of the project</w:t>
                </w:r>
                <w:r w:rsidRPr="0092756C">
                  <w:rPr>
                    <w:rFonts w:eastAsia="Calibri" w:cs="Calibri"/>
                    <w:szCs w:val="22"/>
                  </w:rPr>
                  <w:t>.</w:t>
                </w:r>
              </w:p>
              <w:p w14:paraId="3A9307D0" w14:textId="77777777" w:rsidR="0092756C" w:rsidRPr="0092756C" w:rsidRDefault="0092756C" w:rsidP="008D6CEE">
                <w:pPr>
                  <w:spacing w:after="0"/>
                  <w:ind w:right="57"/>
                  <w:rPr>
                    <w:rFonts w:eastAsia="Calibri" w:cs="Calibri"/>
                    <w:szCs w:val="22"/>
                  </w:rPr>
                </w:pPr>
              </w:p>
              <w:p w14:paraId="359F96C5" w14:textId="77777777" w:rsidR="0092756C" w:rsidRPr="0092756C" w:rsidRDefault="0092756C" w:rsidP="008D6CEE">
                <w:pPr>
                  <w:spacing w:after="0"/>
                  <w:ind w:right="57"/>
                  <w:rPr>
                    <w:rFonts w:eastAsia="Calibri" w:cs="Calibri"/>
                    <w:szCs w:val="22"/>
                  </w:rPr>
                </w:pPr>
                <w:r w:rsidRPr="0092756C">
                  <w:rPr>
                    <w:rFonts w:eastAsia="Calibri" w:cs="Calibri"/>
                    <w:szCs w:val="22"/>
                  </w:rPr>
                  <w:t xml:space="preserve">The Project Manager nominated in the tender for delivery of the service </w:t>
                </w:r>
                <w:r w:rsidRPr="0092756C">
                  <w:rPr>
                    <w:rFonts w:eastAsia="Calibri" w:cs="Calibri"/>
                    <w:szCs w:val="22"/>
                    <w:u w:val="single"/>
                  </w:rPr>
                  <w:t>must</w:t>
                </w:r>
                <w:r w:rsidRPr="0092756C">
                  <w:rPr>
                    <w:rFonts w:eastAsia="Calibri" w:cs="Calibri"/>
                    <w:szCs w:val="22"/>
                  </w:rPr>
                  <w:t xml:space="preserve"> meet the following minimum criteria (See also Clause 3.2 of this RFT):</w:t>
                </w:r>
              </w:p>
              <w:p w14:paraId="34D33519" w14:textId="77777777" w:rsidR="008D6CEE" w:rsidRPr="00AA73D7" w:rsidRDefault="008D6CEE" w:rsidP="007973CB">
                <w:pPr>
                  <w:pStyle w:val="ListParagraph"/>
                  <w:numPr>
                    <w:ilvl w:val="0"/>
                    <w:numId w:val="70"/>
                  </w:numPr>
                  <w:spacing w:after="40" w:line="277" w:lineRule="auto"/>
                </w:pPr>
                <w:r w:rsidRPr="00AA73D7">
                  <w:t>Have a recognised qualification in project management</w:t>
                </w:r>
                <w:r>
                  <w:t xml:space="preserve"> or equivalent</w:t>
                </w:r>
                <w:r w:rsidRPr="00AA73D7">
                  <w:t xml:space="preserve">. </w:t>
                </w:r>
              </w:p>
              <w:p w14:paraId="25A8D953" w14:textId="77777777" w:rsidR="008D6CEE" w:rsidRPr="00AA73D7" w:rsidRDefault="008D6CEE" w:rsidP="007973CB">
                <w:pPr>
                  <w:pStyle w:val="ListParagraph"/>
                  <w:numPr>
                    <w:ilvl w:val="0"/>
                    <w:numId w:val="70"/>
                  </w:numPr>
                  <w:spacing w:after="40" w:line="277" w:lineRule="auto"/>
                </w:pPr>
                <w:r w:rsidRPr="00AA73D7">
                  <w:t xml:space="preserve">Have at least 3 years’ project management experience of comparable projects of a similar size. </w:t>
                </w:r>
              </w:p>
              <w:p w14:paraId="59A60571" w14:textId="77777777" w:rsidR="008D6CEE" w:rsidRPr="00AA73D7" w:rsidRDefault="008D6CEE" w:rsidP="007973CB">
                <w:pPr>
                  <w:pStyle w:val="ListParagraph"/>
                  <w:numPr>
                    <w:ilvl w:val="0"/>
                    <w:numId w:val="70"/>
                  </w:numPr>
                  <w:spacing w:after="40" w:line="277" w:lineRule="auto"/>
                </w:pPr>
                <w:r w:rsidRPr="00AA73D7">
                  <w:t xml:space="preserve">Have at least 5 years’ experience within the Earth Observation environment covering the following: </w:t>
                </w:r>
              </w:p>
              <w:p w14:paraId="512B940B" w14:textId="77777777" w:rsidR="008D6CEE" w:rsidRPr="00963041" w:rsidRDefault="008D6CEE" w:rsidP="007973CB">
                <w:pPr>
                  <w:pStyle w:val="ListParagraph"/>
                  <w:numPr>
                    <w:ilvl w:val="1"/>
                    <w:numId w:val="70"/>
                  </w:numPr>
                  <w:spacing w:after="6" w:line="273" w:lineRule="auto"/>
                </w:pPr>
                <w:r w:rsidRPr="00963041">
                  <w:t xml:space="preserve">Extensive experience with spatial analysis, data management and big data processing. </w:t>
                </w:r>
              </w:p>
              <w:p w14:paraId="0FDB5B97" w14:textId="6970A34A" w:rsidR="008D6CEE" w:rsidRPr="00963041" w:rsidRDefault="008D6CEE" w:rsidP="007973CB">
                <w:pPr>
                  <w:pStyle w:val="ListParagraph"/>
                  <w:numPr>
                    <w:ilvl w:val="1"/>
                    <w:numId w:val="70"/>
                  </w:numPr>
                  <w:spacing w:after="27" w:line="245" w:lineRule="auto"/>
                  <w:ind w:right="1245"/>
                </w:pPr>
                <w:r w:rsidRPr="00963041">
                  <w:t xml:space="preserve">Interpretation of Sentinel and other </w:t>
                </w:r>
                <w:r>
                  <w:t>satellite</w:t>
                </w:r>
                <w:r w:rsidRPr="00963041">
                  <w:t xml:space="preserve"> data for the identification of vegetation, land cover/land use and other purposes</w:t>
                </w:r>
                <w:r>
                  <w:t>.</w:t>
                </w:r>
              </w:p>
              <w:p w14:paraId="6D55716A" w14:textId="213542FF" w:rsidR="008D6CEE" w:rsidRPr="00963041" w:rsidRDefault="008D6CEE" w:rsidP="007973CB">
                <w:pPr>
                  <w:pStyle w:val="ListParagraph"/>
                  <w:numPr>
                    <w:ilvl w:val="1"/>
                    <w:numId w:val="70"/>
                  </w:numPr>
                  <w:spacing w:after="0" w:line="259" w:lineRule="auto"/>
                  <w:ind w:right="1245"/>
                </w:pPr>
                <w:r>
                  <w:t>Overseeing the</w:t>
                </w:r>
                <w:r w:rsidRPr="00963041">
                  <w:t xml:space="preserve"> automat</w:t>
                </w:r>
                <w:r>
                  <w:t>ion of</w:t>
                </w:r>
                <w:r w:rsidRPr="00963041">
                  <w:t xml:space="preserve"> spatial analysis methods</w:t>
                </w:r>
                <w:r>
                  <w:t>.</w:t>
                </w:r>
              </w:p>
              <w:p w14:paraId="01ECED3E" w14:textId="77777777" w:rsidR="008D6CEE" w:rsidRPr="00963041" w:rsidRDefault="008D6CEE" w:rsidP="007973CB">
                <w:pPr>
                  <w:pStyle w:val="ListParagraph"/>
                  <w:numPr>
                    <w:ilvl w:val="1"/>
                    <w:numId w:val="70"/>
                  </w:numPr>
                  <w:spacing w:after="27" w:line="246" w:lineRule="auto"/>
                </w:pPr>
                <w:r>
                  <w:t>Oversee</w:t>
                </w:r>
                <w:r w:rsidRPr="00963041">
                  <w:t>ing IT infrastructures, server components, database solutions etc.</w:t>
                </w:r>
              </w:p>
              <w:p w14:paraId="79560F34" w14:textId="135806CF" w:rsidR="008D6CEE" w:rsidRPr="00D54ADA" w:rsidRDefault="008D6CEE" w:rsidP="007973CB">
                <w:pPr>
                  <w:pStyle w:val="ListParagraph"/>
                  <w:numPr>
                    <w:ilvl w:val="1"/>
                    <w:numId w:val="70"/>
                  </w:numPr>
                  <w:spacing w:after="0" w:line="279" w:lineRule="auto"/>
                </w:pPr>
                <w:r w:rsidRPr="00963041">
                  <w:t>In-depth understanding of database structure and RDBMS principles</w:t>
                </w:r>
                <w:r>
                  <w:t>.</w:t>
                </w:r>
              </w:p>
              <w:p w14:paraId="75923A1F" w14:textId="77777777" w:rsidR="008D6CEE" w:rsidRPr="00333B5A" w:rsidRDefault="008D6CEE" w:rsidP="007973CB">
                <w:pPr>
                  <w:numPr>
                    <w:ilvl w:val="0"/>
                    <w:numId w:val="70"/>
                  </w:numPr>
                  <w:spacing w:after="0" w:line="259" w:lineRule="auto"/>
                </w:pPr>
                <w:r w:rsidRPr="006D4FB5">
                  <w:t>Fluency in the English language, both spoken and written, is required.</w:t>
                </w:r>
              </w:p>
              <w:p w14:paraId="05CCAE54" w14:textId="77777777" w:rsidR="008D6CEE" w:rsidRDefault="008D6CEE" w:rsidP="008D6CEE">
                <w:pPr>
                  <w:spacing w:after="0" w:line="279" w:lineRule="auto"/>
                </w:pPr>
              </w:p>
              <w:p w14:paraId="184871C2" w14:textId="77777777" w:rsidR="008D6CEE" w:rsidRDefault="008D6CEE" w:rsidP="008D6CEE">
                <w:pPr>
                  <w:spacing w:after="0" w:line="277" w:lineRule="auto"/>
                  <w:ind w:right="92"/>
                </w:pPr>
                <w:r>
                  <w:t xml:space="preserve">The Project Manager will carry the responsibility for the delivery of this project.  They must have the critical planning and organization skills required to establish, implement, and manage processes and procedures covering project management, including risk and issues management, documentation management and quality assurance. </w:t>
                </w:r>
                <w:r w:rsidRPr="00AA73D7">
                  <w:t>Certification in quality assurance is a strong advantage</w:t>
                </w:r>
                <w:r>
                  <w:t>.</w:t>
                </w:r>
              </w:p>
              <w:p w14:paraId="2E40DD85" w14:textId="77777777" w:rsidR="008D6CEE" w:rsidRDefault="008D6CEE" w:rsidP="008D6CEE">
                <w:pPr>
                  <w:spacing w:after="0" w:line="277" w:lineRule="auto"/>
                  <w:ind w:right="92"/>
                </w:pPr>
              </w:p>
              <w:p w14:paraId="097EFA15" w14:textId="77777777" w:rsidR="008D6CEE" w:rsidRDefault="008D6CEE" w:rsidP="008D6CEE">
                <w:pPr>
                  <w:spacing w:after="58" w:line="259" w:lineRule="auto"/>
                </w:pPr>
                <w:r>
                  <w:t xml:space="preserve">The key </w:t>
                </w:r>
                <w:r>
                  <w:rPr>
                    <w:b/>
                  </w:rPr>
                  <w:t>responsibilities</w:t>
                </w:r>
                <w:r>
                  <w:t xml:space="preserve"> </w:t>
                </w:r>
                <w:r>
                  <w:rPr>
                    <w:b/>
                  </w:rPr>
                  <w:t>&amp; duties</w:t>
                </w:r>
                <w:r>
                  <w:t xml:space="preserve"> of the Project Manager will include: </w:t>
                </w:r>
              </w:p>
              <w:p w14:paraId="674CA509" w14:textId="3309E255" w:rsidR="008D6CEE" w:rsidRPr="006E7386" w:rsidRDefault="008D6CEE" w:rsidP="007973CB">
                <w:pPr>
                  <w:pStyle w:val="ListParagraph"/>
                  <w:numPr>
                    <w:ilvl w:val="0"/>
                    <w:numId w:val="70"/>
                  </w:numPr>
                  <w:spacing w:after="40" w:line="277" w:lineRule="auto"/>
                </w:pPr>
                <w:r w:rsidRPr="006E7386">
                  <w:t>Overall planning of the project and maintenance of the project plan</w:t>
                </w:r>
                <w:r>
                  <w:t>.</w:t>
                </w:r>
              </w:p>
              <w:p w14:paraId="026426F6" w14:textId="1D3C9406" w:rsidR="008D6CEE" w:rsidRPr="006E7386" w:rsidRDefault="008D6CEE" w:rsidP="007973CB">
                <w:pPr>
                  <w:pStyle w:val="ListParagraph"/>
                  <w:numPr>
                    <w:ilvl w:val="0"/>
                    <w:numId w:val="70"/>
                  </w:numPr>
                  <w:spacing w:after="40" w:line="277" w:lineRule="auto"/>
                </w:pPr>
                <w:r>
                  <w:t>Overseeing the development of database solutions to ensure all data is stored effectively and securely.</w:t>
                </w:r>
              </w:p>
              <w:p w14:paraId="573752EE" w14:textId="3807660C" w:rsidR="008D6CEE" w:rsidRPr="006E7386" w:rsidRDefault="008D6CEE" w:rsidP="007973CB">
                <w:pPr>
                  <w:pStyle w:val="ListParagraph"/>
                  <w:numPr>
                    <w:ilvl w:val="0"/>
                    <w:numId w:val="70"/>
                  </w:numPr>
                  <w:spacing w:after="40" w:line="277" w:lineRule="auto"/>
                </w:pPr>
                <w:r>
                  <w:t>Delivery of project to agreed costs and on schedule.</w:t>
                </w:r>
              </w:p>
              <w:p w14:paraId="00754AB6" w14:textId="0EE2B939" w:rsidR="008D6CEE" w:rsidRPr="006E7386" w:rsidRDefault="008D6CEE" w:rsidP="007973CB">
                <w:pPr>
                  <w:pStyle w:val="ListParagraph"/>
                  <w:numPr>
                    <w:ilvl w:val="0"/>
                    <w:numId w:val="70"/>
                  </w:numPr>
                  <w:spacing w:after="40" w:line="277" w:lineRule="auto"/>
                </w:pPr>
                <w:r w:rsidRPr="006E7386">
                  <w:t>Management of quality assurance procedures</w:t>
                </w:r>
                <w:r>
                  <w:t>.</w:t>
                </w:r>
              </w:p>
              <w:p w14:paraId="2EBFCEDB" w14:textId="2AE87189" w:rsidR="008D6CEE" w:rsidRPr="006E7386" w:rsidRDefault="008D6CEE" w:rsidP="007973CB">
                <w:pPr>
                  <w:pStyle w:val="ListParagraph"/>
                  <w:numPr>
                    <w:ilvl w:val="0"/>
                    <w:numId w:val="70"/>
                  </w:numPr>
                  <w:spacing w:after="40" w:line="277" w:lineRule="auto"/>
                </w:pPr>
                <w:r>
                  <w:t>Coordinating with the Department to understand project requirements and identify future needs.</w:t>
                </w:r>
              </w:p>
              <w:p w14:paraId="0F6F7DE1" w14:textId="32586698" w:rsidR="008D6CEE" w:rsidRPr="006E7386" w:rsidRDefault="008D6CEE" w:rsidP="007973CB">
                <w:pPr>
                  <w:pStyle w:val="ListParagraph"/>
                  <w:numPr>
                    <w:ilvl w:val="0"/>
                    <w:numId w:val="70"/>
                  </w:numPr>
                  <w:spacing w:after="40" w:line="277" w:lineRule="auto"/>
                </w:pPr>
                <w:r>
                  <w:t>Put in place and monitor adherence to key performance indicators.</w:t>
                </w:r>
              </w:p>
              <w:p w14:paraId="433CE94E" w14:textId="0464962F" w:rsidR="008D6CEE" w:rsidRPr="006E7386" w:rsidRDefault="008D6CEE" w:rsidP="007973CB">
                <w:pPr>
                  <w:pStyle w:val="ListParagraph"/>
                  <w:numPr>
                    <w:ilvl w:val="0"/>
                    <w:numId w:val="70"/>
                  </w:numPr>
                  <w:spacing w:after="40" w:line="277" w:lineRule="auto"/>
                </w:pPr>
                <w:r>
                  <w:t>Plan for and deliver on the provision of additional resources, if required.</w:t>
                </w:r>
              </w:p>
              <w:p w14:paraId="12CF3F40" w14:textId="01FFBEF5" w:rsidR="008D6CEE" w:rsidRPr="006E7386" w:rsidRDefault="008D6CEE" w:rsidP="007973CB">
                <w:pPr>
                  <w:pStyle w:val="ListParagraph"/>
                  <w:numPr>
                    <w:ilvl w:val="0"/>
                    <w:numId w:val="70"/>
                  </w:numPr>
                  <w:spacing w:after="40" w:line="277" w:lineRule="auto"/>
                </w:pPr>
                <w:r>
                  <w:t xml:space="preserve">Translate business and technical requirements into an architectural blueprint to achieve objectives. </w:t>
                </w:r>
              </w:p>
              <w:p w14:paraId="33BA373E" w14:textId="45B45BF5" w:rsidR="008D6CEE" w:rsidRPr="006E7386" w:rsidRDefault="008D6CEE" w:rsidP="007973CB">
                <w:pPr>
                  <w:pStyle w:val="ListParagraph"/>
                  <w:numPr>
                    <w:ilvl w:val="0"/>
                    <w:numId w:val="70"/>
                  </w:numPr>
                  <w:spacing w:after="40" w:line="277" w:lineRule="auto"/>
                </w:pPr>
                <w:r>
                  <w:t>Acts as a subject matter expert on Earth Observation and spatial analysis technologies.</w:t>
                </w:r>
              </w:p>
              <w:p w14:paraId="09E619D2" w14:textId="333895CE" w:rsidR="008D6CEE" w:rsidRPr="006E7386" w:rsidRDefault="008D6CEE" w:rsidP="007973CB">
                <w:pPr>
                  <w:pStyle w:val="ListParagraph"/>
                  <w:numPr>
                    <w:ilvl w:val="0"/>
                    <w:numId w:val="70"/>
                  </w:numPr>
                  <w:spacing w:after="40" w:line="277" w:lineRule="auto"/>
                </w:pPr>
                <w:r>
                  <w:t>Produces technical documents of workflows, systems and architectures.</w:t>
                </w:r>
              </w:p>
              <w:p w14:paraId="5B794E07" w14:textId="1CD7C479" w:rsidR="008D6CEE" w:rsidRPr="006E7386" w:rsidRDefault="008D6CEE" w:rsidP="007973CB">
                <w:pPr>
                  <w:pStyle w:val="ListParagraph"/>
                  <w:numPr>
                    <w:ilvl w:val="0"/>
                    <w:numId w:val="70"/>
                  </w:numPr>
                  <w:spacing w:after="40" w:line="277" w:lineRule="auto"/>
                </w:pPr>
                <w:r>
                  <w:t>Analyse the current monitoring approach to identify weaknesses and opportunities for improvement.</w:t>
                </w:r>
              </w:p>
              <w:p w14:paraId="57B339FC" w14:textId="1C99181F" w:rsidR="008D6CEE" w:rsidRPr="006E7386" w:rsidRDefault="008D6CEE" w:rsidP="007973CB">
                <w:pPr>
                  <w:pStyle w:val="ListParagraph"/>
                  <w:numPr>
                    <w:ilvl w:val="0"/>
                    <w:numId w:val="70"/>
                  </w:numPr>
                  <w:spacing w:after="40" w:line="277" w:lineRule="auto"/>
                </w:pPr>
                <w:r>
                  <w:t>Management of risks and contingency planning.</w:t>
                </w:r>
              </w:p>
              <w:p w14:paraId="11C4516A" w14:textId="383F1FA6" w:rsidR="008D6CEE" w:rsidRPr="006E7386" w:rsidRDefault="008D6CEE" w:rsidP="007973CB">
                <w:pPr>
                  <w:pStyle w:val="ListParagraph"/>
                  <w:numPr>
                    <w:ilvl w:val="0"/>
                    <w:numId w:val="70"/>
                  </w:numPr>
                  <w:spacing w:after="40" w:line="277" w:lineRule="auto"/>
                </w:pPr>
                <w:r>
                  <w:t>Provide regular progress reports.</w:t>
                </w:r>
              </w:p>
              <w:p w14:paraId="33741352" w14:textId="68ADFA98" w:rsidR="008D6CEE" w:rsidRPr="006E7386" w:rsidRDefault="008D6CEE" w:rsidP="007973CB">
                <w:pPr>
                  <w:pStyle w:val="ListParagraph"/>
                  <w:numPr>
                    <w:ilvl w:val="0"/>
                    <w:numId w:val="70"/>
                  </w:numPr>
                  <w:spacing w:after="40" w:line="277" w:lineRule="auto"/>
                </w:pPr>
                <w:r>
                  <w:lastRenderedPageBreak/>
                  <w:t>Provision of leadership for the project team.</w:t>
                </w:r>
              </w:p>
              <w:p w14:paraId="0715F308" w14:textId="75738A82" w:rsidR="008D6CEE" w:rsidRPr="006E7386" w:rsidRDefault="008D6CEE" w:rsidP="007973CB">
                <w:pPr>
                  <w:pStyle w:val="ListParagraph"/>
                  <w:numPr>
                    <w:ilvl w:val="0"/>
                    <w:numId w:val="70"/>
                  </w:numPr>
                  <w:spacing w:after="40" w:line="277" w:lineRule="auto"/>
                </w:pPr>
                <w:r>
                  <w:t>A good working knowledge of quality assurance methodologies and standards.</w:t>
                </w:r>
              </w:p>
              <w:p w14:paraId="70191CE5" w14:textId="6C958FA4" w:rsidR="008D6CEE" w:rsidRPr="006E7386" w:rsidRDefault="008D6CEE" w:rsidP="007973CB">
                <w:pPr>
                  <w:pStyle w:val="ListParagraph"/>
                  <w:numPr>
                    <w:ilvl w:val="0"/>
                    <w:numId w:val="70"/>
                  </w:numPr>
                  <w:spacing w:after="40" w:line="277" w:lineRule="auto"/>
                </w:pPr>
                <w:r>
                  <w:t>Ensure project-wide compliance with data integrity and data quality standards.</w:t>
                </w:r>
              </w:p>
              <w:p w14:paraId="0E7676BA" w14:textId="40B46E81" w:rsidR="008D6CEE" w:rsidRPr="006E7386" w:rsidRDefault="008D6CEE" w:rsidP="007973CB">
                <w:pPr>
                  <w:pStyle w:val="ListParagraph"/>
                  <w:numPr>
                    <w:ilvl w:val="0"/>
                    <w:numId w:val="70"/>
                  </w:numPr>
                  <w:spacing w:after="40" w:line="277" w:lineRule="auto"/>
                </w:pPr>
                <w:r>
                  <w:t>Develop</w:t>
                </w:r>
                <w:r w:rsidRPr="006D4FB5">
                  <w:t xml:space="preserve"> effective and efficient protocols for </w:t>
                </w:r>
                <w:r>
                  <w:t xml:space="preserve">data </w:t>
                </w:r>
                <w:r w:rsidRPr="006D4FB5">
                  <w:t>testing</w:t>
                </w:r>
                <w:r>
                  <w:t xml:space="preserve"> and validation.</w:t>
                </w:r>
              </w:p>
              <w:p w14:paraId="268D744F" w14:textId="77777777" w:rsidR="0092756C" w:rsidRPr="0092756C" w:rsidRDefault="0092756C" w:rsidP="008D6CEE">
                <w:pPr>
                  <w:spacing w:after="0"/>
                  <w:ind w:right="57"/>
                  <w:rPr>
                    <w:rFonts w:eastAsia="Calibri" w:cs="Calibri"/>
                    <w:szCs w:val="22"/>
                    <w:lang w:val="en-IE"/>
                  </w:rPr>
                </w:pPr>
              </w:p>
              <w:p w14:paraId="1BB3C854" w14:textId="77777777" w:rsidR="0092756C" w:rsidRPr="0092756C" w:rsidRDefault="0092756C" w:rsidP="008D6CEE">
                <w:pPr>
                  <w:spacing w:after="0"/>
                  <w:ind w:right="57"/>
                  <w:rPr>
                    <w:rFonts w:eastAsia="Calibri" w:cs="Calibri"/>
                    <w:szCs w:val="22"/>
                    <w:lang w:val="en-IE"/>
                  </w:rPr>
                </w:pPr>
              </w:p>
              <w:p w14:paraId="5B18F8E2" w14:textId="77777777" w:rsidR="0092756C" w:rsidRPr="0092756C" w:rsidRDefault="0092756C" w:rsidP="008D6CEE">
                <w:pPr>
                  <w:spacing w:after="0"/>
                  <w:rPr>
                    <w:rFonts w:cs="Calibri"/>
                    <w:color w:val="FF0000"/>
                    <w:szCs w:val="22"/>
                    <w:lang w:val="en-IE"/>
                  </w:rPr>
                </w:pPr>
              </w:p>
            </w:tc>
          </w:tr>
        </w:tbl>
        <w:p w14:paraId="262B5E7C" w14:textId="2FBFCBB7" w:rsidR="00CC2FE9" w:rsidRPr="0092756C" w:rsidRDefault="00F62CC3" w:rsidP="00F62CC3">
          <w:pPr>
            <w:pStyle w:val="Heading6"/>
            <w:rPr>
              <w:lang w:val="en-IE"/>
            </w:rPr>
          </w:pPr>
          <w:r>
            <w:rPr>
              <w:lang w:val="en-IE"/>
            </w:rPr>
            <w:lastRenderedPageBreak/>
            <w:t xml:space="preserve">Award Criteria for Project </w:t>
          </w:r>
          <w:r w:rsidR="00FB3CA4">
            <w:rPr>
              <w:lang w:val="en-IE"/>
            </w:rPr>
            <w:t>M</w:t>
          </w:r>
          <w:r>
            <w:rPr>
              <w:lang w:val="en-IE"/>
            </w:rPr>
            <w:t>anager Role</w:t>
          </w:r>
        </w:p>
        <w:tbl>
          <w:tblPr>
            <w:tblStyle w:val="TableGrid1"/>
            <w:tblW w:w="9072" w:type="dxa"/>
            <w:tblLook w:val="04A0" w:firstRow="1" w:lastRow="0" w:firstColumn="1" w:lastColumn="0" w:noHBand="0" w:noVBand="1"/>
          </w:tblPr>
          <w:tblGrid>
            <w:gridCol w:w="9072"/>
          </w:tblGrid>
          <w:tr w:rsidR="0092756C" w:rsidRPr="0092756C" w14:paraId="799C7702" w14:textId="77777777" w:rsidTr="0092756C">
            <w:trPr>
              <w:trHeight w:val="517"/>
            </w:trPr>
            <w:tc>
              <w:tcPr>
                <w:tcW w:w="9072" w:type="dxa"/>
                <w:tcBorders>
                  <w:top w:val="single" w:sz="4" w:space="0" w:color="auto"/>
                  <w:left w:val="single" w:sz="4" w:space="0" w:color="auto"/>
                  <w:bottom w:val="single" w:sz="4" w:space="0" w:color="auto"/>
                  <w:right w:val="single" w:sz="4" w:space="0" w:color="auto"/>
                </w:tcBorders>
                <w:shd w:val="clear" w:color="auto" w:fill="9CC2E5"/>
                <w:hideMark/>
              </w:tcPr>
              <w:p w14:paraId="267F3838" w14:textId="021E3465" w:rsidR="0092756C" w:rsidRPr="0092756C" w:rsidRDefault="0092756C" w:rsidP="0092756C">
                <w:pPr>
                  <w:autoSpaceDE w:val="0"/>
                  <w:autoSpaceDN w:val="0"/>
                  <w:adjustRightInd w:val="0"/>
                  <w:spacing w:after="0"/>
                  <w:jc w:val="center"/>
                  <w:rPr>
                    <w:rFonts w:cs="Calibri"/>
                    <w:b/>
                    <w:bCs/>
                    <w:sz w:val="24"/>
                    <w:lang w:val="en-IE"/>
                  </w:rPr>
                </w:pPr>
                <w:r w:rsidRPr="0092756C">
                  <w:rPr>
                    <w:rFonts w:cs="Calibri"/>
                    <w:b/>
                    <w:bCs/>
                    <w:sz w:val="24"/>
                    <w:lang w:val="en-IE"/>
                  </w:rPr>
                  <w:t xml:space="preserve">Award Criteria for </w:t>
                </w:r>
                <w:r w:rsidRPr="0092756C">
                  <w:rPr>
                    <w:rFonts w:cs="Calibri"/>
                    <w:b/>
                    <w:bCs/>
                    <w:color w:val="000000"/>
                    <w:sz w:val="24"/>
                    <w:lang w:val="en-IE"/>
                  </w:rPr>
                  <w:t xml:space="preserve">Project Manager </w:t>
                </w:r>
              </w:p>
            </w:tc>
          </w:tr>
          <w:tr w:rsidR="0092756C" w:rsidRPr="0092756C" w14:paraId="41AA3AAD" w14:textId="77777777" w:rsidTr="00775AB9">
            <w:trPr>
              <w:trHeight w:val="517"/>
            </w:trPr>
            <w:tc>
              <w:tcPr>
                <w:tcW w:w="9072" w:type="dxa"/>
                <w:tcBorders>
                  <w:top w:val="single" w:sz="4" w:space="0" w:color="auto"/>
                  <w:left w:val="single" w:sz="4" w:space="0" w:color="auto"/>
                  <w:bottom w:val="single" w:sz="4" w:space="0" w:color="auto"/>
                  <w:right w:val="single" w:sz="4" w:space="0" w:color="auto"/>
                </w:tcBorders>
              </w:tcPr>
              <w:p w14:paraId="028E908D" w14:textId="77777777" w:rsidR="0092756C" w:rsidRPr="0092756C" w:rsidRDefault="0092756C" w:rsidP="0092756C">
                <w:pPr>
                  <w:autoSpaceDE w:val="0"/>
                  <w:autoSpaceDN w:val="0"/>
                  <w:adjustRightInd w:val="0"/>
                  <w:spacing w:after="0"/>
                  <w:rPr>
                    <w:rFonts w:cs="Calibri"/>
                    <w:szCs w:val="22"/>
                    <w:lang w:val="en-IE"/>
                  </w:rPr>
                </w:pPr>
                <w:r w:rsidRPr="0092756C">
                  <w:rPr>
                    <w:rFonts w:cs="Calibri"/>
                    <w:szCs w:val="22"/>
                    <w:lang w:val="en-IE"/>
                  </w:rPr>
                  <w:t xml:space="preserve">Marks will be awarded for the demonstration (evidence provided in Curriculum Vitae) by the Resource of the key skills/competencies and experience outlined below for the Role. </w:t>
                </w:r>
              </w:p>
              <w:p w14:paraId="324C1869" w14:textId="77777777" w:rsidR="0092756C" w:rsidRPr="0092756C" w:rsidRDefault="0092756C" w:rsidP="0092756C">
                <w:pPr>
                  <w:autoSpaceDE w:val="0"/>
                  <w:autoSpaceDN w:val="0"/>
                  <w:adjustRightInd w:val="0"/>
                  <w:spacing w:after="0"/>
                  <w:rPr>
                    <w:rFonts w:cs="Calibri"/>
                    <w:szCs w:val="22"/>
                    <w:lang w:val="en-IE"/>
                  </w:rPr>
                </w:pPr>
              </w:p>
              <w:p w14:paraId="2C514DEA" w14:textId="2DD8E117" w:rsidR="0092756C" w:rsidRPr="0092756C" w:rsidRDefault="0092756C" w:rsidP="0092756C">
                <w:pPr>
                  <w:spacing w:after="0"/>
                  <w:rPr>
                    <w:rFonts w:cs="Calibri"/>
                    <w:szCs w:val="22"/>
                    <w:lang w:val="en-IE"/>
                  </w:rPr>
                </w:pPr>
                <w:r w:rsidRPr="0092756C">
                  <w:rPr>
                    <w:rFonts w:cs="Calibri"/>
                    <w:szCs w:val="22"/>
                    <w:lang w:val="en-IE"/>
                  </w:rPr>
                  <w:t xml:space="preserve">Maximum Marks Available for the role: </w:t>
                </w:r>
                <w:r w:rsidR="00FA61BA">
                  <w:rPr>
                    <w:rFonts w:cs="Calibri"/>
                    <w:szCs w:val="22"/>
                    <w:lang w:val="en-IE"/>
                  </w:rPr>
                  <w:t>400</w:t>
                </w:r>
              </w:p>
              <w:p w14:paraId="4626C55A" w14:textId="4A5D842C" w:rsidR="0092756C" w:rsidRPr="0092756C" w:rsidRDefault="0092756C" w:rsidP="0092756C">
                <w:pPr>
                  <w:autoSpaceDE w:val="0"/>
                  <w:autoSpaceDN w:val="0"/>
                  <w:adjustRightInd w:val="0"/>
                  <w:spacing w:after="0"/>
                  <w:rPr>
                    <w:rFonts w:cs="Calibri"/>
                    <w:b/>
                    <w:szCs w:val="22"/>
                    <w:lang w:val="en-IE"/>
                  </w:rPr>
                </w:pPr>
                <w:r w:rsidRPr="0092756C">
                  <w:rPr>
                    <w:rFonts w:cs="Calibri"/>
                    <w:szCs w:val="22"/>
                    <w:lang w:val="en-IE"/>
                  </w:rPr>
                  <w:t>Minimum Mark Required for the role:   2</w:t>
                </w:r>
                <w:r w:rsidR="002E6655">
                  <w:rPr>
                    <w:rFonts w:cs="Calibri"/>
                    <w:szCs w:val="22"/>
                    <w:lang w:val="en-IE"/>
                  </w:rPr>
                  <w:t>48</w:t>
                </w:r>
              </w:p>
              <w:p w14:paraId="586DE223" w14:textId="77777777" w:rsidR="0092756C" w:rsidRPr="0092756C" w:rsidRDefault="0092756C" w:rsidP="0092756C">
                <w:pPr>
                  <w:autoSpaceDE w:val="0"/>
                  <w:autoSpaceDN w:val="0"/>
                  <w:adjustRightInd w:val="0"/>
                  <w:spacing w:after="0"/>
                  <w:rPr>
                    <w:rFonts w:cs="Calibri"/>
                    <w:b/>
                    <w:szCs w:val="22"/>
                    <w:lang w:val="en-IE"/>
                  </w:rPr>
                </w:pPr>
              </w:p>
              <w:p w14:paraId="0A894DC2" w14:textId="77777777" w:rsidR="0092756C" w:rsidRPr="0092756C" w:rsidRDefault="0092756C" w:rsidP="0092756C">
                <w:pPr>
                  <w:autoSpaceDE w:val="0"/>
                  <w:autoSpaceDN w:val="0"/>
                  <w:adjustRightInd w:val="0"/>
                  <w:spacing w:after="0"/>
                  <w:rPr>
                    <w:rFonts w:cs="Calibri"/>
                    <w:szCs w:val="22"/>
                    <w:lang w:val="en-IE"/>
                  </w:rPr>
                </w:pPr>
                <w:r w:rsidRPr="0092756C">
                  <w:rPr>
                    <w:rFonts w:cs="Calibri"/>
                    <w:szCs w:val="22"/>
                    <w:lang w:val="en-IE"/>
                  </w:rPr>
                  <w:t xml:space="preserve">The Resource proposed must achieve the minimum mark required for each of the criterion &amp; sub-criterion below </w:t>
                </w:r>
                <w:r w:rsidRPr="0092756C">
                  <w:rPr>
                    <w:rFonts w:cs="Calibri"/>
                    <w:b/>
                    <w:bCs/>
                    <w:szCs w:val="22"/>
                    <w:u w:val="single"/>
                    <w:lang w:val="en-IE"/>
                  </w:rPr>
                  <w:t>and</w:t>
                </w:r>
                <w:r w:rsidRPr="0092756C">
                  <w:rPr>
                    <w:rFonts w:cs="Calibri"/>
                    <w:szCs w:val="22"/>
                    <w:lang w:val="en-IE"/>
                  </w:rPr>
                  <w:t xml:space="preserve"> the minimum mark required for the role.</w:t>
                </w:r>
              </w:p>
              <w:p w14:paraId="5078B450" w14:textId="77777777" w:rsidR="0092756C" w:rsidRPr="0092756C" w:rsidRDefault="0092756C" w:rsidP="0092756C">
                <w:pPr>
                  <w:autoSpaceDE w:val="0"/>
                  <w:autoSpaceDN w:val="0"/>
                  <w:adjustRightInd w:val="0"/>
                  <w:spacing w:after="0"/>
                  <w:jc w:val="left"/>
                  <w:rPr>
                    <w:rFonts w:cs="Calibri"/>
                    <w:szCs w:val="22"/>
                    <w:lang w:val="en-IE"/>
                  </w:rPr>
                </w:pPr>
              </w:p>
            </w:tc>
          </w:tr>
          <w:tr w:rsidR="0092756C" w:rsidRPr="0092756C" w14:paraId="10C24581" w14:textId="77777777" w:rsidTr="00775AB9">
            <w:trPr>
              <w:trHeight w:val="518"/>
            </w:trPr>
            <w:tc>
              <w:tcPr>
                <w:tcW w:w="9072" w:type="dxa"/>
                <w:tcBorders>
                  <w:top w:val="single" w:sz="4" w:space="0" w:color="auto"/>
                  <w:left w:val="single" w:sz="4" w:space="0" w:color="auto"/>
                  <w:bottom w:val="single" w:sz="4" w:space="0" w:color="auto"/>
                  <w:right w:val="single" w:sz="4" w:space="0" w:color="auto"/>
                </w:tcBorders>
              </w:tcPr>
              <w:p w14:paraId="3A99E1FA" w14:textId="77777777" w:rsidR="0092756C" w:rsidRPr="0092756C" w:rsidRDefault="0092756C" w:rsidP="0092756C">
                <w:pPr>
                  <w:autoSpaceDE w:val="0"/>
                  <w:autoSpaceDN w:val="0"/>
                  <w:adjustRightInd w:val="0"/>
                  <w:spacing w:after="0"/>
                  <w:rPr>
                    <w:rFonts w:cs="Calibri"/>
                    <w:b/>
                    <w:bCs/>
                    <w:szCs w:val="22"/>
                    <w:lang w:val="en-IE"/>
                  </w:rPr>
                </w:pPr>
                <w:r w:rsidRPr="0092756C">
                  <w:rPr>
                    <w:rFonts w:cs="Calibri"/>
                    <w:b/>
                    <w:bCs/>
                    <w:szCs w:val="22"/>
                    <w:lang w:val="en-IE"/>
                  </w:rPr>
                  <w:t>Criterion 1</w:t>
                </w:r>
              </w:p>
              <w:p w14:paraId="3C7F1993" w14:textId="77777777" w:rsidR="0092756C" w:rsidRPr="0092756C" w:rsidRDefault="0092756C" w:rsidP="0092756C">
                <w:pPr>
                  <w:autoSpaceDE w:val="0"/>
                  <w:autoSpaceDN w:val="0"/>
                  <w:adjustRightInd w:val="0"/>
                  <w:spacing w:after="0"/>
                  <w:rPr>
                    <w:rFonts w:cs="Calibri"/>
                    <w:b/>
                    <w:bCs/>
                    <w:szCs w:val="22"/>
                    <w:lang w:val="en-IE"/>
                  </w:rPr>
                </w:pPr>
              </w:p>
              <w:p w14:paraId="7304E980" w14:textId="77777777" w:rsidR="0092756C" w:rsidRPr="0092756C" w:rsidRDefault="0092756C" w:rsidP="0092756C">
                <w:pPr>
                  <w:autoSpaceDE w:val="0"/>
                  <w:autoSpaceDN w:val="0"/>
                  <w:adjustRightInd w:val="0"/>
                  <w:spacing w:after="0"/>
                  <w:rPr>
                    <w:rFonts w:cs="Calibri"/>
                    <w:szCs w:val="22"/>
                    <w:u w:val="single"/>
                    <w:lang w:val="en-IE"/>
                  </w:rPr>
                </w:pPr>
                <w:r w:rsidRPr="0092756C">
                  <w:rPr>
                    <w:rFonts w:cs="Calibri"/>
                    <w:szCs w:val="22"/>
                    <w:u w:val="single"/>
                    <w:lang w:val="en-IE"/>
                  </w:rPr>
                  <w:t>Requirement</w:t>
                </w:r>
              </w:p>
              <w:p w14:paraId="1E7ED02F" w14:textId="77777777" w:rsidR="0092756C" w:rsidRPr="0092756C" w:rsidRDefault="0092756C" w:rsidP="0092756C">
                <w:pPr>
                  <w:autoSpaceDE w:val="0"/>
                  <w:autoSpaceDN w:val="0"/>
                  <w:adjustRightInd w:val="0"/>
                  <w:spacing w:after="0"/>
                  <w:rPr>
                    <w:rFonts w:cs="Calibri"/>
                    <w:szCs w:val="22"/>
                    <w:lang w:val="en-IE"/>
                  </w:rPr>
                </w:pPr>
              </w:p>
              <w:p w14:paraId="02055825" w14:textId="77777777" w:rsidR="0092756C" w:rsidRPr="0092756C" w:rsidRDefault="0092756C" w:rsidP="0092756C">
                <w:pPr>
                  <w:autoSpaceDE w:val="0"/>
                  <w:autoSpaceDN w:val="0"/>
                  <w:adjustRightInd w:val="0"/>
                  <w:spacing w:after="0"/>
                  <w:rPr>
                    <w:rFonts w:cs="Calibri"/>
                    <w:szCs w:val="22"/>
                    <w:lang w:val="en-IE"/>
                  </w:rPr>
                </w:pPr>
                <w:r w:rsidRPr="0092756C">
                  <w:rPr>
                    <w:rFonts w:cs="Calibri"/>
                    <w:szCs w:val="22"/>
                    <w:lang w:val="en-IE"/>
                  </w:rPr>
                  <w:t xml:space="preserve">A minimum experience of 60 months within the Earth Observation environment with a minimum of </w:t>
                </w:r>
              </w:p>
              <w:p w14:paraId="22133858" w14:textId="77777777" w:rsidR="0092756C" w:rsidRPr="0092756C" w:rsidRDefault="0092756C" w:rsidP="0092756C">
                <w:pPr>
                  <w:autoSpaceDE w:val="0"/>
                  <w:autoSpaceDN w:val="0"/>
                  <w:adjustRightInd w:val="0"/>
                  <w:spacing w:after="0"/>
                  <w:rPr>
                    <w:rFonts w:cs="Calibri"/>
                    <w:szCs w:val="22"/>
                    <w:u w:val="single"/>
                    <w:lang w:val="en-IE"/>
                  </w:rPr>
                </w:pPr>
                <w:r w:rsidRPr="0092756C">
                  <w:rPr>
                    <w:rFonts w:cs="Calibri"/>
                    <w:szCs w:val="22"/>
                    <w:lang w:val="en-IE"/>
                  </w:rPr>
                  <w:t>36 months in a Project Manager role.</w:t>
                </w:r>
              </w:p>
              <w:p w14:paraId="56654496" w14:textId="77777777" w:rsidR="0092756C" w:rsidRPr="0092756C" w:rsidRDefault="0092756C" w:rsidP="0092756C">
                <w:pPr>
                  <w:autoSpaceDE w:val="0"/>
                  <w:autoSpaceDN w:val="0"/>
                  <w:adjustRightInd w:val="0"/>
                  <w:spacing w:after="0"/>
                  <w:rPr>
                    <w:rFonts w:cs="Calibri"/>
                    <w:szCs w:val="22"/>
                    <w:lang w:val="en-IE"/>
                  </w:rPr>
                </w:pPr>
              </w:p>
              <w:p w14:paraId="06051D51" w14:textId="77777777" w:rsidR="0092756C" w:rsidRPr="0092756C" w:rsidRDefault="0092756C" w:rsidP="0092756C">
                <w:pPr>
                  <w:autoSpaceDE w:val="0"/>
                  <w:autoSpaceDN w:val="0"/>
                  <w:adjustRightInd w:val="0"/>
                  <w:spacing w:after="0"/>
                  <w:rPr>
                    <w:rFonts w:cs="Calibri"/>
                    <w:szCs w:val="22"/>
                    <w:u w:val="single"/>
                    <w:lang w:val="en-IE"/>
                  </w:rPr>
                </w:pPr>
                <w:r w:rsidRPr="0092756C">
                  <w:rPr>
                    <w:rFonts w:cs="Calibri"/>
                    <w:szCs w:val="22"/>
                    <w:u w:val="single"/>
                    <w:lang w:val="en-IE"/>
                  </w:rPr>
                  <w:t>Evidence</w:t>
                </w:r>
              </w:p>
              <w:p w14:paraId="0D425258" w14:textId="77777777" w:rsidR="0092756C" w:rsidRPr="0092756C" w:rsidRDefault="0092756C" w:rsidP="0092756C">
                <w:pPr>
                  <w:autoSpaceDE w:val="0"/>
                  <w:autoSpaceDN w:val="0"/>
                  <w:adjustRightInd w:val="0"/>
                  <w:spacing w:after="0"/>
                  <w:rPr>
                    <w:rFonts w:cs="Calibri"/>
                    <w:szCs w:val="22"/>
                    <w:lang w:val="en-IE"/>
                  </w:rPr>
                </w:pPr>
              </w:p>
              <w:p w14:paraId="445DA9FF" w14:textId="11AF640A" w:rsidR="0092756C" w:rsidRPr="0092756C" w:rsidRDefault="0092756C" w:rsidP="0092756C">
                <w:pPr>
                  <w:autoSpaceDE w:val="0"/>
                  <w:autoSpaceDN w:val="0"/>
                  <w:adjustRightInd w:val="0"/>
                  <w:spacing w:after="0"/>
                  <w:rPr>
                    <w:rFonts w:cs="Calibri"/>
                    <w:szCs w:val="22"/>
                    <w:lang w:val="en-IE"/>
                  </w:rPr>
                </w:pPr>
                <w:r w:rsidRPr="0092756C">
                  <w:rPr>
                    <w:rFonts w:cs="Calibri"/>
                    <w:szCs w:val="22"/>
                    <w:lang w:val="en-IE"/>
                  </w:rPr>
                  <w:t xml:space="preserve">Sections 4 and 5 of the </w:t>
                </w:r>
                <w:r w:rsidR="000F3643">
                  <w:rPr>
                    <w:rFonts w:cs="Calibri"/>
                    <w:szCs w:val="22"/>
                    <w:lang w:val="en-IE"/>
                  </w:rPr>
                  <w:t>r</w:t>
                </w:r>
                <w:r w:rsidRPr="0092756C">
                  <w:rPr>
                    <w:rFonts w:cs="Calibri"/>
                    <w:szCs w:val="22"/>
                    <w:lang w:val="en-IE"/>
                  </w:rPr>
                  <w:t>esource CV fully completed to clearly demonstrate the necessary experience.</w:t>
                </w:r>
              </w:p>
              <w:p w14:paraId="584F8609" w14:textId="77777777" w:rsidR="0092756C" w:rsidRPr="0092756C" w:rsidRDefault="0092756C" w:rsidP="0092756C">
                <w:pPr>
                  <w:autoSpaceDE w:val="0"/>
                  <w:autoSpaceDN w:val="0"/>
                  <w:adjustRightInd w:val="0"/>
                  <w:spacing w:after="0"/>
                  <w:rPr>
                    <w:rFonts w:cs="Calibri"/>
                    <w:b/>
                    <w:szCs w:val="22"/>
                    <w:lang w:val="en-IE"/>
                  </w:rPr>
                </w:pPr>
              </w:p>
              <w:p w14:paraId="7DD5DE68" w14:textId="77777777" w:rsidR="0092756C" w:rsidRPr="0092756C" w:rsidRDefault="0092756C" w:rsidP="0092756C">
                <w:pPr>
                  <w:autoSpaceDE w:val="0"/>
                  <w:autoSpaceDN w:val="0"/>
                  <w:adjustRightInd w:val="0"/>
                  <w:spacing w:after="0"/>
                  <w:rPr>
                    <w:rFonts w:cs="Calibri"/>
                    <w:szCs w:val="22"/>
                    <w:lang w:val="en-IE"/>
                  </w:rPr>
                </w:pPr>
                <w:r w:rsidRPr="0092756C">
                  <w:rPr>
                    <w:rFonts w:cs="Calibri"/>
                    <w:b/>
                    <w:szCs w:val="22"/>
                    <w:lang w:val="en-IE"/>
                  </w:rPr>
                  <w:t>Maximum Marks Available: 10                                  Minimum Marks Required: 10</w:t>
                </w:r>
              </w:p>
            </w:tc>
          </w:tr>
          <w:tr w:rsidR="0092756C" w:rsidRPr="0092756C" w14:paraId="4696F997" w14:textId="77777777" w:rsidTr="00775AB9">
            <w:trPr>
              <w:trHeight w:val="258"/>
            </w:trPr>
            <w:tc>
              <w:tcPr>
                <w:tcW w:w="9072" w:type="dxa"/>
                <w:tcBorders>
                  <w:top w:val="single" w:sz="4" w:space="0" w:color="auto"/>
                  <w:left w:val="single" w:sz="4" w:space="0" w:color="auto"/>
                  <w:bottom w:val="single" w:sz="4" w:space="0" w:color="auto"/>
                  <w:right w:val="single" w:sz="4" w:space="0" w:color="auto"/>
                </w:tcBorders>
              </w:tcPr>
              <w:p w14:paraId="07F113F3" w14:textId="77777777" w:rsidR="0092756C" w:rsidRPr="0092756C" w:rsidRDefault="0092756C" w:rsidP="0092756C">
                <w:pPr>
                  <w:autoSpaceDE w:val="0"/>
                  <w:autoSpaceDN w:val="0"/>
                  <w:adjustRightInd w:val="0"/>
                  <w:spacing w:after="0"/>
                  <w:jc w:val="left"/>
                  <w:rPr>
                    <w:rFonts w:cs="Calibri"/>
                    <w:szCs w:val="22"/>
                    <w:lang w:val="en-IE"/>
                  </w:rPr>
                </w:pPr>
              </w:p>
            </w:tc>
          </w:tr>
          <w:tr w:rsidR="0092756C" w:rsidRPr="0092756C" w14:paraId="531EF306" w14:textId="77777777" w:rsidTr="00775AB9">
            <w:trPr>
              <w:trHeight w:val="518"/>
            </w:trPr>
            <w:tc>
              <w:tcPr>
                <w:tcW w:w="9072" w:type="dxa"/>
                <w:tcBorders>
                  <w:top w:val="single" w:sz="4" w:space="0" w:color="auto"/>
                  <w:left w:val="single" w:sz="4" w:space="0" w:color="auto"/>
                  <w:bottom w:val="single" w:sz="4" w:space="0" w:color="auto"/>
                  <w:right w:val="single" w:sz="4" w:space="0" w:color="auto"/>
                </w:tcBorders>
              </w:tcPr>
              <w:p w14:paraId="28F1E50E" w14:textId="77777777" w:rsidR="0092756C" w:rsidRPr="0092756C" w:rsidRDefault="0092756C" w:rsidP="0092756C">
                <w:pPr>
                  <w:autoSpaceDE w:val="0"/>
                  <w:autoSpaceDN w:val="0"/>
                  <w:adjustRightInd w:val="0"/>
                  <w:spacing w:after="0"/>
                  <w:rPr>
                    <w:rFonts w:cs="Calibri"/>
                    <w:b/>
                    <w:szCs w:val="22"/>
                    <w:lang w:val="en-IE"/>
                  </w:rPr>
                </w:pPr>
                <w:r w:rsidRPr="0092756C">
                  <w:rPr>
                    <w:rFonts w:cs="Calibri"/>
                    <w:b/>
                    <w:szCs w:val="22"/>
                    <w:lang w:val="en-IE"/>
                  </w:rPr>
                  <w:t>Criterion 2</w:t>
                </w:r>
              </w:p>
              <w:p w14:paraId="62ED23B3" w14:textId="77777777" w:rsidR="0092756C" w:rsidRPr="0092756C" w:rsidRDefault="0092756C" w:rsidP="0092756C">
                <w:pPr>
                  <w:autoSpaceDE w:val="0"/>
                  <w:autoSpaceDN w:val="0"/>
                  <w:adjustRightInd w:val="0"/>
                  <w:spacing w:after="0"/>
                  <w:rPr>
                    <w:rFonts w:cs="Calibri"/>
                    <w:b/>
                    <w:szCs w:val="22"/>
                    <w:lang w:val="en-IE"/>
                  </w:rPr>
                </w:pPr>
              </w:p>
              <w:p w14:paraId="3E7F6D28" w14:textId="77777777" w:rsidR="0092756C" w:rsidRPr="0092756C" w:rsidRDefault="0092756C" w:rsidP="0092756C">
                <w:pPr>
                  <w:autoSpaceDE w:val="0"/>
                  <w:autoSpaceDN w:val="0"/>
                  <w:adjustRightInd w:val="0"/>
                  <w:spacing w:after="0"/>
                  <w:rPr>
                    <w:rFonts w:cs="Calibri"/>
                    <w:szCs w:val="22"/>
                    <w:u w:val="single"/>
                    <w:lang w:val="en-IE"/>
                  </w:rPr>
                </w:pPr>
                <w:r w:rsidRPr="0092756C">
                  <w:rPr>
                    <w:rFonts w:cs="Calibri"/>
                    <w:szCs w:val="22"/>
                    <w:u w:val="single"/>
                    <w:lang w:val="en-IE"/>
                  </w:rPr>
                  <w:t>Requirement</w:t>
                </w:r>
              </w:p>
              <w:p w14:paraId="398B7D49" w14:textId="77777777" w:rsidR="0092756C" w:rsidRPr="0092756C" w:rsidRDefault="0092756C" w:rsidP="0092756C">
                <w:pPr>
                  <w:spacing w:after="0"/>
                  <w:rPr>
                    <w:rFonts w:cs="Calibri"/>
                    <w:szCs w:val="22"/>
                    <w:lang w:val="en-IE"/>
                  </w:rPr>
                </w:pPr>
              </w:p>
              <w:p w14:paraId="403C4326" w14:textId="77777777" w:rsidR="000F3643" w:rsidRDefault="000F3643" w:rsidP="000F3643">
                <w:pPr>
                  <w:spacing w:after="0" w:line="277" w:lineRule="auto"/>
                </w:pPr>
                <w:r>
                  <w:t>A</w:t>
                </w:r>
                <w:r w:rsidRPr="00AA73D7">
                  <w:t xml:space="preserve"> recognised qualification in project management</w:t>
                </w:r>
                <w:r w:rsidRPr="000F3643">
                  <w:t xml:space="preserve"> </w:t>
                </w:r>
                <w:r w:rsidRPr="00687B23">
                  <w:rPr>
                    <w:u w:val="single" w:color="000000"/>
                  </w:rPr>
                  <w:t>or</w:t>
                </w:r>
                <w:r w:rsidRPr="00687B23">
                  <w:t xml:space="preserve"> equivalent. </w:t>
                </w:r>
              </w:p>
              <w:p w14:paraId="62E8D7C7" w14:textId="6190236C" w:rsidR="000F3643" w:rsidRDefault="000F3643" w:rsidP="000F3643">
                <w:pPr>
                  <w:spacing w:after="0" w:line="277" w:lineRule="auto"/>
                </w:pPr>
                <w:r w:rsidRPr="00687B23">
                  <w:t xml:space="preserve">If an equivalent certification is proposed, please specify why you consider the certification offered as an equivalent. </w:t>
                </w:r>
              </w:p>
              <w:p w14:paraId="71ABBDE6" w14:textId="77777777" w:rsidR="000F3643" w:rsidRPr="00687B23" w:rsidRDefault="000F3643" w:rsidP="000F3643">
                <w:pPr>
                  <w:spacing w:after="0" w:line="277" w:lineRule="auto"/>
                </w:pPr>
              </w:p>
              <w:p w14:paraId="582B7AB2" w14:textId="77777777" w:rsidR="0092756C" w:rsidRPr="0092756C" w:rsidRDefault="0092756C" w:rsidP="0092756C">
                <w:pPr>
                  <w:autoSpaceDE w:val="0"/>
                  <w:autoSpaceDN w:val="0"/>
                  <w:adjustRightInd w:val="0"/>
                  <w:spacing w:after="0"/>
                  <w:rPr>
                    <w:rFonts w:cs="Calibri"/>
                    <w:szCs w:val="22"/>
                    <w:u w:val="single"/>
                    <w:lang w:val="en-IE"/>
                  </w:rPr>
                </w:pPr>
                <w:r w:rsidRPr="0092756C">
                  <w:rPr>
                    <w:rFonts w:cs="Calibri"/>
                    <w:szCs w:val="22"/>
                    <w:u w:val="single"/>
                    <w:lang w:val="en-IE"/>
                  </w:rPr>
                  <w:t>Evidence</w:t>
                </w:r>
              </w:p>
              <w:p w14:paraId="170ED9EE" w14:textId="77777777" w:rsidR="0092756C" w:rsidRPr="0092756C" w:rsidRDefault="0092756C" w:rsidP="0092756C">
                <w:pPr>
                  <w:autoSpaceDE w:val="0"/>
                  <w:autoSpaceDN w:val="0"/>
                  <w:adjustRightInd w:val="0"/>
                  <w:spacing w:after="0"/>
                  <w:rPr>
                    <w:rFonts w:cs="Calibri"/>
                    <w:szCs w:val="22"/>
                    <w:u w:val="single"/>
                    <w:lang w:val="en-IE"/>
                  </w:rPr>
                </w:pPr>
              </w:p>
              <w:p w14:paraId="2FCB3C14" w14:textId="77777777" w:rsidR="0092756C" w:rsidRPr="0092756C" w:rsidRDefault="0092756C" w:rsidP="0092756C">
                <w:pPr>
                  <w:autoSpaceDE w:val="0"/>
                  <w:autoSpaceDN w:val="0"/>
                  <w:adjustRightInd w:val="0"/>
                  <w:spacing w:after="0"/>
                  <w:rPr>
                    <w:rFonts w:cs="Calibri"/>
                    <w:szCs w:val="22"/>
                    <w:u w:val="single"/>
                    <w:lang w:val="en-IE"/>
                  </w:rPr>
                </w:pPr>
                <w:r w:rsidRPr="0092756C">
                  <w:rPr>
                    <w:rFonts w:cs="Calibri"/>
                    <w:szCs w:val="22"/>
                    <w:lang w:val="en-IE"/>
                  </w:rPr>
                  <w:t>Section 3 of the Resource CV completed to demonstrate the certification</w:t>
                </w:r>
                <w:r w:rsidRPr="0092756C">
                  <w:rPr>
                    <w:rFonts w:cs="Calibri"/>
                    <w:szCs w:val="22"/>
                    <w:u w:val="single"/>
                    <w:lang w:val="en-IE"/>
                  </w:rPr>
                  <w:t xml:space="preserve"> </w:t>
                </w:r>
              </w:p>
              <w:p w14:paraId="22CCA315" w14:textId="77777777" w:rsidR="0092756C" w:rsidRPr="0092756C" w:rsidRDefault="0092756C" w:rsidP="0092756C">
                <w:pPr>
                  <w:autoSpaceDE w:val="0"/>
                  <w:autoSpaceDN w:val="0"/>
                  <w:adjustRightInd w:val="0"/>
                  <w:spacing w:after="0"/>
                  <w:rPr>
                    <w:rFonts w:cs="Calibri"/>
                    <w:b/>
                    <w:szCs w:val="22"/>
                    <w:lang w:val="en-IE"/>
                  </w:rPr>
                </w:pPr>
              </w:p>
              <w:p w14:paraId="1F9931F9" w14:textId="77777777" w:rsidR="0092756C" w:rsidRPr="0092756C" w:rsidRDefault="0092756C" w:rsidP="0092756C">
                <w:pPr>
                  <w:autoSpaceDE w:val="0"/>
                  <w:autoSpaceDN w:val="0"/>
                  <w:adjustRightInd w:val="0"/>
                  <w:spacing w:after="0"/>
                  <w:rPr>
                    <w:rFonts w:cs="Calibri"/>
                    <w:b/>
                    <w:szCs w:val="22"/>
                    <w:lang w:val="en-IE"/>
                  </w:rPr>
                </w:pPr>
                <w:r w:rsidRPr="0092756C">
                  <w:rPr>
                    <w:rFonts w:cs="Calibri"/>
                    <w:b/>
                    <w:szCs w:val="22"/>
                    <w:lang w:val="en-IE"/>
                  </w:rPr>
                  <w:t>Maximum Marks Available: 10                                 Minimum Marks Required: 10</w:t>
                </w:r>
              </w:p>
            </w:tc>
          </w:tr>
          <w:tr w:rsidR="0092756C" w:rsidRPr="0092756C" w14:paraId="65BE3FC7" w14:textId="77777777" w:rsidTr="00775AB9">
            <w:trPr>
              <w:trHeight w:val="280"/>
            </w:trPr>
            <w:tc>
              <w:tcPr>
                <w:tcW w:w="9072" w:type="dxa"/>
                <w:tcBorders>
                  <w:top w:val="single" w:sz="4" w:space="0" w:color="auto"/>
                  <w:left w:val="single" w:sz="4" w:space="0" w:color="auto"/>
                  <w:bottom w:val="single" w:sz="4" w:space="0" w:color="auto"/>
                  <w:right w:val="single" w:sz="4" w:space="0" w:color="auto"/>
                </w:tcBorders>
              </w:tcPr>
              <w:p w14:paraId="655E17A7" w14:textId="77777777" w:rsidR="0092756C" w:rsidRPr="0092756C" w:rsidRDefault="0092756C" w:rsidP="0092756C">
                <w:pPr>
                  <w:autoSpaceDE w:val="0"/>
                  <w:autoSpaceDN w:val="0"/>
                  <w:adjustRightInd w:val="0"/>
                  <w:spacing w:after="0"/>
                  <w:jc w:val="left"/>
                  <w:rPr>
                    <w:rFonts w:cs="Calibri"/>
                    <w:szCs w:val="22"/>
                    <w:lang w:val="en-IE"/>
                  </w:rPr>
                </w:pPr>
              </w:p>
            </w:tc>
          </w:tr>
          <w:tr w:rsidR="0092756C" w:rsidRPr="0092756C" w14:paraId="6759564E" w14:textId="77777777" w:rsidTr="00775AB9">
            <w:trPr>
              <w:trHeight w:val="518"/>
            </w:trPr>
            <w:tc>
              <w:tcPr>
                <w:tcW w:w="9072" w:type="dxa"/>
                <w:tcBorders>
                  <w:top w:val="single" w:sz="4" w:space="0" w:color="auto"/>
                  <w:left w:val="single" w:sz="4" w:space="0" w:color="auto"/>
                  <w:bottom w:val="single" w:sz="4" w:space="0" w:color="auto"/>
                  <w:right w:val="single" w:sz="4" w:space="0" w:color="auto"/>
                </w:tcBorders>
              </w:tcPr>
              <w:p w14:paraId="2F0BFB32" w14:textId="77777777" w:rsidR="000F3643" w:rsidRPr="00687B23" w:rsidRDefault="000F3643" w:rsidP="000F3643">
                <w:pPr>
                  <w:spacing w:after="18" w:line="259" w:lineRule="auto"/>
                  <w:ind w:left="1134" w:hanging="992"/>
                  <w:jc w:val="left"/>
                </w:pPr>
                <w:r w:rsidRPr="00687B23">
                  <w:rPr>
                    <w:b/>
                  </w:rPr>
                  <w:t xml:space="preserve">Criterion 3 </w:t>
                </w:r>
              </w:p>
              <w:p w14:paraId="79B089FF" w14:textId="77777777" w:rsidR="000F3643" w:rsidRPr="00687B23" w:rsidRDefault="000F3643" w:rsidP="000F3643">
                <w:pPr>
                  <w:spacing w:after="18" w:line="259" w:lineRule="auto"/>
                  <w:ind w:left="1134" w:hanging="992"/>
                  <w:jc w:val="left"/>
                </w:pPr>
                <w:r w:rsidRPr="00687B23">
                  <w:rPr>
                    <w:b/>
                  </w:rPr>
                  <w:t xml:space="preserve"> </w:t>
                </w:r>
              </w:p>
              <w:p w14:paraId="04AAFDDE" w14:textId="77777777" w:rsidR="000F3643" w:rsidRPr="00687B23" w:rsidRDefault="000F3643" w:rsidP="000F3643">
                <w:pPr>
                  <w:spacing w:after="19" w:line="259" w:lineRule="auto"/>
                  <w:ind w:left="1134" w:hanging="992"/>
                  <w:jc w:val="left"/>
                </w:pPr>
                <w:r w:rsidRPr="00687B23">
                  <w:rPr>
                    <w:u w:val="single" w:color="000000"/>
                  </w:rPr>
                  <w:t>Requirement</w:t>
                </w:r>
                <w:r w:rsidRPr="00687B23">
                  <w:t xml:space="preserve"> </w:t>
                </w:r>
              </w:p>
              <w:p w14:paraId="2ED9D570" w14:textId="77777777" w:rsidR="000F3643" w:rsidRPr="00687B23" w:rsidRDefault="000F3643" w:rsidP="000F3643">
                <w:pPr>
                  <w:spacing w:after="18" w:line="259" w:lineRule="auto"/>
                  <w:ind w:left="1134" w:hanging="992"/>
                  <w:jc w:val="left"/>
                </w:pPr>
                <w:r w:rsidRPr="00687B23">
                  <w:t xml:space="preserve"> </w:t>
                </w:r>
              </w:p>
              <w:p w14:paraId="32AC8CA1" w14:textId="77777777" w:rsidR="008D6CEE" w:rsidRDefault="000F3643" w:rsidP="000F3643">
                <w:pPr>
                  <w:spacing w:after="0" w:line="277" w:lineRule="auto"/>
                  <w:ind w:left="1134" w:right="789" w:hanging="992"/>
                  <w:jc w:val="left"/>
                </w:pPr>
                <w:r w:rsidRPr="00687B23">
                  <w:lastRenderedPageBreak/>
                  <w:t>Demonstrated expertise in the provision of leadership and direction of multi-disciplinary Team.</w:t>
                </w:r>
              </w:p>
              <w:p w14:paraId="483D916E" w14:textId="77777777" w:rsidR="008D6CEE" w:rsidRDefault="000F3643" w:rsidP="000F3643">
                <w:pPr>
                  <w:spacing w:after="0" w:line="277" w:lineRule="auto"/>
                  <w:ind w:left="1134" w:right="789" w:hanging="992"/>
                  <w:jc w:val="left"/>
                </w:pPr>
                <w:r w:rsidRPr="00687B23">
                  <w:t>The Contracting Authority will award marks based on the degree of evidence presented for th</w:t>
                </w:r>
                <w:r w:rsidR="008D6CEE">
                  <w:t xml:space="preserve">e </w:t>
                </w:r>
              </w:p>
              <w:p w14:paraId="75DDEE78" w14:textId="1511001A" w:rsidR="000F3643" w:rsidRPr="00687B23" w:rsidRDefault="000F3643" w:rsidP="000F3643">
                <w:pPr>
                  <w:spacing w:after="0" w:line="277" w:lineRule="auto"/>
                  <w:ind w:left="1134" w:right="789" w:hanging="992"/>
                  <w:jc w:val="left"/>
                </w:pPr>
                <w:r w:rsidRPr="00687B23">
                  <w:t xml:space="preserve">competencies identified below: </w:t>
                </w:r>
              </w:p>
              <w:p w14:paraId="5E12680E" w14:textId="77777777" w:rsidR="000F3643" w:rsidRPr="00687B23" w:rsidRDefault="000F3643" w:rsidP="000F3643">
                <w:pPr>
                  <w:spacing w:after="49" w:line="259" w:lineRule="auto"/>
                  <w:ind w:left="1134" w:hanging="992"/>
                  <w:jc w:val="left"/>
                </w:pPr>
                <w:r w:rsidRPr="00687B23">
                  <w:t xml:space="preserve"> </w:t>
                </w:r>
              </w:p>
              <w:p w14:paraId="032EC1AC" w14:textId="77777777" w:rsidR="000F3643" w:rsidRDefault="000F3643" w:rsidP="007973CB">
                <w:pPr>
                  <w:numPr>
                    <w:ilvl w:val="0"/>
                    <w:numId w:val="69"/>
                  </w:numPr>
                  <w:spacing w:after="0" w:line="259" w:lineRule="auto"/>
                  <w:ind w:left="1134" w:right="22" w:hanging="360"/>
                  <w:jc w:val="left"/>
                </w:pPr>
                <w:r>
                  <w:t xml:space="preserve">Planning and Organisation of comparable Earth Observation projects. </w:t>
                </w:r>
              </w:p>
              <w:p w14:paraId="33C89C22" w14:textId="77777777" w:rsidR="000F3643" w:rsidRDefault="000F3643" w:rsidP="000F3643">
                <w:pPr>
                  <w:spacing w:after="18" w:line="259" w:lineRule="auto"/>
                  <w:ind w:left="1134" w:hanging="992"/>
                  <w:jc w:val="left"/>
                </w:pPr>
                <w:r>
                  <w:t xml:space="preserve"> </w:t>
                </w:r>
              </w:p>
              <w:p w14:paraId="321A841E" w14:textId="5B3FC59E" w:rsidR="000F3643" w:rsidRDefault="000F3643" w:rsidP="000F3643">
                <w:pPr>
                  <w:spacing w:after="18" w:line="259" w:lineRule="auto"/>
                  <w:ind w:left="1134" w:hanging="992"/>
                  <w:jc w:val="left"/>
                </w:pPr>
                <w:r>
                  <w:rPr>
                    <w:b/>
                  </w:rPr>
                  <w:t>Maximum Marks Available: 1</w:t>
                </w:r>
                <w:r w:rsidR="00FA61BA">
                  <w:rPr>
                    <w:b/>
                  </w:rPr>
                  <w:t>0</w:t>
                </w:r>
                <w:r>
                  <w:rPr>
                    <w:b/>
                  </w:rPr>
                  <w:t>0</w:t>
                </w:r>
                <w:r>
                  <w:rPr>
                    <w:b/>
                  </w:rPr>
                  <w:tab/>
                </w:r>
                <w:r>
                  <w:rPr>
                    <w:b/>
                  </w:rPr>
                  <w:tab/>
                  <w:t>Minimum Marks Required: 6</w:t>
                </w:r>
                <w:r w:rsidR="002E6655">
                  <w:rPr>
                    <w:b/>
                  </w:rPr>
                  <w:t>0</w:t>
                </w:r>
                <w:r>
                  <w:rPr>
                    <w:b/>
                  </w:rPr>
                  <w:t xml:space="preserve"> </w:t>
                </w:r>
              </w:p>
              <w:p w14:paraId="3E4B537B" w14:textId="77777777" w:rsidR="000F3643" w:rsidRDefault="000F3643" w:rsidP="000F3643">
                <w:pPr>
                  <w:spacing w:after="46" w:line="259" w:lineRule="auto"/>
                  <w:ind w:left="1134" w:hanging="992"/>
                  <w:jc w:val="left"/>
                </w:pPr>
                <w:r>
                  <w:rPr>
                    <w:b/>
                  </w:rPr>
                  <w:t xml:space="preserve"> </w:t>
                </w:r>
              </w:p>
              <w:p w14:paraId="6ACE74B1" w14:textId="2F8E4402" w:rsidR="000F3643" w:rsidRDefault="000F3643" w:rsidP="007973CB">
                <w:pPr>
                  <w:numPr>
                    <w:ilvl w:val="0"/>
                    <w:numId w:val="69"/>
                  </w:numPr>
                  <w:spacing w:after="0" w:line="242" w:lineRule="auto"/>
                  <w:ind w:left="1134" w:right="22" w:hanging="360"/>
                  <w:jc w:val="left"/>
                </w:pPr>
                <w:r>
                  <w:t>The management of the resources to ensure successful delivery of comparable Earth Observation projects</w:t>
                </w:r>
                <w:r w:rsidR="008D6CEE">
                  <w:t>.</w:t>
                </w:r>
                <w:r>
                  <w:t xml:space="preserve"> </w:t>
                </w:r>
              </w:p>
              <w:p w14:paraId="0D5F906E" w14:textId="77777777" w:rsidR="000F3643" w:rsidRDefault="000F3643" w:rsidP="000F3643">
                <w:pPr>
                  <w:spacing w:after="18" w:line="259" w:lineRule="auto"/>
                  <w:ind w:left="1134" w:hanging="992"/>
                  <w:jc w:val="left"/>
                  <w:rPr>
                    <w:b/>
                  </w:rPr>
                </w:pPr>
              </w:p>
              <w:p w14:paraId="2634959E" w14:textId="5121A8FE" w:rsidR="000F3643" w:rsidRDefault="000F3643" w:rsidP="000F3643">
                <w:pPr>
                  <w:spacing w:after="18" w:line="259" w:lineRule="auto"/>
                  <w:ind w:left="1134" w:hanging="992"/>
                  <w:jc w:val="left"/>
                </w:pPr>
                <w:r>
                  <w:rPr>
                    <w:b/>
                  </w:rPr>
                  <w:t>Maximum Marks Available: 1</w:t>
                </w:r>
                <w:r w:rsidR="00FA61BA">
                  <w:rPr>
                    <w:b/>
                  </w:rPr>
                  <w:t>0</w:t>
                </w:r>
                <w:r>
                  <w:rPr>
                    <w:b/>
                  </w:rPr>
                  <w:t>0</w:t>
                </w:r>
                <w:r>
                  <w:rPr>
                    <w:b/>
                  </w:rPr>
                  <w:tab/>
                </w:r>
                <w:r>
                  <w:rPr>
                    <w:b/>
                  </w:rPr>
                  <w:tab/>
                  <w:t>Minimum Marks Required: 6</w:t>
                </w:r>
                <w:r w:rsidR="002E6655">
                  <w:rPr>
                    <w:b/>
                  </w:rPr>
                  <w:t>0</w:t>
                </w:r>
                <w:r>
                  <w:rPr>
                    <w:b/>
                  </w:rPr>
                  <w:t xml:space="preserve"> </w:t>
                </w:r>
              </w:p>
              <w:p w14:paraId="4A5C9714" w14:textId="77777777" w:rsidR="000F3643" w:rsidRDefault="000F3643" w:rsidP="000F3643">
                <w:pPr>
                  <w:spacing w:after="49" w:line="259" w:lineRule="auto"/>
                  <w:ind w:left="1134" w:hanging="992"/>
                  <w:jc w:val="left"/>
                </w:pPr>
                <w:r>
                  <w:t xml:space="preserve"> </w:t>
                </w:r>
              </w:p>
              <w:p w14:paraId="5D1CBB72" w14:textId="28AA7D1B" w:rsidR="000F3643" w:rsidRPr="00647703" w:rsidRDefault="000F3643" w:rsidP="007973CB">
                <w:pPr>
                  <w:numPr>
                    <w:ilvl w:val="0"/>
                    <w:numId w:val="69"/>
                  </w:numPr>
                  <w:spacing w:after="0" w:line="242" w:lineRule="auto"/>
                  <w:ind w:left="1134" w:right="22" w:hanging="360"/>
                  <w:jc w:val="left"/>
                </w:pPr>
                <w:r w:rsidRPr="00F173D0">
                  <w:t xml:space="preserve">The management of risks related to result delivery and result quality </w:t>
                </w:r>
                <w:r>
                  <w:t>for comparable Earth Observation projects</w:t>
                </w:r>
                <w:r w:rsidR="008D6CEE">
                  <w:t>.</w:t>
                </w:r>
                <w:r>
                  <w:t xml:space="preserve"> </w:t>
                </w:r>
              </w:p>
              <w:p w14:paraId="324FF4CF" w14:textId="77777777" w:rsidR="000F3643" w:rsidRDefault="000F3643" w:rsidP="000F3643">
                <w:pPr>
                  <w:spacing w:after="0" w:line="242" w:lineRule="auto"/>
                  <w:ind w:left="1134" w:right="22" w:hanging="992"/>
                  <w:jc w:val="left"/>
                </w:pPr>
              </w:p>
              <w:p w14:paraId="406F6E5C" w14:textId="73532B14" w:rsidR="000F3643" w:rsidRDefault="000F3643" w:rsidP="000F3643">
                <w:pPr>
                  <w:spacing w:after="18" w:line="259" w:lineRule="auto"/>
                  <w:ind w:left="1134" w:hanging="992"/>
                  <w:jc w:val="left"/>
                  <w:rPr>
                    <w:b/>
                  </w:rPr>
                </w:pPr>
                <w:r w:rsidRPr="00647703">
                  <w:rPr>
                    <w:b/>
                  </w:rPr>
                  <w:t>Maximum Marks Available: 100</w:t>
                </w:r>
                <w:r>
                  <w:rPr>
                    <w:b/>
                  </w:rPr>
                  <w:tab/>
                </w:r>
                <w:r>
                  <w:rPr>
                    <w:b/>
                  </w:rPr>
                  <w:tab/>
                </w:r>
                <w:r w:rsidRPr="00647703">
                  <w:rPr>
                    <w:b/>
                  </w:rPr>
                  <w:t xml:space="preserve">Minimum Marks Required: </w:t>
                </w:r>
                <w:r w:rsidR="00FA61BA">
                  <w:rPr>
                    <w:b/>
                  </w:rPr>
                  <w:t>6</w:t>
                </w:r>
                <w:r w:rsidR="002E6655">
                  <w:rPr>
                    <w:b/>
                  </w:rPr>
                  <w:t>0</w:t>
                </w:r>
              </w:p>
              <w:p w14:paraId="0DE98C01" w14:textId="77777777" w:rsidR="000F3643" w:rsidRDefault="000F3643" w:rsidP="000F3643">
                <w:pPr>
                  <w:spacing w:after="18" w:line="259" w:lineRule="auto"/>
                  <w:ind w:left="1134" w:hanging="992"/>
                  <w:jc w:val="left"/>
                </w:pPr>
              </w:p>
              <w:p w14:paraId="53ACA7E7" w14:textId="7D00F456" w:rsidR="000F3643" w:rsidRPr="00B815E7" w:rsidRDefault="000F3643" w:rsidP="007973CB">
                <w:pPr>
                  <w:numPr>
                    <w:ilvl w:val="0"/>
                    <w:numId w:val="69"/>
                  </w:numPr>
                  <w:spacing w:after="0" w:line="242" w:lineRule="auto"/>
                  <w:ind w:left="1134" w:right="19" w:hanging="360"/>
                  <w:jc w:val="left"/>
                </w:pPr>
                <w:r>
                  <w:t>The management of process knowledge transfer to a Contracting Authority staff or non-Tenderer staff</w:t>
                </w:r>
                <w:r w:rsidR="008D6CEE">
                  <w:t>.</w:t>
                </w:r>
                <w:r>
                  <w:t xml:space="preserve"> </w:t>
                </w:r>
              </w:p>
              <w:p w14:paraId="21B222D6" w14:textId="77777777" w:rsidR="000F3643" w:rsidRDefault="000F3643" w:rsidP="000F3643">
                <w:pPr>
                  <w:spacing w:after="0" w:line="242" w:lineRule="auto"/>
                  <w:ind w:left="1134" w:right="19" w:hanging="992"/>
                  <w:jc w:val="left"/>
                </w:pPr>
              </w:p>
              <w:p w14:paraId="49EF1E05" w14:textId="56D73EB8" w:rsidR="000F3643" w:rsidRDefault="000F3643" w:rsidP="000F3643">
                <w:pPr>
                  <w:spacing w:after="18" w:line="259" w:lineRule="auto"/>
                  <w:ind w:left="1134" w:hanging="992"/>
                  <w:jc w:val="left"/>
                </w:pPr>
                <w:r>
                  <w:rPr>
                    <w:b/>
                  </w:rPr>
                  <w:t>Maximum Marks Available: 40</w:t>
                </w:r>
                <w:r>
                  <w:rPr>
                    <w:b/>
                  </w:rPr>
                  <w:tab/>
                </w:r>
                <w:r>
                  <w:rPr>
                    <w:b/>
                  </w:rPr>
                  <w:tab/>
                  <w:t xml:space="preserve">Minimum Marks Required: </w:t>
                </w:r>
                <w:r w:rsidR="00FA61BA">
                  <w:rPr>
                    <w:b/>
                  </w:rPr>
                  <w:t>2</w:t>
                </w:r>
                <w:r w:rsidR="002E6655">
                  <w:rPr>
                    <w:b/>
                  </w:rPr>
                  <w:t>4</w:t>
                </w:r>
              </w:p>
              <w:p w14:paraId="755F7B15" w14:textId="77777777" w:rsidR="000F3643" w:rsidRDefault="000F3643" w:rsidP="000F3643">
                <w:pPr>
                  <w:spacing w:after="46" w:line="259" w:lineRule="auto"/>
                  <w:ind w:left="1134" w:hanging="992"/>
                  <w:jc w:val="left"/>
                </w:pPr>
                <w:r>
                  <w:t xml:space="preserve"> </w:t>
                </w:r>
              </w:p>
              <w:p w14:paraId="6B01C997" w14:textId="77777777" w:rsidR="000F3643" w:rsidRDefault="000F3643" w:rsidP="007973CB">
                <w:pPr>
                  <w:numPr>
                    <w:ilvl w:val="0"/>
                    <w:numId w:val="69"/>
                  </w:numPr>
                  <w:spacing w:after="0" w:line="259" w:lineRule="auto"/>
                  <w:ind w:left="1134" w:right="19" w:hanging="360"/>
                  <w:jc w:val="left"/>
                </w:pPr>
                <w:r>
                  <w:t xml:space="preserve">Demonstrated experience and knowledge of the Copernicus Sentinel Satellite Programme. </w:t>
                </w:r>
              </w:p>
              <w:p w14:paraId="3E9F9486" w14:textId="77777777" w:rsidR="000F3643" w:rsidRDefault="000F3643" w:rsidP="000F3643">
                <w:pPr>
                  <w:spacing w:after="18" w:line="259" w:lineRule="auto"/>
                  <w:ind w:left="1134" w:hanging="992"/>
                  <w:jc w:val="left"/>
                </w:pPr>
                <w:r>
                  <w:rPr>
                    <w:b/>
                  </w:rPr>
                  <w:t xml:space="preserve"> </w:t>
                </w:r>
              </w:p>
              <w:p w14:paraId="0B11BD76" w14:textId="5638EBFD" w:rsidR="000F3643" w:rsidRDefault="000F3643" w:rsidP="000F3643">
                <w:pPr>
                  <w:spacing w:after="18" w:line="259" w:lineRule="auto"/>
                  <w:ind w:left="1134" w:hanging="992"/>
                  <w:jc w:val="left"/>
                </w:pPr>
                <w:r>
                  <w:rPr>
                    <w:b/>
                  </w:rPr>
                  <w:t>Maximum Marks Available: 40</w:t>
                </w:r>
                <w:r>
                  <w:rPr>
                    <w:b/>
                  </w:rPr>
                  <w:tab/>
                </w:r>
                <w:r>
                  <w:rPr>
                    <w:b/>
                  </w:rPr>
                  <w:tab/>
                  <w:t xml:space="preserve">Minimum Marks Required: </w:t>
                </w:r>
                <w:r w:rsidR="00FA61BA">
                  <w:rPr>
                    <w:b/>
                  </w:rPr>
                  <w:t>2</w:t>
                </w:r>
                <w:r w:rsidR="002E6655">
                  <w:rPr>
                    <w:b/>
                  </w:rPr>
                  <w:t>4</w:t>
                </w:r>
                <w:r>
                  <w:rPr>
                    <w:b/>
                  </w:rPr>
                  <w:t xml:space="preserve"> </w:t>
                </w:r>
              </w:p>
              <w:p w14:paraId="429E171B" w14:textId="77777777" w:rsidR="000F3643" w:rsidRDefault="000F3643" w:rsidP="000F3643">
                <w:pPr>
                  <w:spacing w:after="18" w:line="259" w:lineRule="auto"/>
                  <w:ind w:left="1134" w:hanging="992"/>
                  <w:jc w:val="left"/>
                </w:pPr>
              </w:p>
              <w:p w14:paraId="45E94C56" w14:textId="77777777" w:rsidR="000F3643" w:rsidRDefault="000F3643" w:rsidP="000F3643">
                <w:pPr>
                  <w:spacing w:after="18" w:line="259" w:lineRule="auto"/>
                  <w:ind w:left="1134" w:hanging="992"/>
                  <w:jc w:val="left"/>
                </w:pPr>
              </w:p>
              <w:p w14:paraId="22225DCE" w14:textId="77777777" w:rsidR="000F3643" w:rsidRDefault="000F3643" w:rsidP="000F3643">
                <w:pPr>
                  <w:spacing w:after="18" w:line="259" w:lineRule="auto"/>
                  <w:ind w:left="142"/>
                  <w:jc w:val="left"/>
                </w:pPr>
                <w:r>
                  <w:rPr>
                    <w:u w:val="single" w:color="000000"/>
                  </w:rPr>
                  <w:t>Evidence</w:t>
                </w:r>
                <w:r>
                  <w:t xml:space="preserve"> </w:t>
                </w:r>
              </w:p>
              <w:p w14:paraId="1B756428" w14:textId="77777777" w:rsidR="000F3643" w:rsidRDefault="000F3643" w:rsidP="000F3643">
                <w:pPr>
                  <w:spacing w:after="0" w:line="277" w:lineRule="auto"/>
                  <w:ind w:left="142" w:right="46"/>
                </w:pPr>
                <w:r>
                  <w:t xml:space="preserve">The Candidate’s CV must clearly demonstrate their expertise and practice in leading and directing a team of resources on a large Area Monitoring / Earth Observation project with emphasis on the competencies detailed above. The Contracting Authority will award marks based on the degree of evidence presented for the competencies identified above. </w:t>
                </w:r>
              </w:p>
              <w:p w14:paraId="1B1DF554" w14:textId="77777777" w:rsidR="0092756C" w:rsidRPr="0092756C" w:rsidRDefault="0092756C" w:rsidP="0092756C">
                <w:pPr>
                  <w:contextualSpacing/>
                  <w:jc w:val="left"/>
                  <w:rPr>
                    <w:rFonts w:cs="Calibri"/>
                    <w:szCs w:val="22"/>
                  </w:rPr>
                </w:pPr>
              </w:p>
            </w:tc>
          </w:tr>
        </w:tbl>
        <w:p w14:paraId="6950D06A" w14:textId="04E5D875" w:rsidR="0092756C" w:rsidRDefault="0092756C" w:rsidP="00E87176">
          <w:pPr>
            <w:rPr>
              <w:rFonts w:eastAsia="Calibri"/>
              <w:lang w:val="en-IE"/>
            </w:rPr>
          </w:pPr>
        </w:p>
        <w:p w14:paraId="00ADA6A6" w14:textId="5EFF1EE9" w:rsidR="00E87176" w:rsidRDefault="00E87176" w:rsidP="00E87176">
          <w:pPr>
            <w:rPr>
              <w:rFonts w:eastAsia="Calibri"/>
              <w:lang w:val="en-IE"/>
            </w:rPr>
          </w:pPr>
        </w:p>
        <w:p w14:paraId="7C51B814" w14:textId="660FE148" w:rsidR="00E87176" w:rsidRDefault="00E87176" w:rsidP="00E87176">
          <w:pPr>
            <w:rPr>
              <w:rFonts w:eastAsia="Calibri"/>
              <w:lang w:val="en-IE"/>
            </w:rPr>
          </w:pPr>
        </w:p>
        <w:p w14:paraId="0A42777A" w14:textId="32EE4183" w:rsidR="00E87176" w:rsidRDefault="00E87176" w:rsidP="00E87176">
          <w:pPr>
            <w:rPr>
              <w:rFonts w:eastAsia="Calibri"/>
              <w:lang w:val="en-IE"/>
            </w:rPr>
          </w:pPr>
        </w:p>
        <w:p w14:paraId="79540F49" w14:textId="28DB556A" w:rsidR="00E87176" w:rsidRDefault="00E87176" w:rsidP="00E87176">
          <w:pPr>
            <w:rPr>
              <w:rFonts w:eastAsia="Calibri"/>
              <w:lang w:val="en-IE"/>
            </w:rPr>
          </w:pPr>
        </w:p>
        <w:p w14:paraId="01687A96" w14:textId="20336D03" w:rsidR="00E87176" w:rsidRDefault="00E87176" w:rsidP="00E87176">
          <w:pPr>
            <w:rPr>
              <w:rFonts w:eastAsia="Calibri"/>
              <w:lang w:val="en-IE"/>
            </w:rPr>
          </w:pPr>
        </w:p>
        <w:p w14:paraId="6FE9DF7C" w14:textId="7A2F83C1" w:rsidR="00E87176" w:rsidRDefault="00E87176" w:rsidP="00E87176">
          <w:pPr>
            <w:rPr>
              <w:rFonts w:eastAsia="Calibri"/>
              <w:lang w:val="en-IE"/>
            </w:rPr>
          </w:pPr>
        </w:p>
        <w:p w14:paraId="0BDE7455" w14:textId="0B2BF765" w:rsidR="00E87176" w:rsidRDefault="00E87176" w:rsidP="00E87176">
          <w:pPr>
            <w:rPr>
              <w:rFonts w:eastAsia="Calibri"/>
              <w:lang w:val="en-IE"/>
            </w:rPr>
          </w:pPr>
        </w:p>
        <w:p w14:paraId="30BE8448" w14:textId="77777777" w:rsidR="005276D2" w:rsidRDefault="005276D2" w:rsidP="00E87176">
          <w:pPr>
            <w:rPr>
              <w:rFonts w:eastAsia="Calibri"/>
              <w:lang w:val="en-IE"/>
            </w:rPr>
          </w:pPr>
        </w:p>
        <w:p w14:paraId="0A9FCEF5" w14:textId="77777777" w:rsidR="0045151D" w:rsidRDefault="0045151D" w:rsidP="00E87176">
          <w:pPr>
            <w:rPr>
              <w:lang w:val="en-IE"/>
            </w:rPr>
          </w:pPr>
        </w:p>
        <w:p w14:paraId="09A6B245" w14:textId="3A72F923" w:rsidR="00DD5EA2" w:rsidRDefault="00DD5EA2" w:rsidP="00DD5EA2">
          <w:pPr>
            <w:pStyle w:val="Heading4"/>
            <w:rPr>
              <w:lang w:val="en-IE"/>
            </w:rPr>
          </w:pPr>
          <w:r w:rsidRPr="00CC2FE9">
            <w:lastRenderedPageBreak/>
            <w:t xml:space="preserve">Resource Skills / Competencies Table </w:t>
          </w:r>
          <w:r>
            <w:t>2</w:t>
          </w:r>
        </w:p>
        <w:p w14:paraId="5C5869CB" w14:textId="6E77EC07" w:rsidR="0092756C" w:rsidRPr="0092756C" w:rsidRDefault="0045151D" w:rsidP="00E87176">
          <w:pPr>
            <w:pStyle w:val="Heading6"/>
            <w:rPr>
              <w:lang w:val="en-IE"/>
            </w:rPr>
          </w:pPr>
          <w:r>
            <w:rPr>
              <w:lang w:val="en-IE"/>
            </w:rPr>
            <w:t>Team Member</w:t>
          </w:r>
          <w:r w:rsidR="0092756C" w:rsidRPr="0092756C">
            <w:rPr>
              <w:lang w:val="en-IE"/>
            </w:rPr>
            <w:t xml:space="preserve"> Role</w:t>
          </w:r>
        </w:p>
        <w:tbl>
          <w:tblPr>
            <w:tblStyle w:val="TableGrid"/>
            <w:tblW w:w="0" w:type="auto"/>
            <w:tblLook w:val="04A0" w:firstRow="1" w:lastRow="0" w:firstColumn="1" w:lastColumn="0" w:noHBand="0" w:noVBand="1"/>
          </w:tblPr>
          <w:tblGrid>
            <w:gridCol w:w="8908"/>
          </w:tblGrid>
          <w:tr w:rsidR="0092756C" w:rsidRPr="0092756C" w14:paraId="490E6107" w14:textId="77777777" w:rsidTr="0092756C">
            <w:trPr>
              <w:trHeight w:val="517"/>
            </w:trPr>
            <w:tc>
              <w:tcPr>
                <w:tcW w:w="8908" w:type="dxa"/>
                <w:tcBorders>
                  <w:top w:val="single" w:sz="4" w:space="0" w:color="auto"/>
                  <w:left w:val="single" w:sz="4" w:space="0" w:color="auto"/>
                  <w:bottom w:val="single" w:sz="4" w:space="0" w:color="auto"/>
                  <w:right w:val="single" w:sz="4" w:space="0" w:color="auto"/>
                </w:tcBorders>
                <w:shd w:val="clear" w:color="auto" w:fill="9CC2E5"/>
              </w:tcPr>
              <w:p w14:paraId="46DF712E" w14:textId="77777777" w:rsidR="0092756C" w:rsidRPr="0092756C" w:rsidRDefault="0092756C" w:rsidP="0092756C">
                <w:pPr>
                  <w:autoSpaceDE w:val="0"/>
                  <w:autoSpaceDN w:val="0"/>
                  <w:adjustRightInd w:val="0"/>
                  <w:spacing w:after="0"/>
                  <w:jc w:val="center"/>
                  <w:rPr>
                    <w:rFonts w:cs="Calibri"/>
                    <w:sz w:val="24"/>
                    <w:lang w:val="en-IE"/>
                  </w:rPr>
                </w:pPr>
                <w:bookmarkStart w:id="22" w:name="_Hlk52967909"/>
              </w:p>
              <w:p w14:paraId="0505C2CA" w14:textId="5480104E" w:rsidR="0092756C" w:rsidRPr="0092756C" w:rsidRDefault="008D6CEE" w:rsidP="0092756C">
                <w:pPr>
                  <w:autoSpaceDE w:val="0"/>
                  <w:autoSpaceDN w:val="0"/>
                  <w:adjustRightInd w:val="0"/>
                  <w:spacing w:after="0"/>
                  <w:jc w:val="center"/>
                  <w:rPr>
                    <w:rFonts w:cs="Calibri"/>
                    <w:sz w:val="24"/>
                    <w:lang w:val="en-IE"/>
                  </w:rPr>
                </w:pPr>
                <w:r>
                  <w:rPr>
                    <w:rFonts w:cs="Calibri"/>
                    <w:b/>
                    <w:bCs/>
                    <w:color w:val="000000"/>
                    <w:sz w:val="24"/>
                    <w:lang w:val="en-IE"/>
                  </w:rPr>
                  <w:t>Team Member</w:t>
                </w:r>
                <w:r w:rsidR="0092756C" w:rsidRPr="0092756C">
                  <w:rPr>
                    <w:rFonts w:cs="Calibri"/>
                    <w:b/>
                    <w:bCs/>
                    <w:color w:val="000000"/>
                    <w:sz w:val="24"/>
                    <w:lang w:val="en-IE"/>
                  </w:rPr>
                  <w:t xml:space="preserve"> Role</w:t>
                </w:r>
              </w:p>
            </w:tc>
          </w:tr>
          <w:tr w:rsidR="0092756C" w:rsidRPr="0092756C" w14:paraId="55A6B5A1" w14:textId="77777777" w:rsidTr="00775AB9">
            <w:trPr>
              <w:trHeight w:val="326"/>
            </w:trPr>
            <w:tc>
              <w:tcPr>
                <w:tcW w:w="8908" w:type="dxa"/>
                <w:tcBorders>
                  <w:top w:val="single" w:sz="4" w:space="0" w:color="auto"/>
                  <w:left w:val="single" w:sz="4" w:space="0" w:color="auto"/>
                  <w:bottom w:val="single" w:sz="4" w:space="0" w:color="auto"/>
                  <w:right w:val="single" w:sz="4" w:space="0" w:color="auto"/>
                </w:tcBorders>
              </w:tcPr>
              <w:p w14:paraId="47AD1260" w14:textId="77777777" w:rsidR="0092756C" w:rsidRPr="0092756C" w:rsidRDefault="0092756C" w:rsidP="0092756C">
                <w:pPr>
                  <w:autoSpaceDE w:val="0"/>
                  <w:autoSpaceDN w:val="0"/>
                  <w:adjustRightInd w:val="0"/>
                  <w:spacing w:after="0"/>
                  <w:jc w:val="left"/>
                  <w:rPr>
                    <w:rFonts w:cs="Calibri"/>
                    <w:sz w:val="24"/>
                    <w:lang w:val="en-IE"/>
                  </w:rPr>
                </w:pPr>
              </w:p>
            </w:tc>
          </w:tr>
          <w:bookmarkEnd w:id="22"/>
          <w:tr w:rsidR="0092756C" w:rsidRPr="0092756C" w14:paraId="554E5E7C" w14:textId="77777777" w:rsidTr="0092756C">
            <w:trPr>
              <w:trHeight w:val="517"/>
            </w:trPr>
            <w:tc>
              <w:tcPr>
                <w:tcW w:w="8908" w:type="dxa"/>
                <w:tcBorders>
                  <w:top w:val="single" w:sz="4" w:space="0" w:color="auto"/>
                  <w:left w:val="single" w:sz="4" w:space="0" w:color="auto"/>
                  <w:bottom w:val="single" w:sz="4" w:space="0" w:color="auto"/>
                  <w:right w:val="single" w:sz="4" w:space="0" w:color="auto"/>
                </w:tcBorders>
                <w:shd w:val="clear" w:color="auto" w:fill="9CC2E5"/>
                <w:hideMark/>
              </w:tcPr>
              <w:p w14:paraId="7792C9A3" w14:textId="0D69874E" w:rsidR="0092756C" w:rsidRPr="0092756C" w:rsidRDefault="008D6CEE" w:rsidP="0092756C">
                <w:pPr>
                  <w:autoSpaceDE w:val="0"/>
                  <w:autoSpaceDN w:val="0"/>
                  <w:adjustRightInd w:val="0"/>
                  <w:spacing w:after="0"/>
                  <w:jc w:val="center"/>
                  <w:rPr>
                    <w:rFonts w:cs="Calibri"/>
                    <w:sz w:val="24"/>
                    <w:lang w:val="en-IE"/>
                  </w:rPr>
                </w:pPr>
                <w:r>
                  <w:rPr>
                    <w:rFonts w:cs="Calibri"/>
                    <w:b/>
                    <w:bCs/>
                    <w:color w:val="000000"/>
                    <w:sz w:val="24"/>
                    <w:lang w:val="en-IE"/>
                  </w:rPr>
                  <w:t>Team Member</w:t>
                </w:r>
                <w:r w:rsidR="0092756C" w:rsidRPr="0092756C">
                  <w:rPr>
                    <w:rFonts w:cs="Calibri"/>
                    <w:b/>
                    <w:bCs/>
                    <w:color w:val="000000"/>
                    <w:sz w:val="24"/>
                    <w:lang w:val="en-IE"/>
                  </w:rPr>
                  <w:t xml:space="preserve"> Role Description</w:t>
                </w:r>
              </w:p>
            </w:tc>
          </w:tr>
          <w:tr w:rsidR="0092756C" w:rsidRPr="0092756C" w14:paraId="4BBD8721" w14:textId="77777777" w:rsidTr="00775AB9">
            <w:trPr>
              <w:trHeight w:val="518"/>
            </w:trPr>
            <w:tc>
              <w:tcPr>
                <w:tcW w:w="8908" w:type="dxa"/>
                <w:tcBorders>
                  <w:top w:val="single" w:sz="4" w:space="0" w:color="auto"/>
                  <w:left w:val="single" w:sz="4" w:space="0" w:color="auto"/>
                  <w:bottom w:val="single" w:sz="4" w:space="0" w:color="auto"/>
                  <w:right w:val="single" w:sz="4" w:space="0" w:color="auto"/>
                </w:tcBorders>
              </w:tcPr>
              <w:p w14:paraId="3A8BA705" w14:textId="77777777" w:rsidR="0092756C" w:rsidRPr="0092756C" w:rsidRDefault="0092756C" w:rsidP="0092756C">
                <w:pPr>
                  <w:autoSpaceDE w:val="0"/>
                  <w:autoSpaceDN w:val="0"/>
                  <w:adjustRightInd w:val="0"/>
                  <w:spacing w:after="0"/>
                  <w:rPr>
                    <w:rFonts w:cs="Calibri"/>
                    <w:szCs w:val="22"/>
                    <w:lang w:val="en-IE"/>
                  </w:rPr>
                </w:pPr>
              </w:p>
              <w:p w14:paraId="501C732B" w14:textId="5D2586AF" w:rsidR="008D6CEE" w:rsidRPr="006D7E78" w:rsidRDefault="008D6CEE" w:rsidP="008D6CEE">
                <w:pPr>
                  <w:spacing w:after="0" w:line="277" w:lineRule="auto"/>
                  <w:ind w:right="44"/>
                </w:pPr>
                <w:r w:rsidRPr="006D7E78">
                  <w:t>The role of the Project Team Members will be to collectively carry out all the key tasks required by DAFM as specified in Qualitative Criterion 3</w:t>
                </w:r>
                <w:r>
                  <w:t>.</w:t>
                </w:r>
              </w:p>
              <w:p w14:paraId="65B7981F" w14:textId="77777777" w:rsidR="008D6CEE" w:rsidRPr="006D7E78" w:rsidRDefault="008D6CEE" w:rsidP="008D6CEE">
                <w:pPr>
                  <w:spacing w:after="18" w:line="259" w:lineRule="auto"/>
                  <w:jc w:val="left"/>
                </w:pPr>
              </w:p>
              <w:p w14:paraId="4F53CBEE" w14:textId="5C73B06C" w:rsidR="008D6CEE" w:rsidRPr="006D7E78" w:rsidRDefault="002E6655" w:rsidP="008D6CEE">
                <w:pPr>
                  <w:spacing w:after="18" w:line="259" w:lineRule="auto"/>
                  <w:jc w:val="left"/>
                </w:pPr>
                <w:r w:rsidRPr="004D1607">
                  <w:t xml:space="preserve">It must be clearly stated at an individual resource level if </w:t>
                </w:r>
                <w:r w:rsidR="008D6CEE" w:rsidRPr="004D1607">
                  <w:t xml:space="preserve">Project Team Members </w:t>
                </w:r>
                <w:r w:rsidR="00F601E8" w:rsidRPr="004D1607">
                  <w:t xml:space="preserve">will be </w:t>
                </w:r>
                <w:r w:rsidR="008D6CEE" w:rsidRPr="004D1607">
                  <w:t xml:space="preserve">full time </w:t>
                </w:r>
                <w:r w:rsidR="00F601E8" w:rsidRPr="004D1607">
                  <w:t xml:space="preserve">or part time </w:t>
                </w:r>
                <w:r w:rsidR="008D6CEE" w:rsidRPr="004D1607">
                  <w:t>for the duration of the project</w:t>
                </w:r>
                <w:r w:rsidR="00F601E8" w:rsidRPr="004D1607">
                  <w:t>.</w:t>
                </w:r>
                <w:r w:rsidR="00F601E8">
                  <w:t xml:space="preserve"> </w:t>
                </w:r>
              </w:p>
              <w:p w14:paraId="5CC34E2A" w14:textId="77777777" w:rsidR="008D6CEE" w:rsidRPr="006D7E78" w:rsidRDefault="008D6CEE" w:rsidP="008D6CEE">
                <w:pPr>
                  <w:spacing w:after="18" w:line="259" w:lineRule="auto"/>
                  <w:jc w:val="left"/>
                </w:pPr>
              </w:p>
              <w:p w14:paraId="4B9A7FE4" w14:textId="77777777" w:rsidR="008D6CEE" w:rsidRPr="006D7E78" w:rsidRDefault="008D6CEE" w:rsidP="008D6CEE">
                <w:pPr>
                  <w:spacing w:after="40" w:line="278" w:lineRule="auto"/>
                  <w:rPr>
                    <w:b/>
                  </w:rPr>
                </w:pPr>
                <w:r w:rsidRPr="006D7E78">
                  <w:t xml:space="preserve">All Project Team Members nominated in the tender for delivery of the service </w:t>
                </w:r>
                <w:r w:rsidRPr="00C703B5">
                  <w:rPr>
                    <w:b/>
                    <w:bCs/>
                    <w:u w:val="single" w:color="000000"/>
                  </w:rPr>
                  <w:t>must</w:t>
                </w:r>
                <w:r w:rsidRPr="00C703B5">
                  <w:rPr>
                    <w:b/>
                    <w:bCs/>
                  </w:rPr>
                  <w:t xml:space="preserve"> </w:t>
                </w:r>
                <w:r w:rsidRPr="00C703B5">
                  <w:rPr>
                    <w:b/>
                    <w:bCs/>
                    <w:u w:val="single"/>
                  </w:rPr>
                  <w:t>individually</w:t>
                </w:r>
                <w:r w:rsidRPr="006D7E78">
                  <w:t xml:space="preserve"> meet the following minimum criteria (See Clause 3.2. B of this RFT):</w:t>
                </w:r>
                <w:r w:rsidRPr="006D7E78">
                  <w:rPr>
                    <w:b/>
                  </w:rPr>
                  <w:t xml:space="preserve"> </w:t>
                </w:r>
              </w:p>
              <w:p w14:paraId="0129377B" w14:textId="77777777" w:rsidR="008D6CEE" w:rsidRPr="006D7E78" w:rsidRDefault="008D6CEE" w:rsidP="008D6CEE">
                <w:pPr>
                  <w:spacing w:after="40" w:line="278" w:lineRule="auto"/>
                  <w:ind w:left="567" w:hanging="567"/>
                </w:pPr>
              </w:p>
              <w:p w14:paraId="25422182" w14:textId="0872407F" w:rsidR="008D6CEE" w:rsidRPr="006D7E78" w:rsidRDefault="008D6CEE" w:rsidP="007973CB">
                <w:pPr>
                  <w:pStyle w:val="ListParagraph"/>
                  <w:numPr>
                    <w:ilvl w:val="0"/>
                    <w:numId w:val="70"/>
                  </w:numPr>
                  <w:spacing w:after="40" w:line="277" w:lineRule="auto"/>
                </w:pPr>
                <w:r w:rsidRPr="006D7E78">
                  <w:t>Have a recognised qualification in the Earth Observation</w:t>
                </w:r>
                <w:r w:rsidR="0045151D">
                  <w:t xml:space="preserve"> (EO)</w:t>
                </w:r>
                <w:r w:rsidRPr="006D7E78">
                  <w:t>, GIS or Data Analytics fields or equivalent</w:t>
                </w:r>
                <w:r>
                  <w:t>.</w:t>
                </w:r>
              </w:p>
              <w:p w14:paraId="3D2F4CE6" w14:textId="77777777" w:rsidR="00C860FF" w:rsidRPr="00A65819" w:rsidRDefault="00C860FF" w:rsidP="007973CB">
                <w:pPr>
                  <w:pStyle w:val="ListParagraph"/>
                  <w:numPr>
                    <w:ilvl w:val="0"/>
                    <w:numId w:val="70"/>
                  </w:numPr>
                  <w:spacing w:after="40" w:line="277" w:lineRule="auto"/>
                </w:pPr>
                <w:r w:rsidRPr="00A65819">
                  <w:t>Have a minimum of 3 years’ experience within the Earth Observation environment.</w:t>
                </w:r>
              </w:p>
              <w:p w14:paraId="5AA5F842" w14:textId="77777777" w:rsidR="00C860FF" w:rsidRPr="00A65819" w:rsidRDefault="00C860FF" w:rsidP="007973CB">
                <w:pPr>
                  <w:pStyle w:val="ListParagraph"/>
                  <w:numPr>
                    <w:ilvl w:val="0"/>
                    <w:numId w:val="70"/>
                  </w:numPr>
                  <w:spacing w:after="40" w:line="277" w:lineRule="auto"/>
                </w:pPr>
                <w:r w:rsidRPr="00A65819">
                  <w:t>Fluency in the English language, both spoken and written, is required.</w:t>
                </w:r>
              </w:p>
              <w:p w14:paraId="750C3810" w14:textId="77777777" w:rsidR="008D6CEE" w:rsidRPr="006D7E78" w:rsidRDefault="008D6CEE" w:rsidP="008D6CEE">
                <w:pPr>
                  <w:spacing w:after="40" w:line="277" w:lineRule="auto"/>
                </w:pPr>
              </w:p>
              <w:p w14:paraId="70CFC039" w14:textId="77777777" w:rsidR="008D6CEE" w:rsidRPr="006D7E78" w:rsidRDefault="008D6CEE" w:rsidP="008D6CEE">
                <w:pPr>
                  <w:spacing w:after="40" w:line="277" w:lineRule="auto"/>
                </w:pPr>
                <w:r w:rsidRPr="006D7E78">
                  <w:t xml:space="preserve">Additionally, the project team nominated in the tender for delivery of the service </w:t>
                </w:r>
                <w:r w:rsidRPr="008D6CEE">
                  <w:rPr>
                    <w:b/>
                    <w:bCs/>
                    <w:u w:val="single"/>
                  </w:rPr>
                  <w:t>must</w:t>
                </w:r>
                <w:r w:rsidRPr="008D6CEE">
                  <w:rPr>
                    <w:b/>
                    <w:bCs/>
                  </w:rPr>
                  <w:t xml:space="preserve"> </w:t>
                </w:r>
                <w:r w:rsidRPr="008D6CEE">
                  <w:rPr>
                    <w:b/>
                    <w:bCs/>
                    <w:u w:val="single"/>
                  </w:rPr>
                  <w:t>collectively</w:t>
                </w:r>
                <w:r w:rsidRPr="006D7E78">
                  <w:t xml:space="preserve"> meet the following minimum criteria:</w:t>
                </w:r>
              </w:p>
              <w:p w14:paraId="136C5C70" w14:textId="50DFFDE7" w:rsidR="00C860FF" w:rsidRPr="00A65819" w:rsidRDefault="00C860FF" w:rsidP="007973CB">
                <w:pPr>
                  <w:pStyle w:val="ListParagraph"/>
                  <w:numPr>
                    <w:ilvl w:val="0"/>
                    <w:numId w:val="70"/>
                  </w:numPr>
                  <w:spacing w:after="40" w:line="277" w:lineRule="auto"/>
                </w:pPr>
                <w:r w:rsidRPr="00A65819">
                  <w:t xml:space="preserve">Have expertise and experience covering </w:t>
                </w:r>
                <w:r w:rsidRPr="00A65819">
                  <w:rPr>
                    <w:u w:val="single"/>
                  </w:rPr>
                  <w:t>all</w:t>
                </w:r>
                <w:r w:rsidRPr="00A65819">
                  <w:t xml:space="preserve"> of the following topics as a collective and </w:t>
                </w:r>
                <w:r w:rsidRPr="00A65819">
                  <w:rPr>
                    <w:u w:val="single"/>
                  </w:rPr>
                  <w:t xml:space="preserve">at least </w:t>
                </w:r>
                <w:r w:rsidR="00803F17">
                  <w:rPr>
                    <w:u w:val="single"/>
                  </w:rPr>
                  <w:t>1</w:t>
                </w:r>
                <w:r w:rsidRPr="00A65819">
                  <w:t xml:space="preserve"> of the following topics as individuals</w:t>
                </w:r>
                <w:r w:rsidR="00F601E8">
                  <w:t xml:space="preserve"> (Please specify which resource is proposed for each topic)</w:t>
                </w:r>
                <w:r w:rsidRPr="00A65819">
                  <w:t>:</w:t>
                </w:r>
              </w:p>
              <w:p w14:paraId="3F22E58B" w14:textId="36C2627B" w:rsidR="00C860FF" w:rsidRPr="00A32EAE" w:rsidRDefault="00C860FF" w:rsidP="007973CB">
                <w:pPr>
                  <w:pStyle w:val="ListParagraph"/>
                  <w:numPr>
                    <w:ilvl w:val="1"/>
                    <w:numId w:val="70"/>
                  </w:numPr>
                  <w:spacing w:after="129" w:line="266" w:lineRule="auto"/>
                </w:pPr>
                <w:r w:rsidRPr="00A32EAE">
                  <w:t>Large scale EO IT Infrastructure experience</w:t>
                </w:r>
                <w:r w:rsidR="00F601E8">
                  <w:t>.</w:t>
                </w:r>
              </w:p>
              <w:p w14:paraId="38CCC975" w14:textId="5A48D628" w:rsidR="00C860FF" w:rsidRPr="00A32EAE" w:rsidRDefault="00C860FF" w:rsidP="007973CB">
                <w:pPr>
                  <w:pStyle w:val="ListParagraph"/>
                  <w:numPr>
                    <w:ilvl w:val="1"/>
                    <w:numId w:val="70"/>
                  </w:numPr>
                  <w:spacing w:after="129" w:line="266" w:lineRule="auto"/>
                </w:pPr>
                <w:r w:rsidRPr="00A32EAE">
                  <w:t>EO database solutions experience</w:t>
                </w:r>
                <w:r w:rsidR="00F601E8">
                  <w:t>.</w:t>
                </w:r>
              </w:p>
              <w:p w14:paraId="23595DAE" w14:textId="2EFDCE90" w:rsidR="00C860FF" w:rsidRPr="00A32EAE" w:rsidRDefault="00C860FF" w:rsidP="007973CB">
                <w:pPr>
                  <w:pStyle w:val="ListParagraph"/>
                  <w:numPr>
                    <w:ilvl w:val="1"/>
                    <w:numId w:val="70"/>
                  </w:numPr>
                  <w:spacing w:after="129" w:line="266" w:lineRule="auto"/>
                </w:pPr>
                <w:r w:rsidRPr="00A32EAE">
                  <w:t>EO knowledge and application to agriculture</w:t>
                </w:r>
                <w:r w:rsidR="00F601E8">
                  <w:t>.</w:t>
                </w:r>
              </w:p>
              <w:p w14:paraId="366B9D53" w14:textId="523678A0" w:rsidR="00C860FF" w:rsidRPr="00A32EAE" w:rsidRDefault="00C860FF" w:rsidP="007973CB">
                <w:pPr>
                  <w:pStyle w:val="ListParagraph"/>
                  <w:numPr>
                    <w:ilvl w:val="1"/>
                    <w:numId w:val="70"/>
                  </w:numPr>
                  <w:spacing w:after="129" w:line="266" w:lineRule="auto"/>
                </w:pPr>
                <w:r w:rsidRPr="00A32EAE">
                  <w:t>Satellite processing, extraction and analysis experience</w:t>
                </w:r>
                <w:r w:rsidR="00F601E8">
                  <w:t>.</w:t>
                </w:r>
              </w:p>
              <w:p w14:paraId="597F4D12" w14:textId="0EBE7C61" w:rsidR="00C860FF" w:rsidRPr="00A32EAE" w:rsidRDefault="00C860FF" w:rsidP="007973CB">
                <w:pPr>
                  <w:pStyle w:val="ListParagraph"/>
                  <w:numPr>
                    <w:ilvl w:val="1"/>
                    <w:numId w:val="70"/>
                  </w:numPr>
                  <w:spacing w:after="129" w:line="266" w:lineRule="auto"/>
                </w:pPr>
                <w:r w:rsidRPr="00A32EAE">
                  <w:t>Automating EO tasks experience</w:t>
                </w:r>
                <w:r w:rsidR="00F601E8">
                  <w:t>.</w:t>
                </w:r>
              </w:p>
              <w:p w14:paraId="03BC962B" w14:textId="3CB64677" w:rsidR="00C860FF" w:rsidRPr="00A32EAE" w:rsidRDefault="00C860FF" w:rsidP="007973CB">
                <w:pPr>
                  <w:pStyle w:val="ListParagraph"/>
                  <w:numPr>
                    <w:ilvl w:val="1"/>
                    <w:numId w:val="70"/>
                  </w:numPr>
                  <w:spacing w:after="129" w:line="266" w:lineRule="auto"/>
                </w:pPr>
                <w:r w:rsidRPr="00A32EAE">
                  <w:t>Front-end service development experience</w:t>
                </w:r>
                <w:r w:rsidR="00F601E8">
                  <w:t>.</w:t>
                </w:r>
              </w:p>
              <w:p w14:paraId="74D98EF0" w14:textId="37BA2A08" w:rsidR="00C860FF" w:rsidRPr="00A32EAE" w:rsidRDefault="00C860FF" w:rsidP="007973CB">
                <w:pPr>
                  <w:pStyle w:val="ListParagraph"/>
                  <w:numPr>
                    <w:ilvl w:val="1"/>
                    <w:numId w:val="70"/>
                  </w:numPr>
                  <w:spacing w:after="129" w:line="266" w:lineRule="auto"/>
                </w:pPr>
                <w:r w:rsidRPr="00A32EAE">
                  <w:t>Quality assurance of EO data experience</w:t>
                </w:r>
                <w:r w:rsidR="00F601E8">
                  <w:t>.</w:t>
                </w:r>
              </w:p>
              <w:p w14:paraId="594D8A8B" w14:textId="7BEB56D6" w:rsidR="00C860FF" w:rsidRPr="00A32EAE" w:rsidRDefault="00C860FF" w:rsidP="007973CB">
                <w:pPr>
                  <w:pStyle w:val="ListParagraph"/>
                  <w:numPr>
                    <w:ilvl w:val="1"/>
                    <w:numId w:val="70"/>
                  </w:numPr>
                  <w:spacing w:after="129" w:line="266" w:lineRule="auto"/>
                </w:pPr>
                <w:r w:rsidRPr="00A32EAE">
                  <w:t>Irish Agriculture understanding</w:t>
                </w:r>
                <w:r w:rsidR="00F601E8">
                  <w:t>.</w:t>
                </w:r>
              </w:p>
              <w:p w14:paraId="5E142C84" w14:textId="77777777" w:rsidR="008D6CEE" w:rsidRPr="006D7E78" w:rsidRDefault="008D6CEE" w:rsidP="008D6CEE">
                <w:pPr>
                  <w:pStyle w:val="ListParagraph"/>
                  <w:spacing w:after="29" w:line="259" w:lineRule="auto"/>
                  <w:ind w:left="1276"/>
                  <w:jc w:val="left"/>
                </w:pPr>
              </w:p>
              <w:p w14:paraId="46FCA429" w14:textId="77777777" w:rsidR="008D6CEE" w:rsidRPr="006D7E78" w:rsidRDefault="008D6CEE" w:rsidP="008D6CEE">
                <w:pPr>
                  <w:spacing w:after="59" w:line="259" w:lineRule="auto"/>
                  <w:jc w:val="left"/>
                </w:pPr>
                <w:r w:rsidRPr="006D7E78">
                  <w:t xml:space="preserve">The key </w:t>
                </w:r>
                <w:r w:rsidRPr="006D7E78">
                  <w:rPr>
                    <w:b/>
                  </w:rPr>
                  <w:t>responsibilities</w:t>
                </w:r>
                <w:r w:rsidRPr="006D7E78">
                  <w:t xml:space="preserve"> </w:t>
                </w:r>
                <w:r w:rsidRPr="006D7E78">
                  <w:rPr>
                    <w:b/>
                  </w:rPr>
                  <w:t>&amp; duties</w:t>
                </w:r>
                <w:r w:rsidRPr="006D7E78">
                  <w:t xml:space="preserve"> of the Project Team Members will include: </w:t>
                </w:r>
              </w:p>
              <w:p w14:paraId="65329B6C" w14:textId="0E6F3918" w:rsidR="008D6CEE" w:rsidRPr="006D7E78" w:rsidRDefault="008D6CEE" w:rsidP="007973CB">
                <w:pPr>
                  <w:pStyle w:val="ListParagraph"/>
                  <w:numPr>
                    <w:ilvl w:val="0"/>
                    <w:numId w:val="72"/>
                  </w:numPr>
                  <w:spacing w:after="129" w:line="266" w:lineRule="auto"/>
                  <w:rPr>
                    <w:szCs w:val="20"/>
                  </w:rPr>
                </w:pPr>
                <w:r w:rsidRPr="006D7E78">
                  <w:rPr>
                    <w:szCs w:val="20"/>
                  </w:rPr>
                  <w:t>Design and implementation of a suitable IT infrastructure capable of processing large volumes of Sentinel and other related EO data in a timely fashion</w:t>
                </w:r>
                <w:r w:rsidR="00F601E8">
                  <w:rPr>
                    <w:szCs w:val="20"/>
                  </w:rPr>
                  <w:t>.</w:t>
                </w:r>
              </w:p>
              <w:p w14:paraId="618178F7" w14:textId="0973C9C3" w:rsidR="008D6CEE" w:rsidRPr="006D7E78" w:rsidRDefault="008D6CEE" w:rsidP="007973CB">
                <w:pPr>
                  <w:pStyle w:val="ListParagraph"/>
                  <w:numPr>
                    <w:ilvl w:val="0"/>
                    <w:numId w:val="72"/>
                  </w:numPr>
                  <w:spacing w:after="129" w:line="266" w:lineRule="auto"/>
                  <w:rPr>
                    <w:szCs w:val="20"/>
                  </w:rPr>
                </w:pPr>
                <w:r w:rsidRPr="006D7E78">
                  <w:rPr>
                    <w:szCs w:val="20"/>
                  </w:rPr>
                  <w:t>Implementation of a</w:t>
                </w:r>
                <w:r w:rsidR="00F601E8">
                  <w:rPr>
                    <w:szCs w:val="20"/>
                  </w:rPr>
                  <w:t xml:space="preserve">n efficient </w:t>
                </w:r>
                <w:r w:rsidRPr="006D7E78">
                  <w:rPr>
                    <w:szCs w:val="20"/>
                  </w:rPr>
                  <w:t>system for extracting time series and other related information from Sentinel and other related EO data for very large volumes of input features</w:t>
                </w:r>
                <w:r w:rsidR="00F601E8">
                  <w:rPr>
                    <w:szCs w:val="20"/>
                  </w:rPr>
                  <w:t>.</w:t>
                </w:r>
              </w:p>
              <w:p w14:paraId="3F0A89CD" w14:textId="3A100566" w:rsidR="008D6CEE" w:rsidRPr="006D7E78" w:rsidRDefault="008D6CEE" w:rsidP="007973CB">
                <w:pPr>
                  <w:pStyle w:val="ListParagraph"/>
                  <w:numPr>
                    <w:ilvl w:val="0"/>
                    <w:numId w:val="72"/>
                  </w:numPr>
                  <w:spacing w:after="129" w:line="266" w:lineRule="auto"/>
                  <w:rPr>
                    <w:szCs w:val="20"/>
                  </w:rPr>
                </w:pPr>
                <w:r w:rsidRPr="006D7E78">
                  <w:rPr>
                    <w:szCs w:val="20"/>
                  </w:rPr>
                  <w:t>Database creation, population and maintenance</w:t>
                </w:r>
                <w:r w:rsidR="00F601E8">
                  <w:rPr>
                    <w:szCs w:val="20"/>
                  </w:rPr>
                  <w:t>.</w:t>
                </w:r>
              </w:p>
              <w:p w14:paraId="125550CC" w14:textId="13ABDF71" w:rsidR="008D6CEE" w:rsidRPr="006D7E78" w:rsidRDefault="008D6CEE" w:rsidP="007973CB">
                <w:pPr>
                  <w:pStyle w:val="ListParagraph"/>
                  <w:numPr>
                    <w:ilvl w:val="0"/>
                    <w:numId w:val="72"/>
                  </w:numPr>
                  <w:spacing w:after="129" w:line="266" w:lineRule="auto"/>
                  <w:rPr>
                    <w:szCs w:val="20"/>
                  </w:rPr>
                </w:pPr>
                <w:r w:rsidRPr="006D7E78">
                  <w:rPr>
                    <w:szCs w:val="20"/>
                  </w:rPr>
                  <w:t>Understanding and application of key AMS concepts such as scenarios, lanes and markers</w:t>
                </w:r>
                <w:r w:rsidR="00F601E8">
                  <w:rPr>
                    <w:szCs w:val="20"/>
                  </w:rPr>
                  <w:t>.</w:t>
                </w:r>
              </w:p>
              <w:p w14:paraId="6E0954FC" w14:textId="43A7AD2B" w:rsidR="008D6CEE" w:rsidRPr="006D7E78" w:rsidRDefault="008D6CEE" w:rsidP="007973CB">
                <w:pPr>
                  <w:pStyle w:val="ListParagraph"/>
                  <w:numPr>
                    <w:ilvl w:val="0"/>
                    <w:numId w:val="72"/>
                  </w:numPr>
                  <w:spacing w:after="40" w:line="277" w:lineRule="auto"/>
                </w:pPr>
                <w:r w:rsidRPr="006D7E78">
                  <w:t>Developing repeatable, testable and verifiable models and algorithms using advanced statistical methodologies and techniques for the identification of key agricultural activities and land-use/land-cover patterns</w:t>
                </w:r>
                <w:r w:rsidR="00F601E8">
                  <w:t>.</w:t>
                </w:r>
              </w:p>
              <w:p w14:paraId="619FACFE" w14:textId="77777777" w:rsidR="00F601E8" w:rsidRDefault="00F601E8" w:rsidP="007973CB">
                <w:pPr>
                  <w:pStyle w:val="ListParagraph"/>
                  <w:numPr>
                    <w:ilvl w:val="0"/>
                    <w:numId w:val="72"/>
                  </w:numPr>
                  <w:spacing w:after="40" w:line="277" w:lineRule="auto"/>
                </w:pPr>
                <w:r>
                  <w:t>Delivering algorithms to detect agricultural activities on agricultural land.</w:t>
                </w:r>
              </w:p>
              <w:p w14:paraId="770E2E32" w14:textId="456F8074" w:rsidR="008D6CEE" w:rsidRPr="006D7E78" w:rsidRDefault="008D6CEE" w:rsidP="007973CB">
                <w:pPr>
                  <w:pStyle w:val="ListParagraph"/>
                  <w:numPr>
                    <w:ilvl w:val="0"/>
                    <w:numId w:val="72"/>
                  </w:numPr>
                  <w:spacing w:after="40" w:line="277" w:lineRule="auto"/>
                </w:pPr>
                <w:r w:rsidRPr="006D7E78">
                  <w:t>Working with existing algorithms developed by DAFM and integrating them into functioning processing chains</w:t>
                </w:r>
                <w:r w:rsidR="00F601E8">
                  <w:t>.</w:t>
                </w:r>
              </w:p>
              <w:p w14:paraId="760F2EAB" w14:textId="45BC77B8" w:rsidR="008D6CEE" w:rsidRPr="006D7E78" w:rsidRDefault="008D6CEE" w:rsidP="007973CB">
                <w:pPr>
                  <w:pStyle w:val="ListParagraph"/>
                  <w:numPr>
                    <w:ilvl w:val="0"/>
                    <w:numId w:val="72"/>
                  </w:numPr>
                  <w:spacing w:after="40" w:line="277" w:lineRule="auto"/>
                </w:pPr>
                <w:r w:rsidRPr="006D7E78">
                  <w:lastRenderedPageBreak/>
                  <w:t>Maintenance and version control of automated algorithms</w:t>
                </w:r>
                <w:r w:rsidR="00F601E8">
                  <w:t>.</w:t>
                </w:r>
              </w:p>
              <w:p w14:paraId="3F7E55B9" w14:textId="6A49B9D0" w:rsidR="008D6CEE" w:rsidRPr="006D7E78" w:rsidRDefault="008D6CEE" w:rsidP="007973CB">
                <w:pPr>
                  <w:pStyle w:val="ListParagraph"/>
                  <w:numPr>
                    <w:ilvl w:val="0"/>
                    <w:numId w:val="72"/>
                  </w:numPr>
                  <w:spacing w:after="40" w:line="277" w:lineRule="auto"/>
                </w:pPr>
                <w:r w:rsidRPr="006D7E78">
                  <w:t>Quality assurance and validation of algorithms, processes and results, including the production of advanced accuracy assessments and metrics</w:t>
                </w:r>
                <w:r w:rsidR="00F601E8">
                  <w:t>.</w:t>
                </w:r>
              </w:p>
              <w:p w14:paraId="6CAB80EE" w14:textId="296A56F3" w:rsidR="008D6CEE" w:rsidRPr="006D7E78" w:rsidRDefault="008D6CEE" w:rsidP="007973CB">
                <w:pPr>
                  <w:pStyle w:val="ListParagraph"/>
                  <w:numPr>
                    <w:ilvl w:val="0"/>
                    <w:numId w:val="72"/>
                  </w:numPr>
                  <w:spacing w:after="129" w:line="266" w:lineRule="auto"/>
                  <w:rPr>
                    <w:szCs w:val="20"/>
                  </w:rPr>
                </w:pPr>
                <w:r w:rsidRPr="006D7E78">
                  <w:rPr>
                    <w:szCs w:val="20"/>
                  </w:rPr>
                  <w:t>Ensuring all output results and database tables are compatible with internal DAFM systems where required</w:t>
                </w:r>
                <w:r w:rsidR="00F601E8">
                  <w:rPr>
                    <w:szCs w:val="20"/>
                  </w:rPr>
                  <w:t>.</w:t>
                </w:r>
              </w:p>
              <w:p w14:paraId="0A7E2BCA" w14:textId="6F9681D0" w:rsidR="008D6CEE" w:rsidRPr="006D7E78" w:rsidRDefault="008D6CEE" w:rsidP="007973CB">
                <w:pPr>
                  <w:pStyle w:val="ListParagraph"/>
                  <w:numPr>
                    <w:ilvl w:val="0"/>
                    <w:numId w:val="72"/>
                  </w:numPr>
                  <w:spacing w:after="129" w:line="266" w:lineRule="auto"/>
                  <w:rPr>
                    <w:szCs w:val="20"/>
                  </w:rPr>
                </w:pPr>
                <w:r w:rsidRPr="006D7E78">
                  <w:rPr>
                    <w:szCs w:val="20"/>
                  </w:rPr>
                  <w:t>Generation of appropriate metadata for auditing purposes</w:t>
                </w:r>
                <w:r w:rsidR="00F601E8">
                  <w:rPr>
                    <w:szCs w:val="20"/>
                  </w:rPr>
                  <w:t>.</w:t>
                </w:r>
              </w:p>
              <w:p w14:paraId="2562ABA4" w14:textId="7BFF0B16" w:rsidR="008D6CEE" w:rsidRPr="006D7E78" w:rsidRDefault="008D6CEE" w:rsidP="007973CB">
                <w:pPr>
                  <w:pStyle w:val="ListParagraph"/>
                  <w:numPr>
                    <w:ilvl w:val="0"/>
                    <w:numId w:val="72"/>
                  </w:numPr>
                  <w:spacing w:after="129" w:line="266" w:lineRule="auto"/>
                  <w:rPr>
                    <w:szCs w:val="20"/>
                  </w:rPr>
                </w:pPr>
                <w:r w:rsidRPr="006D7E78">
                  <w:rPr>
                    <w:szCs w:val="20"/>
                  </w:rPr>
                  <w:t>Creation of services for accessing, retrieving, analysing and visualising data outputs</w:t>
                </w:r>
                <w:r w:rsidR="00F601E8">
                  <w:rPr>
                    <w:szCs w:val="20"/>
                  </w:rPr>
                  <w:t>.</w:t>
                </w:r>
              </w:p>
              <w:p w14:paraId="555F8273" w14:textId="02593505" w:rsidR="008D6CEE" w:rsidRPr="006D7E78" w:rsidRDefault="008D6CEE" w:rsidP="007973CB">
                <w:pPr>
                  <w:pStyle w:val="ListParagraph"/>
                  <w:numPr>
                    <w:ilvl w:val="0"/>
                    <w:numId w:val="72"/>
                  </w:numPr>
                  <w:spacing w:after="129" w:line="266" w:lineRule="auto"/>
                  <w:rPr>
                    <w:szCs w:val="20"/>
                  </w:rPr>
                </w:pPr>
                <w:r w:rsidRPr="006D7E78">
                  <w:rPr>
                    <w:szCs w:val="20"/>
                  </w:rPr>
                  <w:t>Application of DAFM business logic to marker results to produce appropriate scheme specific results for all features of interest (FOIs)</w:t>
                </w:r>
                <w:r w:rsidR="00F601E8">
                  <w:rPr>
                    <w:szCs w:val="20"/>
                  </w:rPr>
                  <w:t>.</w:t>
                </w:r>
              </w:p>
              <w:p w14:paraId="4C1C67BE" w14:textId="3353B531" w:rsidR="008D6CEE" w:rsidRPr="006D7E78" w:rsidRDefault="008D6CEE" w:rsidP="007973CB">
                <w:pPr>
                  <w:pStyle w:val="ListParagraph"/>
                  <w:numPr>
                    <w:ilvl w:val="0"/>
                    <w:numId w:val="72"/>
                  </w:numPr>
                  <w:spacing w:after="40" w:line="277" w:lineRule="auto"/>
                </w:pPr>
                <w:r w:rsidRPr="006D7E78">
                  <w:t>Creating and maintaining technical documentation for all key processes and procedures</w:t>
                </w:r>
                <w:r w:rsidR="00F601E8">
                  <w:t>.</w:t>
                </w:r>
              </w:p>
              <w:p w14:paraId="78C4C86D" w14:textId="2D5AF15F" w:rsidR="008D6CEE" w:rsidRPr="006D7E78" w:rsidRDefault="008D6CEE" w:rsidP="007973CB">
                <w:pPr>
                  <w:pStyle w:val="ListParagraph"/>
                  <w:numPr>
                    <w:ilvl w:val="0"/>
                    <w:numId w:val="72"/>
                  </w:numPr>
                  <w:spacing w:after="129" w:line="266" w:lineRule="auto"/>
                  <w:rPr>
                    <w:szCs w:val="20"/>
                  </w:rPr>
                </w:pPr>
                <w:r w:rsidRPr="006D7E78">
                  <w:rPr>
                    <w:szCs w:val="20"/>
                  </w:rPr>
                  <w:t>Production of regular progress reports</w:t>
                </w:r>
                <w:r w:rsidR="00F601E8">
                  <w:rPr>
                    <w:szCs w:val="20"/>
                  </w:rPr>
                  <w:t>.</w:t>
                </w:r>
              </w:p>
              <w:p w14:paraId="3049E6B9" w14:textId="14EA8874" w:rsidR="008D6CEE" w:rsidRPr="006D7E78" w:rsidRDefault="008D6CEE" w:rsidP="007973CB">
                <w:pPr>
                  <w:pStyle w:val="ListParagraph"/>
                  <w:numPr>
                    <w:ilvl w:val="0"/>
                    <w:numId w:val="72"/>
                  </w:numPr>
                  <w:spacing w:after="129" w:line="266" w:lineRule="auto"/>
                </w:pPr>
                <w:r w:rsidRPr="006D7E78">
                  <w:rPr>
                    <w:szCs w:val="20"/>
                  </w:rPr>
                  <w:t>Evaluation and improvement of existing IT infrastructure and processing workflows in relation to alternative systems and options available and under development</w:t>
                </w:r>
                <w:r w:rsidR="00F601E8">
                  <w:rPr>
                    <w:szCs w:val="20"/>
                  </w:rPr>
                  <w:t>.</w:t>
                </w:r>
              </w:p>
              <w:p w14:paraId="1E251B0E" w14:textId="048193CD" w:rsidR="008D6CEE" w:rsidRPr="006D7E78" w:rsidRDefault="008D6CEE" w:rsidP="007973CB">
                <w:pPr>
                  <w:pStyle w:val="ListParagraph"/>
                  <w:numPr>
                    <w:ilvl w:val="0"/>
                    <w:numId w:val="72"/>
                  </w:numPr>
                  <w:spacing w:after="40" w:line="277" w:lineRule="auto"/>
                </w:pPr>
                <w:r w:rsidRPr="006D7E78">
                  <w:t>Integrating ground truth data into the development and testing of algorithms for the identification of agricultural activities</w:t>
                </w:r>
                <w:r w:rsidR="00F601E8">
                  <w:t>.</w:t>
                </w:r>
              </w:p>
              <w:p w14:paraId="108BA561" w14:textId="7A0FC1C9" w:rsidR="008D6CEE" w:rsidRPr="006D7E78" w:rsidRDefault="008D6CEE" w:rsidP="007973CB">
                <w:pPr>
                  <w:pStyle w:val="ListParagraph"/>
                  <w:numPr>
                    <w:ilvl w:val="0"/>
                    <w:numId w:val="72"/>
                  </w:numPr>
                  <w:spacing w:after="40" w:line="277" w:lineRule="auto"/>
                  <w:rPr>
                    <w:szCs w:val="20"/>
                  </w:rPr>
                </w:pPr>
                <w:r w:rsidRPr="006D7E78">
                  <w:rPr>
                    <w:szCs w:val="20"/>
                  </w:rPr>
                  <w:t>Providing regular progress and final output reports</w:t>
                </w:r>
                <w:r w:rsidR="00F601E8">
                  <w:rPr>
                    <w:szCs w:val="20"/>
                  </w:rPr>
                  <w:t>.</w:t>
                </w:r>
              </w:p>
              <w:p w14:paraId="6774C460" w14:textId="498A4391" w:rsidR="008D6CEE" w:rsidRPr="008D6CEE" w:rsidRDefault="008D6CEE" w:rsidP="00843E60">
                <w:pPr>
                  <w:numPr>
                    <w:ilvl w:val="0"/>
                    <w:numId w:val="24"/>
                  </w:numPr>
                  <w:spacing w:after="0" w:line="240" w:lineRule="auto"/>
                  <w:contextualSpacing/>
                  <w:jc w:val="left"/>
                  <w:rPr>
                    <w:rFonts w:cs="Calibri"/>
                    <w:szCs w:val="22"/>
                    <w:lang w:val="en-IE"/>
                  </w:rPr>
                </w:pPr>
                <w:r w:rsidRPr="006D7E78">
                  <w:t>Helping DAFM staff to understand, work with and test any algorithms developed</w:t>
                </w:r>
                <w:bookmarkStart w:id="23" w:name="_Hlk95647414"/>
                <w:r w:rsidR="00F601E8">
                  <w:t>.</w:t>
                </w:r>
              </w:p>
              <w:bookmarkEnd w:id="23"/>
              <w:p w14:paraId="164AB990" w14:textId="77777777" w:rsidR="0092756C" w:rsidRPr="0092756C" w:rsidRDefault="0092756C" w:rsidP="008D6CEE">
                <w:pPr>
                  <w:spacing w:after="0" w:line="240" w:lineRule="auto"/>
                  <w:ind w:left="360"/>
                  <w:contextualSpacing/>
                  <w:jc w:val="left"/>
                  <w:rPr>
                    <w:rFonts w:cs="Calibri"/>
                    <w:szCs w:val="22"/>
                    <w:lang w:val="en-IE"/>
                  </w:rPr>
                </w:pPr>
              </w:p>
            </w:tc>
          </w:tr>
        </w:tbl>
        <w:p w14:paraId="5ADFAF24" w14:textId="77777777" w:rsidR="00E87176" w:rsidRDefault="00E87176" w:rsidP="00E87176">
          <w:pPr>
            <w:rPr>
              <w:lang w:val="en-IE"/>
            </w:rPr>
          </w:pPr>
        </w:p>
        <w:p w14:paraId="04A89BB9" w14:textId="77777777" w:rsidR="00E87176" w:rsidRDefault="00E87176" w:rsidP="00E87176">
          <w:pPr>
            <w:rPr>
              <w:lang w:val="en-IE"/>
            </w:rPr>
          </w:pPr>
        </w:p>
        <w:p w14:paraId="40F5D135" w14:textId="31C63F49" w:rsidR="0092756C" w:rsidRPr="0092756C" w:rsidRDefault="0092756C" w:rsidP="00E87176">
          <w:pPr>
            <w:pStyle w:val="Heading6"/>
            <w:rPr>
              <w:lang w:val="en-IE"/>
            </w:rPr>
          </w:pPr>
          <w:r w:rsidRPr="0092756C">
            <w:rPr>
              <w:lang w:val="en-IE"/>
            </w:rPr>
            <w:t xml:space="preserve">Award Criteria for </w:t>
          </w:r>
          <w:r w:rsidR="008D6CEE">
            <w:rPr>
              <w:lang w:val="en-IE"/>
            </w:rPr>
            <w:t>Team Member</w:t>
          </w:r>
        </w:p>
        <w:tbl>
          <w:tblPr>
            <w:tblStyle w:val="TableGrid"/>
            <w:tblW w:w="0" w:type="auto"/>
            <w:tblLook w:val="04A0" w:firstRow="1" w:lastRow="0" w:firstColumn="1" w:lastColumn="0" w:noHBand="0" w:noVBand="1"/>
          </w:tblPr>
          <w:tblGrid>
            <w:gridCol w:w="8908"/>
          </w:tblGrid>
          <w:tr w:rsidR="0092756C" w:rsidRPr="0092756C" w14:paraId="73FFB786" w14:textId="77777777" w:rsidTr="0092756C">
            <w:trPr>
              <w:trHeight w:val="517"/>
            </w:trPr>
            <w:tc>
              <w:tcPr>
                <w:tcW w:w="8908" w:type="dxa"/>
                <w:tcBorders>
                  <w:top w:val="single" w:sz="4" w:space="0" w:color="auto"/>
                  <w:left w:val="single" w:sz="4" w:space="0" w:color="auto"/>
                  <w:bottom w:val="single" w:sz="4" w:space="0" w:color="auto"/>
                  <w:right w:val="single" w:sz="4" w:space="0" w:color="auto"/>
                </w:tcBorders>
                <w:shd w:val="clear" w:color="auto" w:fill="9CC2E5"/>
                <w:hideMark/>
              </w:tcPr>
              <w:p w14:paraId="3167BE63" w14:textId="65B9230E" w:rsidR="0092756C" w:rsidRPr="0092756C" w:rsidRDefault="0092756C" w:rsidP="0092756C">
                <w:pPr>
                  <w:autoSpaceDE w:val="0"/>
                  <w:autoSpaceDN w:val="0"/>
                  <w:adjustRightInd w:val="0"/>
                  <w:spacing w:after="0"/>
                  <w:jc w:val="center"/>
                  <w:rPr>
                    <w:rFonts w:cs="Calibri"/>
                    <w:b/>
                    <w:bCs/>
                    <w:szCs w:val="22"/>
                    <w:lang w:val="en-IE"/>
                  </w:rPr>
                </w:pPr>
                <w:r w:rsidRPr="0092756C">
                  <w:rPr>
                    <w:rFonts w:cs="Calibri"/>
                    <w:b/>
                    <w:bCs/>
                    <w:color w:val="000000"/>
                    <w:sz w:val="24"/>
                    <w:lang w:val="en-IE"/>
                  </w:rPr>
                  <w:t xml:space="preserve">Award Criteria for </w:t>
                </w:r>
                <w:r w:rsidR="008D6CEE">
                  <w:rPr>
                    <w:rFonts w:cs="Calibri"/>
                    <w:b/>
                    <w:bCs/>
                    <w:color w:val="000000"/>
                    <w:sz w:val="24"/>
                    <w:lang w:val="en-IE"/>
                  </w:rPr>
                  <w:t>Team Member</w:t>
                </w:r>
              </w:p>
            </w:tc>
          </w:tr>
          <w:tr w:rsidR="0092756C" w:rsidRPr="0092756C" w14:paraId="7550306D" w14:textId="77777777" w:rsidTr="00775AB9">
            <w:trPr>
              <w:trHeight w:val="517"/>
            </w:trPr>
            <w:tc>
              <w:tcPr>
                <w:tcW w:w="8908" w:type="dxa"/>
                <w:tcBorders>
                  <w:top w:val="single" w:sz="4" w:space="0" w:color="auto"/>
                  <w:left w:val="single" w:sz="4" w:space="0" w:color="auto"/>
                  <w:bottom w:val="single" w:sz="4" w:space="0" w:color="auto"/>
                  <w:right w:val="single" w:sz="4" w:space="0" w:color="auto"/>
                </w:tcBorders>
              </w:tcPr>
              <w:p w14:paraId="34308E89" w14:textId="77777777" w:rsidR="0092756C" w:rsidRPr="0092756C" w:rsidRDefault="0092756C" w:rsidP="0092756C">
                <w:pPr>
                  <w:autoSpaceDE w:val="0"/>
                  <w:autoSpaceDN w:val="0"/>
                  <w:adjustRightInd w:val="0"/>
                  <w:spacing w:after="0"/>
                  <w:rPr>
                    <w:rFonts w:cs="Calibri"/>
                    <w:szCs w:val="22"/>
                    <w:lang w:val="en-IE"/>
                  </w:rPr>
                </w:pPr>
                <w:r w:rsidRPr="0092756C">
                  <w:rPr>
                    <w:rFonts w:cs="Calibri"/>
                    <w:szCs w:val="22"/>
                    <w:lang w:val="en-IE"/>
                  </w:rPr>
                  <w:t xml:space="preserve">Marks will be awarded for the demonstration (evidence provided in Curriculum Vitae) by the Resource of the key skills/competencies and experience outlined below for the Role. </w:t>
                </w:r>
              </w:p>
              <w:p w14:paraId="45D8E52D" w14:textId="77777777" w:rsidR="0092756C" w:rsidRPr="0092756C" w:rsidRDefault="0092756C" w:rsidP="0092756C">
                <w:pPr>
                  <w:autoSpaceDE w:val="0"/>
                  <w:autoSpaceDN w:val="0"/>
                  <w:adjustRightInd w:val="0"/>
                  <w:spacing w:after="0"/>
                  <w:rPr>
                    <w:rFonts w:cs="Calibri"/>
                    <w:szCs w:val="22"/>
                    <w:lang w:val="en-IE"/>
                  </w:rPr>
                </w:pPr>
              </w:p>
              <w:p w14:paraId="2CDCCD29" w14:textId="2CA7F732" w:rsidR="0092756C" w:rsidRPr="0092756C" w:rsidRDefault="0092756C" w:rsidP="0092756C">
                <w:pPr>
                  <w:spacing w:after="0"/>
                  <w:rPr>
                    <w:rFonts w:cs="Calibri"/>
                    <w:szCs w:val="22"/>
                    <w:lang w:val="en-IE"/>
                  </w:rPr>
                </w:pPr>
                <w:r w:rsidRPr="0092756C">
                  <w:rPr>
                    <w:rFonts w:cs="Calibri"/>
                    <w:szCs w:val="22"/>
                    <w:lang w:val="en-IE"/>
                  </w:rPr>
                  <w:t xml:space="preserve">Maximum Marks Available for the role: </w:t>
                </w:r>
                <w:r w:rsidR="00C860FF">
                  <w:rPr>
                    <w:rFonts w:cs="Calibri"/>
                    <w:szCs w:val="22"/>
                    <w:lang w:val="en-IE"/>
                  </w:rPr>
                  <w:t>600</w:t>
                </w:r>
              </w:p>
              <w:p w14:paraId="2DB76142" w14:textId="123DD76C" w:rsidR="0092756C" w:rsidRPr="0092756C" w:rsidRDefault="0092756C" w:rsidP="0092756C">
                <w:pPr>
                  <w:spacing w:after="0"/>
                  <w:rPr>
                    <w:rFonts w:cs="Calibri"/>
                    <w:b/>
                    <w:szCs w:val="22"/>
                    <w:lang w:val="en-IE"/>
                  </w:rPr>
                </w:pPr>
                <w:r w:rsidRPr="0092756C">
                  <w:rPr>
                    <w:rFonts w:cs="Calibri"/>
                    <w:szCs w:val="22"/>
                    <w:lang w:val="en-IE"/>
                  </w:rPr>
                  <w:t xml:space="preserve">Minimum Mark Required for the role:  </w:t>
                </w:r>
                <w:r w:rsidR="00C860FF">
                  <w:rPr>
                    <w:rFonts w:cs="Calibri"/>
                    <w:szCs w:val="22"/>
                    <w:lang w:val="en-IE"/>
                  </w:rPr>
                  <w:t>3</w:t>
                </w:r>
                <w:r w:rsidR="00B25397">
                  <w:rPr>
                    <w:rFonts w:cs="Calibri"/>
                    <w:szCs w:val="22"/>
                    <w:lang w:val="en-IE"/>
                  </w:rPr>
                  <w:t>68</w:t>
                </w:r>
              </w:p>
              <w:p w14:paraId="6F1ADFC4" w14:textId="77777777" w:rsidR="0092756C" w:rsidRPr="0092756C" w:rsidRDefault="0092756C" w:rsidP="0092756C">
                <w:pPr>
                  <w:autoSpaceDE w:val="0"/>
                  <w:autoSpaceDN w:val="0"/>
                  <w:adjustRightInd w:val="0"/>
                  <w:spacing w:after="0"/>
                  <w:rPr>
                    <w:rFonts w:cs="Calibri"/>
                    <w:b/>
                    <w:szCs w:val="22"/>
                    <w:lang w:val="en-IE"/>
                  </w:rPr>
                </w:pPr>
              </w:p>
              <w:p w14:paraId="75074448" w14:textId="77777777" w:rsidR="0092756C" w:rsidRPr="0092756C" w:rsidRDefault="0092756C" w:rsidP="0092756C">
                <w:pPr>
                  <w:autoSpaceDE w:val="0"/>
                  <w:autoSpaceDN w:val="0"/>
                  <w:adjustRightInd w:val="0"/>
                  <w:spacing w:after="0"/>
                  <w:rPr>
                    <w:rFonts w:cs="Calibri"/>
                    <w:szCs w:val="22"/>
                    <w:lang w:val="en-IE"/>
                  </w:rPr>
                </w:pPr>
                <w:r w:rsidRPr="0092756C">
                  <w:rPr>
                    <w:rFonts w:cs="Calibri"/>
                    <w:szCs w:val="22"/>
                    <w:lang w:val="en-IE"/>
                  </w:rPr>
                  <w:t xml:space="preserve">The Resource proposed must achieve the minimum mark required for each of the criterion &amp; sub-criterion below </w:t>
                </w:r>
                <w:r w:rsidRPr="0092756C">
                  <w:rPr>
                    <w:rFonts w:cs="Calibri"/>
                    <w:b/>
                    <w:bCs/>
                    <w:szCs w:val="22"/>
                    <w:u w:val="single"/>
                    <w:lang w:val="en-IE"/>
                  </w:rPr>
                  <w:t>and</w:t>
                </w:r>
                <w:r w:rsidRPr="0092756C">
                  <w:rPr>
                    <w:rFonts w:cs="Calibri"/>
                    <w:szCs w:val="22"/>
                    <w:lang w:val="en-IE"/>
                  </w:rPr>
                  <w:t xml:space="preserve"> the minimum mark required for the role.</w:t>
                </w:r>
              </w:p>
              <w:p w14:paraId="32D37585" w14:textId="77777777" w:rsidR="0092756C" w:rsidRPr="0092756C" w:rsidRDefault="0092756C" w:rsidP="0092756C">
                <w:pPr>
                  <w:autoSpaceDE w:val="0"/>
                  <w:autoSpaceDN w:val="0"/>
                  <w:adjustRightInd w:val="0"/>
                  <w:spacing w:after="0"/>
                  <w:jc w:val="left"/>
                  <w:rPr>
                    <w:rFonts w:cs="Calibri"/>
                    <w:szCs w:val="22"/>
                    <w:lang w:val="en-IE"/>
                  </w:rPr>
                </w:pPr>
              </w:p>
            </w:tc>
          </w:tr>
          <w:tr w:rsidR="0092756C" w:rsidRPr="0092756C" w14:paraId="3F7F280F" w14:textId="77777777" w:rsidTr="00775AB9">
            <w:trPr>
              <w:trHeight w:val="518"/>
            </w:trPr>
            <w:tc>
              <w:tcPr>
                <w:tcW w:w="8908" w:type="dxa"/>
                <w:tcBorders>
                  <w:top w:val="single" w:sz="4" w:space="0" w:color="auto"/>
                  <w:left w:val="single" w:sz="4" w:space="0" w:color="auto"/>
                  <w:bottom w:val="single" w:sz="4" w:space="0" w:color="auto"/>
                  <w:right w:val="single" w:sz="4" w:space="0" w:color="auto"/>
                </w:tcBorders>
              </w:tcPr>
              <w:p w14:paraId="205EBFE2" w14:textId="77777777" w:rsidR="0092756C" w:rsidRPr="0092756C" w:rsidRDefault="0092756C" w:rsidP="0092756C">
                <w:pPr>
                  <w:autoSpaceDE w:val="0"/>
                  <w:autoSpaceDN w:val="0"/>
                  <w:adjustRightInd w:val="0"/>
                  <w:spacing w:after="0"/>
                  <w:rPr>
                    <w:rFonts w:cs="Calibri"/>
                    <w:b/>
                    <w:bCs/>
                    <w:szCs w:val="22"/>
                    <w:lang w:val="en-IE"/>
                  </w:rPr>
                </w:pPr>
                <w:r w:rsidRPr="0092756C">
                  <w:rPr>
                    <w:rFonts w:cs="Calibri"/>
                    <w:b/>
                    <w:bCs/>
                    <w:szCs w:val="22"/>
                    <w:lang w:val="en-IE"/>
                  </w:rPr>
                  <w:t>Criterion 1</w:t>
                </w:r>
              </w:p>
              <w:p w14:paraId="6DF4055C" w14:textId="77777777" w:rsidR="0092756C" w:rsidRPr="0092756C" w:rsidRDefault="0092756C" w:rsidP="0092756C">
                <w:pPr>
                  <w:autoSpaceDE w:val="0"/>
                  <w:autoSpaceDN w:val="0"/>
                  <w:adjustRightInd w:val="0"/>
                  <w:spacing w:after="0"/>
                  <w:rPr>
                    <w:rFonts w:cs="Calibri"/>
                    <w:b/>
                    <w:bCs/>
                    <w:szCs w:val="22"/>
                    <w:lang w:val="en-IE"/>
                  </w:rPr>
                </w:pPr>
              </w:p>
              <w:p w14:paraId="4494099E" w14:textId="77777777" w:rsidR="00C860FF" w:rsidRPr="008045DA" w:rsidRDefault="00C860FF" w:rsidP="00C860FF">
                <w:pPr>
                  <w:spacing w:after="18" w:line="259" w:lineRule="auto"/>
                  <w:jc w:val="left"/>
                </w:pPr>
                <w:r w:rsidRPr="008045DA">
                  <w:rPr>
                    <w:u w:val="single" w:color="000000"/>
                  </w:rPr>
                  <w:t>Collective Requirement</w:t>
                </w:r>
              </w:p>
              <w:p w14:paraId="7E41BB26" w14:textId="77777777" w:rsidR="00C860FF" w:rsidRPr="008045DA" w:rsidRDefault="00C860FF" w:rsidP="00C860FF">
                <w:pPr>
                  <w:spacing w:after="18" w:line="259" w:lineRule="auto"/>
                  <w:jc w:val="left"/>
                </w:pPr>
                <w:r w:rsidRPr="008045DA">
                  <w:t xml:space="preserve"> </w:t>
                </w:r>
              </w:p>
              <w:p w14:paraId="3AB5AF52" w14:textId="77777777" w:rsidR="00C860FF" w:rsidRPr="008045DA" w:rsidRDefault="00C860FF" w:rsidP="00C860FF">
                <w:pPr>
                  <w:spacing w:after="18" w:line="259" w:lineRule="auto"/>
                  <w:jc w:val="left"/>
                </w:pPr>
                <w:r w:rsidRPr="006325E2">
                  <w:rPr>
                    <w:b/>
                    <w:bCs/>
                    <w:u w:val="single"/>
                  </w:rPr>
                  <w:t>All</w:t>
                </w:r>
                <w:r w:rsidRPr="008045DA">
                  <w:t xml:space="preserve"> proposed resources must have a recognised qualification in the Earth Observation, GIS or Data Analytics fields or equivalent. </w:t>
                </w:r>
              </w:p>
              <w:p w14:paraId="6713A2D8" w14:textId="77777777" w:rsidR="00C860FF" w:rsidRDefault="00C860FF" w:rsidP="00C860FF">
                <w:pPr>
                  <w:spacing w:after="18" w:line="259" w:lineRule="auto"/>
                  <w:jc w:val="left"/>
                </w:pPr>
                <w:r>
                  <w:t xml:space="preserve"> </w:t>
                </w:r>
              </w:p>
              <w:p w14:paraId="775B324D" w14:textId="77777777" w:rsidR="00C860FF" w:rsidRDefault="00C860FF" w:rsidP="00C860FF">
                <w:pPr>
                  <w:spacing w:after="18" w:line="259" w:lineRule="auto"/>
                  <w:jc w:val="left"/>
                </w:pPr>
                <w:r>
                  <w:rPr>
                    <w:u w:val="single" w:color="000000"/>
                  </w:rPr>
                  <w:t>Evidence</w:t>
                </w:r>
                <w:r>
                  <w:t xml:space="preserve"> </w:t>
                </w:r>
              </w:p>
              <w:p w14:paraId="00A59B27" w14:textId="77777777" w:rsidR="00C860FF" w:rsidRDefault="00C860FF" w:rsidP="00C860FF">
                <w:pPr>
                  <w:spacing w:after="18" w:line="259" w:lineRule="auto"/>
                  <w:jc w:val="left"/>
                </w:pPr>
                <w:r>
                  <w:t xml:space="preserve">Sections 4 and 5 of the Resource CV fully completed to clearly demonstrate the necessary experience. </w:t>
                </w:r>
              </w:p>
              <w:p w14:paraId="6C3DDF49" w14:textId="77777777" w:rsidR="00C860FF" w:rsidRDefault="00C860FF" w:rsidP="00C860FF">
                <w:pPr>
                  <w:spacing w:after="18" w:line="259" w:lineRule="auto"/>
                  <w:jc w:val="left"/>
                </w:pPr>
                <w:r>
                  <w:rPr>
                    <w:b/>
                  </w:rPr>
                  <w:t xml:space="preserve"> </w:t>
                </w:r>
              </w:p>
              <w:p w14:paraId="1CABF599" w14:textId="77777777" w:rsidR="00C860FF" w:rsidRDefault="00C860FF" w:rsidP="00C860FF">
                <w:pPr>
                  <w:rPr>
                    <w:b/>
                  </w:rPr>
                </w:pPr>
                <w:r>
                  <w:rPr>
                    <w:b/>
                  </w:rPr>
                  <w:t>Maximum Marks Available: 10</w:t>
                </w:r>
                <w:r>
                  <w:rPr>
                    <w:b/>
                  </w:rPr>
                  <w:tab/>
                </w:r>
                <w:r>
                  <w:rPr>
                    <w:b/>
                  </w:rPr>
                  <w:tab/>
                  <w:t>Minimum Marks Required: 10</w:t>
                </w:r>
              </w:p>
              <w:p w14:paraId="1EE7D911" w14:textId="79DD946D" w:rsidR="0092756C" w:rsidRPr="0092756C" w:rsidRDefault="0092756C" w:rsidP="0092756C">
                <w:pPr>
                  <w:autoSpaceDE w:val="0"/>
                  <w:autoSpaceDN w:val="0"/>
                  <w:adjustRightInd w:val="0"/>
                  <w:spacing w:after="0"/>
                  <w:rPr>
                    <w:rFonts w:cs="Calibri"/>
                    <w:szCs w:val="22"/>
                    <w:lang w:val="en-IE"/>
                  </w:rPr>
                </w:pPr>
              </w:p>
            </w:tc>
          </w:tr>
          <w:tr w:rsidR="0092756C" w:rsidRPr="0092756C" w14:paraId="3FB130AD" w14:textId="77777777" w:rsidTr="00775AB9">
            <w:trPr>
              <w:trHeight w:val="258"/>
            </w:trPr>
            <w:tc>
              <w:tcPr>
                <w:tcW w:w="8908" w:type="dxa"/>
                <w:tcBorders>
                  <w:top w:val="single" w:sz="4" w:space="0" w:color="auto"/>
                  <w:left w:val="single" w:sz="4" w:space="0" w:color="auto"/>
                  <w:bottom w:val="single" w:sz="4" w:space="0" w:color="auto"/>
                  <w:right w:val="single" w:sz="4" w:space="0" w:color="auto"/>
                </w:tcBorders>
              </w:tcPr>
              <w:p w14:paraId="0C309AD9" w14:textId="77777777" w:rsidR="0092756C" w:rsidRPr="0092756C" w:rsidRDefault="0092756C" w:rsidP="0092756C">
                <w:pPr>
                  <w:autoSpaceDE w:val="0"/>
                  <w:autoSpaceDN w:val="0"/>
                  <w:adjustRightInd w:val="0"/>
                  <w:spacing w:after="0"/>
                  <w:jc w:val="left"/>
                  <w:rPr>
                    <w:rFonts w:cs="Calibri"/>
                    <w:szCs w:val="22"/>
                    <w:lang w:val="en-IE"/>
                  </w:rPr>
                </w:pPr>
              </w:p>
            </w:tc>
          </w:tr>
          <w:tr w:rsidR="0092756C" w:rsidRPr="0092756C" w14:paraId="5726B3F3" w14:textId="77777777" w:rsidTr="00775AB9">
            <w:trPr>
              <w:trHeight w:val="518"/>
            </w:trPr>
            <w:tc>
              <w:tcPr>
                <w:tcW w:w="8908" w:type="dxa"/>
                <w:tcBorders>
                  <w:top w:val="single" w:sz="4" w:space="0" w:color="auto"/>
                  <w:left w:val="single" w:sz="4" w:space="0" w:color="auto"/>
                  <w:bottom w:val="single" w:sz="4" w:space="0" w:color="auto"/>
                  <w:right w:val="single" w:sz="4" w:space="0" w:color="auto"/>
                </w:tcBorders>
              </w:tcPr>
              <w:p w14:paraId="0BA53F62" w14:textId="77777777" w:rsidR="0092756C" w:rsidRPr="0092756C" w:rsidRDefault="0092756C" w:rsidP="0092756C">
                <w:pPr>
                  <w:autoSpaceDE w:val="0"/>
                  <w:autoSpaceDN w:val="0"/>
                  <w:adjustRightInd w:val="0"/>
                  <w:spacing w:after="0"/>
                  <w:rPr>
                    <w:rFonts w:cs="Calibri"/>
                    <w:b/>
                    <w:szCs w:val="22"/>
                    <w:lang w:val="en-IE"/>
                  </w:rPr>
                </w:pPr>
                <w:r w:rsidRPr="0092756C">
                  <w:rPr>
                    <w:rFonts w:cs="Calibri"/>
                    <w:b/>
                    <w:szCs w:val="22"/>
                    <w:lang w:val="en-IE"/>
                  </w:rPr>
                  <w:t>Criterion 2</w:t>
                </w:r>
              </w:p>
              <w:p w14:paraId="5D7D409B" w14:textId="77777777" w:rsidR="0092756C" w:rsidRPr="0092756C" w:rsidRDefault="0092756C" w:rsidP="0092756C">
                <w:pPr>
                  <w:autoSpaceDE w:val="0"/>
                  <w:autoSpaceDN w:val="0"/>
                  <w:adjustRightInd w:val="0"/>
                  <w:spacing w:after="0"/>
                  <w:rPr>
                    <w:rFonts w:cs="Calibri"/>
                    <w:b/>
                    <w:szCs w:val="22"/>
                    <w:lang w:val="en-IE"/>
                  </w:rPr>
                </w:pPr>
              </w:p>
              <w:p w14:paraId="3ED30FB5" w14:textId="77777777" w:rsidR="00C860FF" w:rsidRPr="008045DA" w:rsidRDefault="00C860FF" w:rsidP="00C860FF">
                <w:pPr>
                  <w:spacing w:after="18" w:line="259" w:lineRule="auto"/>
                  <w:jc w:val="left"/>
                </w:pPr>
                <w:r w:rsidRPr="008045DA">
                  <w:rPr>
                    <w:u w:val="single" w:color="000000"/>
                  </w:rPr>
                  <w:t>Collective Requirement</w:t>
                </w:r>
              </w:p>
              <w:p w14:paraId="420E6866" w14:textId="77777777" w:rsidR="00C860FF" w:rsidRPr="008045DA" w:rsidRDefault="00C860FF" w:rsidP="00C860FF">
                <w:pPr>
                  <w:spacing w:after="18" w:line="259" w:lineRule="auto"/>
                  <w:jc w:val="left"/>
                </w:pPr>
              </w:p>
              <w:p w14:paraId="3DC7DC22" w14:textId="2C844816" w:rsidR="00C860FF" w:rsidRPr="008045DA" w:rsidRDefault="00803F17" w:rsidP="00C860FF">
                <w:pPr>
                  <w:spacing w:after="18" w:line="259" w:lineRule="auto"/>
                  <w:jc w:val="left"/>
                </w:pPr>
                <w:r w:rsidRPr="00803F17">
                  <w:rPr>
                    <w:b/>
                    <w:bCs/>
                    <w:u w:val="single"/>
                  </w:rPr>
                  <w:lastRenderedPageBreak/>
                  <w:t>All</w:t>
                </w:r>
                <w:r>
                  <w:t xml:space="preserve"> </w:t>
                </w:r>
                <w:r w:rsidR="00C860FF" w:rsidRPr="00803F17">
                  <w:t>proposed</w:t>
                </w:r>
                <w:r w:rsidR="00C860FF" w:rsidRPr="008045DA">
                  <w:t xml:space="preserve"> resources must have a minimum experience of 36 months within the Earth Observation environment. </w:t>
                </w:r>
              </w:p>
              <w:p w14:paraId="3754DE57" w14:textId="77777777" w:rsidR="00C860FF" w:rsidRDefault="00C860FF" w:rsidP="00C860FF">
                <w:pPr>
                  <w:spacing w:after="18" w:line="259" w:lineRule="auto"/>
                  <w:jc w:val="left"/>
                </w:pPr>
              </w:p>
              <w:p w14:paraId="4DE28F37" w14:textId="77777777" w:rsidR="00C860FF" w:rsidRDefault="00C860FF" w:rsidP="00C860FF">
                <w:pPr>
                  <w:spacing w:after="18" w:line="259" w:lineRule="auto"/>
                  <w:jc w:val="left"/>
                </w:pPr>
                <w:r>
                  <w:rPr>
                    <w:u w:val="single" w:color="000000"/>
                  </w:rPr>
                  <w:t>Evidence</w:t>
                </w:r>
                <w:r>
                  <w:t xml:space="preserve"> </w:t>
                </w:r>
              </w:p>
              <w:p w14:paraId="079D0222" w14:textId="77777777" w:rsidR="00C860FF" w:rsidRDefault="00C860FF" w:rsidP="00C860FF">
                <w:pPr>
                  <w:spacing w:after="18" w:line="259" w:lineRule="auto"/>
                  <w:jc w:val="left"/>
                </w:pPr>
                <w:r>
                  <w:t xml:space="preserve"> </w:t>
                </w:r>
              </w:p>
              <w:p w14:paraId="2D677AF7" w14:textId="77777777" w:rsidR="00C860FF" w:rsidRDefault="00C860FF" w:rsidP="00C860FF">
                <w:pPr>
                  <w:spacing w:after="18" w:line="259" w:lineRule="auto"/>
                  <w:jc w:val="left"/>
                </w:pPr>
                <w:r>
                  <w:t xml:space="preserve">Section 3 of the Resource CV completed to demonstrate the qualification.  </w:t>
                </w:r>
              </w:p>
              <w:p w14:paraId="75E51A70" w14:textId="77777777" w:rsidR="00C860FF" w:rsidRDefault="00C860FF" w:rsidP="00C860FF">
                <w:pPr>
                  <w:spacing w:after="18" w:line="259" w:lineRule="auto"/>
                  <w:jc w:val="left"/>
                </w:pPr>
                <w:r>
                  <w:rPr>
                    <w:b/>
                  </w:rPr>
                  <w:t xml:space="preserve"> </w:t>
                </w:r>
              </w:p>
              <w:p w14:paraId="71342A2E" w14:textId="77777777" w:rsidR="00C860FF" w:rsidRDefault="00C860FF" w:rsidP="00C860FF">
                <w:pPr>
                  <w:rPr>
                    <w:b/>
                  </w:rPr>
                </w:pPr>
                <w:r>
                  <w:rPr>
                    <w:b/>
                  </w:rPr>
                  <w:t>Maximum Marks Available: 10</w:t>
                </w:r>
                <w:r>
                  <w:rPr>
                    <w:b/>
                  </w:rPr>
                  <w:tab/>
                </w:r>
                <w:r>
                  <w:rPr>
                    <w:b/>
                  </w:rPr>
                  <w:tab/>
                  <w:t>Minimum Marks Required: 10</w:t>
                </w:r>
              </w:p>
              <w:p w14:paraId="38C0CA89" w14:textId="72FF14EF" w:rsidR="0092756C" w:rsidRPr="0092756C" w:rsidRDefault="0092756C" w:rsidP="0092756C">
                <w:pPr>
                  <w:autoSpaceDE w:val="0"/>
                  <w:autoSpaceDN w:val="0"/>
                  <w:adjustRightInd w:val="0"/>
                  <w:spacing w:after="0"/>
                  <w:rPr>
                    <w:rFonts w:cs="Calibri"/>
                    <w:b/>
                    <w:szCs w:val="22"/>
                    <w:lang w:val="en-IE"/>
                  </w:rPr>
                </w:pPr>
              </w:p>
            </w:tc>
          </w:tr>
          <w:tr w:rsidR="0092756C" w:rsidRPr="0092756C" w14:paraId="5795DB35" w14:textId="77777777" w:rsidTr="00775AB9">
            <w:trPr>
              <w:trHeight w:val="280"/>
            </w:trPr>
            <w:tc>
              <w:tcPr>
                <w:tcW w:w="8908" w:type="dxa"/>
                <w:tcBorders>
                  <w:top w:val="single" w:sz="4" w:space="0" w:color="auto"/>
                  <w:left w:val="single" w:sz="4" w:space="0" w:color="auto"/>
                  <w:bottom w:val="single" w:sz="4" w:space="0" w:color="auto"/>
                  <w:right w:val="single" w:sz="4" w:space="0" w:color="auto"/>
                </w:tcBorders>
              </w:tcPr>
              <w:p w14:paraId="02D24460" w14:textId="77777777" w:rsidR="0092756C" w:rsidRPr="0092756C" w:rsidRDefault="0092756C" w:rsidP="0092756C">
                <w:pPr>
                  <w:autoSpaceDE w:val="0"/>
                  <w:autoSpaceDN w:val="0"/>
                  <w:adjustRightInd w:val="0"/>
                  <w:spacing w:after="0"/>
                  <w:jc w:val="left"/>
                  <w:rPr>
                    <w:rFonts w:cs="Calibri"/>
                    <w:szCs w:val="22"/>
                    <w:lang w:val="en-IE"/>
                  </w:rPr>
                </w:pPr>
              </w:p>
            </w:tc>
          </w:tr>
          <w:tr w:rsidR="0092756C" w:rsidRPr="0092756C" w14:paraId="3E59CED3" w14:textId="77777777" w:rsidTr="00775AB9">
            <w:trPr>
              <w:trHeight w:val="518"/>
            </w:trPr>
            <w:tc>
              <w:tcPr>
                <w:tcW w:w="8908" w:type="dxa"/>
                <w:tcBorders>
                  <w:top w:val="single" w:sz="4" w:space="0" w:color="auto"/>
                  <w:left w:val="single" w:sz="4" w:space="0" w:color="auto"/>
                  <w:bottom w:val="single" w:sz="4" w:space="0" w:color="auto"/>
                  <w:right w:val="single" w:sz="4" w:space="0" w:color="auto"/>
                </w:tcBorders>
              </w:tcPr>
              <w:p w14:paraId="2B077346" w14:textId="77777777" w:rsidR="0092756C" w:rsidRPr="0092756C" w:rsidRDefault="0092756C" w:rsidP="0092756C">
                <w:pPr>
                  <w:spacing w:after="0"/>
                  <w:contextualSpacing/>
                  <w:rPr>
                    <w:rFonts w:cs="Calibri"/>
                    <w:b/>
                    <w:bCs/>
                    <w:szCs w:val="22"/>
                    <w:lang w:val="en-IE"/>
                  </w:rPr>
                </w:pPr>
                <w:r w:rsidRPr="0092756C">
                  <w:rPr>
                    <w:rFonts w:cs="Calibri"/>
                    <w:b/>
                    <w:bCs/>
                    <w:szCs w:val="22"/>
                    <w:lang w:val="en-IE"/>
                  </w:rPr>
                  <w:t>Criterion 3</w:t>
                </w:r>
              </w:p>
              <w:p w14:paraId="57DE07F0" w14:textId="77777777" w:rsidR="0092756C" w:rsidRPr="0092756C" w:rsidRDefault="0092756C" w:rsidP="0092756C">
                <w:pPr>
                  <w:autoSpaceDE w:val="0"/>
                  <w:autoSpaceDN w:val="0"/>
                  <w:adjustRightInd w:val="0"/>
                  <w:spacing w:after="0"/>
                  <w:rPr>
                    <w:rFonts w:cs="Calibri"/>
                    <w:szCs w:val="22"/>
                    <w:u w:val="single"/>
                    <w:lang w:val="en-IE"/>
                  </w:rPr>
                </w:pPr>
                <w:r w:rsidRPr="0092756C">
                  <w:rPr>
                    <w:rFonts w:cs="Calibri"/>
                    <w:szCs w:val="22"/>
                    <w:u w:val="single"/>
                    <w:lang w:val="en-IE"/>
                  </w:rPr>
                  <w:t>Requirement</w:t>
                </w:r>
              </w:p>
              <w:p w14:paraId="6D335E99" w14:textId="77777777" w:rsidR="0092756C" w:rsidRPr="0092756C" w:rsidRDefault="0092756C" w:rsidP="0092756C">
                <w:pPr>
                  <w:autoSpaceDE w:val="0"/>
                  <w:autoSpaceDN w:val="0"/>
                  <w:adjustRightInd w:val="0"/>
                  <w:spacing w:after="0"/>
                  <w:rPr>
                    <w:rFonts w:cs="Calibri"/>
                    <w:szCs w:val="22"/>
                    <w:lang w:val="en-IE"/>
                  </w:rPr>
                </w:pPr>
              </w:p>
              <w:p w14:paraId="65E60A22" w14:textId="77777777" w:rsidR="00C860FF" w:rsidRPr="00DA1494" w:rsidRDefault="00C860FF" w:rsidP="00C860FF">
                <w:pPr>
                  <w:spacing w:after="18" w:line="259" w:lineRule="auto"/>
                  <w:ind w:left="1134" w:hanging="992"/>
                  <w:jc w:val="left"/>
                  <w:rPr>
                    <w:u w:val="single" w:color="000000"/>
                  </w:rPr>
                </w:pPr>
                <w:r w:rsidRPr="00DA1494">
                  <w:rPr>
                    <w:u w:val="single" w:color="000000"/>
                  </w:rPr>
                  <w:t xml:space="preserve">Individual Requirement </w:t>
                </w:r>
              </w:p>
              <w:p w14:paraId="451FA892" w14:textId="2AD772B1" w:rsidR="00C860FF" w:rsidRPr="00DA1494" w:rsidRDefault="00C860FF" w:rsidP="00C860FF">
                <w:pPr>
                  <w:spacing w:after="0" w:line="277" w:lineRule="auto"/>
                  <w:ind w:left="142" w:right="44"/>
                </w:pPr>
                <w:r w:rsidRPr="00DA1494">
                  <w:t>Demonstrated expertise</w:t>
                </w:r>
                <w:r>
                  <w:t xml:space="preserve"> </w:t>
                </w:r>
                <w:r w:rsidRPr="00DA1494">
                  <w:t xml:space="preserve">in the provision of Earth Observation and ICT solutions for </w:t>
                </w:r>
                <w:r w:rsidRPr="00DA1494">
                  <w:rPr>
                    <w:b/>
                    <w:bCs/>
                    <w:u w:val="single"/>
                  </w:rPr>
                  <w:t xml:space="preserve">at least </w:t>
                </w:r>
                <w:r w:rsidR="00803F17">
                  <w:rPr>
                    <w:b/>
                    <w:bCs/>
                    <w:u w:val="single"/>
                  </w:rPr>
                  <w:t>1</w:t>
                </w:r>
                <w:r w:rsidRPr="00DA1494">
                  <w:t xml:space="preserve"> of the competencies below, based on the degree of evidence presented.</w:t>
                </w:r>
              </w:p>
              <w:p w14:paraId="6A92CA4B" w14:textId="77777777" w:rsidR="00C860FF" w:rsidRPr="00DA1494" w:rsidRDefault="00C860FF" w:rsidP="00C860FF">
                <w:pPr>
                  <w:spacing w:after="0" w:line="277" w:lineRule="auto"/>
                  <w:ind w:left="142" w:right="44"/>
                </w:pPr>
              </w:p>
              <w:p w14:paraId="1C67969C" w14:textId="77777777" w:rsidR="00C860FF" w:rsidRPr="00DA1494" w:rsidRDefault="00C860FF" w:rsidP="00C860FF">
                <w:pPr>
                  <w:spacing w:after="18" w:line="259" w:lineRule="auto"/>
                  <w:ind w:left="1134" w:hanging="992"/>
                  <w:jc w:val="left"/>
                </w:pPr>
                <w:r w:rsidRPr="00DA1494">
                  <w:rPr>
                    <w:u w:val="single" w:color="000000"/>
                  </w:rPr>
                  <w:t>Collective Requirement</w:t>
                </w:r>
              </w:p>
              <w:p w14:paraId="4D099FB6" w14:textId="77777777" w:rsidR="00C860FF" w:rsidRPr="00DA1494" w:rsidRDefault="00C860FF" w:rsidP="00C860FF">
                <w:pPr>
                  <w:spacing w:after="18" w:line="259" w:lineRule="auto"/>
                  <w:ind w:left="1134" w:hanging="992"/>
                  <w:jc w:val="left"/>
                </w:pPr>
                <w:r w:rsidRPr="00DA1494">
                  <w:t xml:space="preserve"> </w:t>
                </w:r>
              </w:p>
              <w:p w14:paraId="0540D613" w14:textId="5D4408A8" w:rsidR="00C860FF" w:rsidRDefault="00C860FF" w:rsidP="00C860FF">
                <w:pPr>
                  <w:spacing w:after="0" w:line="277" w:lineRule="auto"/>
                  <w:ind w:left="142" w:right="44"/>
                </w:pPr>
                <w:r w:rsidRPr="00DA1494">
                  <w:t xml:space="preserve">Collectively </w:t>
                </w:r>
                <w:bookmarkStart w:id="24" w:name="_Hlk97197083"/>
                <w:r w:rsidRPr="00DA1494">
                  <w:t xml:space="preserve">demonstrated expertise in the provision of Earth Observation and ICT solutions for </w:t>
                </w:r>
                <w:r w:rsidRPr="00DA1494">
                  <w:rPr>
                    <w:b/>
                    <w:bCs/>
                    <w:u w:val="single"/>
                  </w:rPr>
                  <w:t>all</w:t>
                </w:r>
                <w:r w:rsidRPr="00DA1494">
                  <w:t xml:space="preserve"> of the competencies below, based on the degree of evidence presented. </w:t>
                </w:r>
                <w:bookmarkEnd w:id="24"/>
              </w:p>
              <w:p w14:paraId="160D04AD" w14:textId="0C792D0E" w:rsidR="004D1607" w:rsidRDefault="004D1607" w:rsidP="00C860FF">
                <w:pPr>
                  <w:spacing w:after="0" w:line="277" w:lineRule="auto"/>
                  <w:ind w:left="142" w:right="44"/>
                </w:pPr>
              </w:p>
              <w:p w14:paraId="1FC21B26" w14:textId="1D1AF998" w:rsidR="004D1607" w:rsidRPr="00DA1494" w:rsidRDefault="004D1607" w:rsidP="00C860FF">
                <w:pPr>
                  <w:spacing w:after="0" w:line="277" w:lineRule="auto"/>
                  <w:ind w:left="142" w:right="44"/>
                </w:pPr>
                <w:r>
                  <w:t xml:space="preserve">The </w:t>
                </w:r>
                <w:r w:rsidR="00F6406F">
                  <w:t>maximum marks available are set out below and will not change regardless of the number of team members proposed.</w:t>
                </w:r>
              </w:p>
              <w:p w14:paraId="73BC543A" w14:textId="77777777" w:rsidR="004F6290" w:rsidRDefault="004F6290" w:rsidP="004F6290">
                <w:pPr>
                  <w:spacing w:after="46" w:line="259" w:lineRule="auto"/>
                  <w:ind w:left="1134" w:hanging="992"/>
                  <w:jc w:val="left"/>
                </w:pPr>
                <w:r>
                  <w:t xml:space="preserve"> </w:t>
                </w:r>
              </w:p>
              <w:p w14:paraId="1AF8331A" w14:textId="45DF5046" w:rsidR="004F6290" w:rsidRPr="00FA61BA" w:rsidRDefault="004F6290" w:rsidP="007973CB">
                <w:pPr>
                  <w:pStyle w:val="ListParagraph"/>
                  <w:numPr>
                    <w:ilvl w:val="0"/>
                    <w:numId w:val="74"/>
                  </w:numPr>
                  <w:spacing w:after="0" w:line="242" w:lineRule="auto"/>
                </w:pPr>
                <w:r w:rsidRPr="00FA61BA">
                  <w:t>Large scale EO IT infrastructure expertise.</w:t>
                </w:r>
              </w:p>
              <w:p w14:paraId="3ECD3401" w14:textId="77777777" w:rsidR="004F6290" w:rsidRPr="004F6290" w:rsidRDefault="004F6290" w:rsidP="004F6290">
                <w:pPr>
                  <w:spacing w:after="18" w:line="259" w:lineRule="auto"/>
                  <w:ind w:left="1134" w:hanging="992"/>
                  <w:jc w:val="left"/>
                </w:pPr>
                <w:r w:rsidRPr="004F6290">
                  <w:rPr>
                    <w:b/>
                  </w:rPr>
                  <w:t xml:space="preserve"> </w:t>
                </w:r>
              </w:p>
              <w:p w14:paraId="6150CFBF" w14:textId="50E92A99" w:rsidR="004F6290" w:rsidRPr="004F6290" w:rsidRDefault="004F6290" w:rsidP="004F6290">
                <w:pPr>
                  <w:ind w:left="1134" w:hanging="992"/>
                  <w:rPr>
                    <w:b/>
                  </w:rPr>
                </w:pPr>
                <w:r w:rsidRPr="004F6290">
                  <w:rPr>
                    <w:b/>
                  </w:rPr>
                  <w:t>Maximum Marks Available: 1</w:t>
                </w:r>
                <w:r w:rsidR="00FA61BA">
                  <w:rPr>
                    <w:b/>
                  </w:rPr>
                  <w:t>00</w:t>
                </w:r>
                <w:r w:rsidRPr="004F6290">
                  <w:rPr>
                    <w:b/>
                  </w:rPr>
                  <w:t xml:space="preserve"> </w:t>
                </w:r>
                <w:r w:rsidRPr="004F6290">
                  <w:rPr>
                    <w:b/>
                  </w:rPr>
                  <w:tab/>
                </w:r>
                <w:r w:rsidRPr="004F6290">
                  <w:rPr>
                    <w:b/>
                  </w:rPr>
                  <w:tab/>
                  <w:t xml:space="preserve">Minimum Marks Required: </w:t>
                </w:r>
                <w:r w:rsidR="00FA61BA">
                  <w:rPr>
                    <w:b/>
                  </w:rPr>
                  <w:t>6</w:t>
                </w:r>
                <w:r w:rsidR="00F601E8">
                  <w:rPr>
                    <w:b/>
                  </w:rPr>
                  <w:t>0</w:t>
                </w:r>
              </w:p>
              <w:p w14:paraId="743EB3DE" w14:textId="77777777" w:rsidR="004F6290" w:rsidRPr="004F6290" w:rsidRDefault="004F6290" w:rsidP="004F6290">
                <w:pPr>
                  <w:spacing w:after="49" w:line="259" w:lineRule="auto"/>
                  <w:ind w:left="1134" w:hanging="992"/>
                  <w:jc w:val="left"/>
                </w:pPr>
                <w:r w:rsidRPr="004F6290">
                  <w:t xml:space="preserve"> </w:t>
                </w:r>
              </w:p>
              <w:p w14:paraId="2487318E" w14:textId="674AE08E" w:rsidR="004F6290" w:rsidRPr="00FA61BA" w:rsidRDefault="004F6290" w:rsidP="007973CB">
                <w:pPr>
                  <w:pStyle w:val="ListParagraph"/>
                  <w:numPr>
                    <w:ilvl w:val="0"/>
                    <w:numId w:val="74"/>
                  </w:numPr>
                  <w:spacing w:after="0" w:line="242" w:lineRule="auto"/>
                  <w:jc w:val="left"/>
                </w:pPr>
                <w:r w:rsidRPr="00FA61BA">
                  <w:t xml:space="preserve">EO database solutions </w:t>
                </w:r>
                <w:r w:rsidR="00DE2089" w:rsidRPr="00FA61BA">
                  <w:t>expertise</w:t>
                </w:r>
                <w:r w:rsidRPr="00FA61BA">
                  <w:t>.</w:t>
                </w:r>
              </w:p>
              <w:p w14:paraId="7184C942" w14:textId="77777777" w:rsidR="004F6290" w:rsidRPr="004F6290" w:rsidRDefault="004F6290" w:rsidP="004F6290">
                <w:pPr>
                  <w:spacing w:after="18" w:line="259" w:lineRule="auto"/>
                  <w:ind w:left="1134" w:hanging="992"/>
                  <w:jc w:val="left"/>
                </w:pPr>
                <w:r w:rsidRPr="004F6290">
                  <w:t xml:space="preserve"> </w:t>
                </w:r>
              </w:p>
              <w:p w14:paraId="0E29DD6B" w14:textId="7F71A7B2" w:rsidR="004F6290" w:rsidRPr="004F6290" w:rsidRDefault="004F6290" w:rsidP="004F6290">
                <w:pPr>
                  <w:spacing w:after="18" w:line="259" w:lineRule="auto"/>
                  <w:ind w:left="1134" w:hanging="992"/>
                  <w:jc w:val="left"/>
                </w:pPr>
                <w:r w:rsidRPr="004F6290">
                  <w:rPr>
                    <w:b/>
                  </w:rPr>
                  <w:t>Maximum Marks Available: 100</w:t>
                </w:r>
                <w:r w:rsidRPr="004F6290">
                  <w:rPr>
                    <w:b/>
                  </w:rPr>
                  <w:tab/>
                </w:r>
                <w:r w:rsidRPr="004F6290">
                  <w:rPr>
                    <w:b/>
                  </w:rPr>
                  <w:tab/>
                  <w:t xml:space="preserve">Minimum Marks Required: </w:t>
                </w:r>
                <w:r w:rsidR="00B81291">
                  <w:rPr>
                    <w:b/>
                  </w:rPr>
                  <w:t>6</w:t>
                </w:r>
                <w:r w:rsidR="00F601E8">
                  <w:rPr>
                    <w:b/>
                  </w:rPr>
                  <w:t>0</w:t>
                </w:r>
              </w:p>
              <w:p w14:paraId="77200FD5" w14:textId="77777777" w:rsidR="004F6290" w:rsidRPr="004F6290" w:rsidRDefault="004F6290" w:rsidP="004F6290">
                <w:pPr>
                  <w:spacing w:after="46" w:line="259" w:lineRule="auto"/>
                  <w:ind w:left="1134" w:hanging="992"/>
                  <w:jc w:val="left"/>
                </w:pPr>
                <w:r w:rsidRPr="004F6290">
                  <w:rPr>
                    <w:b/>
                  </w:rPr>
                  <w:t xml:space="preserve"> </w:t>
                </w:r>
              </w:p>
              <w:p w14:paraId="240C66E6" w14:textId="77777777" w:rsidR="004F6290" w:rsidRPr="00FA61BA" w:rsidRDefault="004F6290" w:rsidP="007973CB">
                <w:pPr>
                  <w:pStyle w:val="ListParagraph"/>
                  <w:numPr>
                    <w:ilvl w:val="0"/>
                    <w:numId w:val="74"/>
                  </w:numPr>
                  <w:spacing w:after="0" w:line="259" w:lineRule="auto"/>
                  <w:rPr>
                    <w:szCs w:val="20"/>
                  </w:rPr>
                </w:pPr>
                <w:r w:rsidRPr="00FA61BA">
                  <w:rPr>
                    <w:szCs w:val="20"/>
                  </w:rPr>
                  <w:t xml:space="preserve">EO knowledge and application to agriculture. </w:t>
                </w:r>
              </w:p>
              <w:p w14:paraId="0AD45D99" w14:textId="77777777" w:rsidR="004F6290" w:rsidRPr="004F6290" w:rsidRDefault="004F6290" w:rsidP="004F6290">
                <w:pPr>
                  <w:spacing w:after="18" w:line="259" w:lineRule="auto"/>
                  <w:ind w:left="1134" w:hanging="992"/>
                  <w:jc w:val="left"/>
                </w:pPr>
                <w:r w:rsidRPr="004F6290">
                  <w:rPr>
                    <w:b/>
                  </w:rPr>
                  <w:t xml:space="preserve"> </w:t>
                </w:r>
              </w:p>
              <w:p w14:paraId="10177A78" w14:textId="63E1B808" w:rsidR="004F6290" w:rsidRPr="004F6290" w:rsidRDefault="004F6290" w:rsidP="004F6290">
                <w:pPr>
                  <w:spacing w:after="18" w:line="259" w:lineRule="auto"/>
                  <w:ind w:left="1134" w:hanging="992"/>
                  <w:jc w:val="left"/>
                </w:pPr>
                <w:r w:rsidRPr="004F6290">
                  <w:rPr>
                    <w:b/>
                  </w:rPr>
                  <w:t>Maximum Marks Available: 100</w:t>
                </w:r>
                <w:r w:rsidRPr="004F6290">
                  <w:rPr>
                    <w:b/>
                  </w:rPr>
                  <w:tab/>
                </w:r>
                <w:r w:rsidRPr="004F6290">
                  <w:rPr>
                    <w:b/>
                  </w:rPr>
                  <w:tab/>
                  <w:t xml:space="preserve">Minimum Marks Required: </w:t>
                </w:r>
                <w:r w:rsidR="00B81291">
                  <w:rPr>
                    <w:b/>
                  </w:rPr>
                  <w:t>6</w:t>
                </w:r>
                <w:r w:rsidR="00F601E8">
                  <w:rPr>
                    <w:b/>
                  </w:rPr>
                  <w:t>0</w:t>
                </w:r>
              </w:p>
              <w:p w14:paraId="6FC216CC" w14:textId="77777777" w:rsidR="004F6290" w:rsidRPr="004F6290" w:rsidRDefault="004F6290" w:rsidP="004F6290">
                <w:pPr>
                  <w:spacing w:after="49" w:line="259" w:lineRule="auto"/>
                  <w:ind w:left="1134" w:hanging="992"/>
                  <w:jc w:val="left"/>
                </w:pPr>
                <w:r w:rsidRPr="004F6290">
                  <w:rPr>
                    <w:b/>
                  </w:rPr>
                  <w:t xml:space="preserve"> </w:t>
                </w:r>
              </w:p>
              <w:p w14:paraId="03F17BB6" w14:textId="0E36035A" w:rsidR="004F6290" w:rsidRPr="00FA61BA" w:rsidRDefault="004F6290" w:rsidP="007973CB">
                <w:pPr>
                  <w:pStyle w:val="ListParagraph"/>
                  <w:numPr>
                    <w:ilvl w:val="0"/>
                    <w:numId w:val="74"/>
                  </w:numPr>
                  <w:spacing w:after="0" w:line="259" w:lineRule="auto"/>
                  <w:rPr>
                    <w:szCs w:val="20"/>
                  </w:rPr>
                </w:pPr>
                <w:r w:rsidRPr="00FA61BA">
                  <w:rPr>
                    <w:szCs w:val="20"/>
                  </w:rPr>
                  <w:t xml:space="preserve">Satellite processing, extraction and analysis </w:t>
                </w:r>
                <w:r w:rsidR="00DE2089" w:rsidRPr="00FA61BA">
                  <w:t>expertise</w:t>
                </w:r>
                <w:r w:rsidRPr="00FA61BA">
                  <w:rPr>
                    <w:szCs w:val="20"/>
                  </w:rPr>
                  <w:t xml:space="preserve">. </w:t>
                </w:r>
              </w:p>
              <w:p w14:paraId="6223A24C" w14:textId="77777777" w:rsidR="004F6290" w:rsidRPr="004F6290" w:rsidRDefault="004F6290" w:rsidP="004F6290">
                <w:pPr>
                  <w:spacing w:after="18" w:line="259" w:lineRule="auto"/>
                  <w:ind w:left="1134" w:hanging="992"/>
                  <w:jc w:val="left"/>
                </w:pPr>
                <w:r w:rsidRPr="004F6290">
                  <w:rPr>
                    <w:b/>
                  </w:rPr>
                  <w:t xml:space="preserve"> </w:t>
                </w:r>
              </w:p>
              <w:p w14:paraId="0C162BC2" w14:textId="624A94F3" w:rsidR="004F6290" w:rsidRPr="004F6290" w:rsidRDefault="004F6290" w:rsidP="004F6290">
                <w:pPr>
                  <w:spacing w:after="18" w:line="259" w:lineRule="auto"/>
                  <w:ind w:left="1134" w:hanging="992"/>
                  <w:jc w:val="left"/>
                </w:pPr>
                <w:r w:rsidRPr="004F6290">
                  <w:rPr>
                    <w:b/>
                  </w:rPr>
                  <w:t>Maximum Marks Available: 100</w:t>
                </w:r>
                <w:r w:rsidRPr="004F6290">
                  <w:rPr>
                    <w:b/>
                  </w:rPr>
                  <w:tab/>
                </w:r>
                <w:r w:rsidRPr="004F6290">
                  <w:rPr>
                    <w:b/>
                  </w:rPr>
                  <w:tab/>
                  <w:t xml:space="preserve">Minimum Marks Required: </w:t>
                </w:r>
                <w:r w:rsidR="00B81291">
                  <w:rPr>
                    <w:b/>
                  </w:rPr>
                  <w:t>6</w:t>
                </w:r>
                <w:r w:rsidR="00F601E8">
                  <w:rPr>
                    <w:b/>
                  </w:rPr>
                  <w:t>0</w:t>
                </w:r>
                <w:r w:rsidRPr="004F6290">
                  <w:rPr>
                    <w:b/>
                  </w:rPr>
                  <w:t xml:space="preserve"> </w:t>
                </w:r>
              </w:p>
              <w:p w14:paraId="49996567" w14:textId="77777777" w:rsidR="004F6290" w:rsidRPr="004F6290" w:rsidRDefault="004F6290" w:rsidP="004F6290">
                <w:pPr>
                  <w:spacing w:after="18" w:line="259" w:lineRule="auto"/>
                  <w:ind w:left="1134" w:hanging="992"/>
                  <w:jc w:val="left"/>
                </w:pPr>
              </w:p>
              <w:p w14:paraId="1CD3F58A" w14:textId="6754C07C" w:rsidR="004F6290" w:rsidRPr="00FA61BA" w:rsidRDefault="004F6290" w:rsidP="007973CB">
                <w:pPr>
                  <w:pStyle w:val="ListParagraph"/>
                  <w:numPr>
                    <w:ilvl w:val="0"/>
                    <w:numId w:val="74"/>
                  </w:numPr>
                  <w:spacing w:after="0" w:line="242" w:lineRule="auto"/>
                </w:pPr>
                <w:r w:rsidRPr="00FA61BA">
                  <w:t xml:space="preserve">Automating EO tasks </w:t>
                </w:r>
                <w:r w:rsidR="00DE2089" w:rsidRPr="00FA61BA">
                  <w:t>expertise.</w:t>
                </w:r>
              </w:p>
              <w:p w14:paraId="0A7F6FCD" w14:textId="77777777" w:rsidR="004F6290" w:rsidRPr="004F6290" w:rsidRDefault="004F6290" w:rsidP="004F6290">
                <w:pPr>
                  <w:spacing w:after="18" w:line="259" w:lineRule="auto"/>
                  <w:ind w:left="1134" w:hanging="992"/>
                  <w:jc w:val="left"/>
                </w:pPr>
                <w:r w:rsidRPr="004F6290">
                  <w:rPr>
                    <w:b/>
                  </w:rPr>
                  <w:t xml:space="preserve"> </w:t>
                </w:r>
              </w:p>
              <w:p w14:paraId="55F0B595" w14:textId="740976C2" w:rsidR="004F6290" w:rsidRPr="004F6290" w:rsidRDefault="004F6290" w:rsidP="004F6290">
                <w:pPr>
                  <w:ind w:left="1134" w:hanging="992"/>
                  <w:rPr>
                    <w:b/>
                  </w:rPr>
                </w:pPr>
                <w:r w:rsidRPr="004F6290">
                  <w:rPr>
                    <w:b/>
                  </w:rPr>
                  <w:t xml:space="preserve">Maximum Marks Available: </w:t>
                </w:r>
                <w:r w:rsidR="00C860FF">
                  <w:rPr>
                    <w:b/>
                  </w:rPr>
                  <w:t>50</w:t>
                </w:r>
                <w:r w:rsidRPr="004F6290">
                  <w:rPr>
                    <w:b/>
                  </w:rPr>
                  <w:t xml:space="preserve"> </w:t>
                </w:r>
                <w:r w:rsidRPr="004F6290">
                  <w:rPr>
                    <w:b/>
                  </w:rPr>
                  <w:tab/>
                </w:r>
                <w:r w:rsidRPr="004F6290">
                  <w:rPr>
                    <w:b/>
                  </w:rPr>
                  <w:tab/>
                  <w:t xml:space="preserve">Minimum Marks Required: </w:t>
                </w:r>
                <w:r w:rsidR="00B81291">
                  <w:rPr>
                    <w:b/>
                  </w:rPr>
                  <w:t>3</w:t>
                </w:r>
                <w:r w:rsidR="00F601E8">
                  <w:rPr>
                    <w:b/>
                  </w:rPr>
                  <w:t>0</w:t>
                </w:r>
              </w:p>
              <w:p w14:paraId="0E72F21E" w14:textId="77777777" w:rsidR="004F6290" w:rsidRPr="004F6290" w:rsidRDefault="004F6290" w:rsidP="004F6290">
                <w:pPr>
                  <w:spacing w:after="49" w:line="259" w:lineRule="auto"/>
                  <w:ind w:left="1134" w:hanging="992"/>
                  <w:jc w:val="left"/>
                </w:pPr>
                <w:r w:rsidRPr="004F6290">
                  <w:t xml:space="preserve"> </w:t>
                </w:r>
              </w:p>
              <w:p w14:paraId="6ABF2C55" w14:textId="366E05F3" w:rsidR="004F6290" w:rsidRPr="00FA61BA" w:rsidRDefault="004F6290" w:rsidP="007973CB">
                <w:pPr>
                  <w:pStyle w:val="ListParagraph"/>
                  <w:numPr>
                    <w:ilvl w:val="0"/>
                    <w:numId w:val="74"/>
                  </w:numPr>
                  <w:spacing w:after="0" w:line="242" w:lineRule="auto"/>
                  <w:jc w:val="left"/>
                </w:pPr>
                <w:r w:rsidRPr="00FA61BA">
                  <w:t xml:space="preserve">Front-end service development </w:t>
                </w:r>
                <w:r w:rsidR="00DE2089" w:rsidRPr="00FA61BA">
                  <w:t>expertise</w:t>
                </w:r>
                <w:r w:rsidRPr="00FA61BA">
                  <w:t>.</w:t>
                </w:r>
              </w:p>
              <w:p w14:paraId="4314A500" w14:textId="77777777" w:rsidR="004F6290" w:rsidRPr="004F6290" w:rsidRDefault="004F6290" w:rsidP="004F6290">
                <w:pPr>
                  <w:spacing w:after="18" w:line="259" w:lineRule="auto"/>
                  <w:ind w:left="1134" w:hanging="992"/>
                  <w:jc w:val="left"/>
                </w:pPr>
                <w:r w:rsidRPr="004F6290">
                  <w:t xml:space="preserve"> </w:t>
                </w:r>
              </w:p>
              <w:p w14:paraId="0A0ACEF7" w14:textId="56B03719" w:rsidR="004F6290" w:rsidRPr="004F6290" w:rsidRDefault="004F6290" w:rsidP="004F6290">
                <w:pPr>
                  <w:spacing w:after="18" w:line="259" w:lineRule="auto"/>
                  <w:ind w:left="1134" w:hanging="992"/>
                  <w:jc w:val="left"/>
                </w:pPr>
                <w:r w:rsidRPr="004F6290">
                  <w:rPr>
                    <w:b/>
                  </w:rPr>
                  <w:t xml:space="preserve">Maximum Marks Available: </w:t>
                </w:r>
                <w:r w:rsidR="00C860FF">
                  <w:rPr>
                    <w:b/>
                  </w:rPr>
                  <w:t>5</w:t>
                </w:r>
                <w:r w:rsidRPr="004F6290">
                  <w:rPr>
                    <w:b/>
                  </w:rPr>
                  <w:t>0</w:t>
                </w:r>
                <w:r w:rsidRPr="004F6290">
                  <w:rPr>
                    <w:b/>
                  </w:rPr>
                  <w:tab/>
                </w:r>
                <w:r w:rsidRPr="004F6290">
                  <w:rPr>
                    <w:b/>
                  </w:rPr>
                  <w:tab/>
                  <w:t xml:space="preserve">Minimum Marks Required: </w:t>
                </w:r>
                <w:r w:rsidR="00B81291">
                  <w:rPr>
                    <w:b/>
                  </w:rPr>
                  <w:t>3</w:t>
                </w:r>
                <w:r w:rsidR="00F601E8">
                  <w:rPr>
                    <w:b/>
                  </w:rPr>
                  <w:t>0</w:t>
                </w:r>
                <w:r w:rsidRPr="004F6290">
                  <w:rPr>
                    <w:b/>
                  </w:rPr>
                  <w:t xml:space="preserve"> </w:t>
                </w:r>
              </w:p>
              <w:p w14:paraId="5BB284AA" w14:textId="77777777" w:rsidR="004F6290" w:rsidRPr="004F6290" w:rsidRDefault="004F6290" w:rsidP="004F6290">
                <w:pPr>
                  <w:spacing w:after="46" w:line="259" w:lineRule="auto"/>
                  <w:ind w:left="1134" w:hanging="992"/>
                  <w:jc w:val="left"/>
                </w:pPr>
                <w:r w:rsidRPr="004F6290">
                  <w:rPr>
                    <w:b/>
                  </w:rPr>
                  <w:t xml:space="preserve"> </w:t>
                </w:r>
              </w:p>
              <w:p w14:paraId="6A984AAB" w14:textId="7B6185BE" w:rsidR="004F6290" w:rsidRPr="00FA61BA" w:rsidRDefault="004F6290" w:rsidP="007973CB">
                <w:pPr>
                  <w:pStyle w:val="ListParagraph"/>
                  <w:numPr>
                    <w:ilvl w:val="0"/>
                    <w:numId w:val="74"/>
                  </w:numPr>
                  <w:spacing w:after="0" w:line="259" w:lineRule="auto"/>
                  <w:rPr>
                    <w:szCs w:val="20"/>
                  </w:rPr>
                </w:pPr>
                <w:r w:rsidRPr="00FA61BA">
                  <w:rPr>
                    <w:szCs w:val="20"/>
                  </w:rPr>
                  <w:t>Quality assurance of EO data</w:t>
                </w:r>
                <w:r w:rsidR="00DE2089" w:rsidRPr="00FA61BA">
                  <w:rPr>
                    <w:szCs w:val="20"/>
                  </w:rPr>
                  <w:t xml:space="preserve"> </w:t>
                </w:r>
                <w:r w:rsidR="00DE2089" w:rsidRPr="00FA61BA">
                  <w:t>expertise</w:t>
                </w:r>
                <w:r w:rsidRPr="00FA61BA">
                  <w:rPr>
                    <w:szCs w:val="20"/>
                  </w:rPr>
                  <w:t xml:space="preserve">. </w:t>
                </w:r>
              </w:p>
              <w:p w14:paraId="6F7564F3" w14:textId="77777777" w:rsidR="004F6290" w:rsidRPr="004F6290" w:rsidRDefault="004F6290" w:rsidP="004F6290">
                <w:pPr>
                  <w:spacing w:after="18" w:line="259" w:lineRule="auto"/>
                  <w:ind w:left="1134" w:hanging="992"/>
                  <w:jc w:val="left"/>
                </w:pPr>
                <w:r w:rsidRPr="004F6290">
                  <w:rPr>
                    <w:b/>
                  </w:rPr>
                  <w:lastRenderedPageBreak/>
                  <w:t xml:space="preserve"> </w:t>
                </w:r>
              </w:p>
              <w:p w14:paraId="05AEAE86" w14:textId="188556A2" w:rsidR="004F6290" w:rsidRPr="004F6290" w:rsidRDefault="004F6290" w:rsidP="004F6290">
                <w:pPr>
                  <w:spacing w:after="18" w:line="259" w:lineRule="auto"/>
                  <w:ind w:left="1134" w:hanging="992"/>
                  <w:jc w:val="left"/>
                </w:pPr>
                <w:r w:rsidRPr="004F6290">
                  <w:rPr>
                    <w:b/>
                  </w:rPr>
                  <w:t xml:space="preserve">Maximum Marks Available: </w:t>
                </w:r>
                <w:r w:rsidR="00C860FF">
                  <w:rPr>
                    <w:b/>
                  </w:rPr>
                  <w:t>50</w:t>
                </w:r>
                <w:r w:rsidRPr="004F6290">
                  <w:rPr>
                    <w:b/>
                  </w:rPr>
                  <w:tab/>
                </w:r>
                <w:r w:rsidRPr="004F6290">
                  <w:rPr>
                    <w:b/>
                  </w:rPr>
                  <w:tab/>
                  <w:t xml:space="preserve">Minimum Marks Required: </w:t>
                </w:r>
                <w:r w:rsidR="00B81291">
                  <w:rPr>
                    <w:b/>
                  </w:rPr>
                  <w:t>3</w:t>
                </w:r>
                <w:r w:rsidR="00B25397">
                  <w:rPr>
                    <w:b/>
                  </w:rPr>
                  <w:t>0</w:t>
                </w:r>
              </w:p>
              <w:p w14:paraId="196A020E" w14:textId="77777777" w:rsidR="004F6290" w:rsidRPr="004F6290" w:rsidRDefault="004F6290" w:rsidP="004F6290">
                <w:pPr>
                  <w:spacing w:after="49" w:line="259" w:lineRule="auto"/>
                  <w:ind w:left="1134" w:hanging="992"/>
                  <w:jc w:val="left"/>
                </w:pPr>
                <w:r w:rsidRPr="004F6290">
                  <w:rPr>
                    <w:b/>
                  </w:rPr>
                  <w:t xml:space="preserve"> </w:t>
                </w:r>
              </w:p>
              <w:p w14:paraId="12DD8F7B" w14:textId="49503CCD" w:rsidR="004F6290" w:rsidRPr="00FA61BA" w:rsidRDefault="00FA61BA" w:rsidP="007973CB">
                <w:pPr>
                  <w:pStyle w:val="ListParagraph"/>
                  <w:numPr>
                    <w:ilvl w:val="0"/>
                    <w:numId w:val="74"/>
                  </w:numPr>
                  <w:spacing w:after="0" w:line="259" w:lineRule="auto"/>
                  <w:rPr>
                    <w:szCs w:val="20"/>
                  </w:rPr>
                </w:pPr>
                <w:r>
                  <w:rPr>
                    <w:szCs w:val="20"/>
                  </w:rPr>
                  <w:t xml:space="preserve"> </w:t>
                </w:r>
                <w:r w:rsidR="004F6290" w:rsidRPr="00FA61BA">
                  <w:rPr>
                    <w:szCs w:val="20"/>
                  </w:rPr>
                  <w:t xml:space="preserve">Irish Agriculture understanding. </w:t>
                </w:r>
              </w:p>
              <w:p w14:paraId="58D62498" w14:textId="77777777" w:rsidR="004F6290" w:rsidRDefault="004F6290" w:rsidP="004F6290">
                <w:pPr>
                  <w:spacing w:after="18" w:line="259" w:lineRule="auto"/>
                  <w:ind w:left="1134" w:hanging="992"/>
                  <w:jc w:val="left"/>
                </w:pPr>
                <w:r>
                  <w:rPr>
                    <w:b/>
                  </w:rPr>
                  <w:t xml:space="preserve"> </w:t>
                </w:r>
              </w:p>
              <w:p w14:paraId="2A46BCED" w14:textId="06C6A7AA" w:rsidR="004F6290" w:rsidRDefault="004F6290" w:rsidP="004F6290">
                <w:pPr>
                  <w:spacing w:after="18" w:line="259" w:lineRule="auto"/>
                  <w:ind w:left="1134" w:hanging="992"/>
                  <w:jc w:val="left"/>
                </w:pPr>
                <w:r>
                  <w:rPr>
                    <w:b/>
                  </w:rPr>
                  <w:t xml:space="preserve">Maximum Marks Available: </w:t>
                </w:r>
                <w:r w:rsidR="00C860FF">
                  <w:rPr>
                    <w:b/>
                  </w:rPr>
                  <w:t>30</w:t>
                </w:r>
                <w:r>
                  <w:rPr>
                    <w:b/>
                  </w:rPr>
                  <w:tab/>
                </w:r>
                <w:r>
                  <w:rPr>
                    <w:b/>
                  </w:rPr>
                  <w:tab/>
                  <w:t xml:space="preserve">Minimum Marks Required: </w:t>
                </w:r>
                <w:r w:rsidR="00B25397">
                  <w:rPr>
                    <w:b/>
                  </w:rPr>
                  <w:t>18</w:t>
                </w:r>
              </w:p>
              <w:p w14:paraId="76CAA48A" w14:textId="77777777" w:rsidR="004F6290" w:rsidRDefault="004F6290" w:rsidP="004F6290">
                <w:pPr>
                  <w:spacing w:after="18" w:line="259" w:lineRule="auto"/>
                  <w:ind w:left="142"/>
                  <w:jc w:val="left"/>
                </w:pPr>
              </w:p>
              <w:p w14:paraId="202E6E21" w14:textId="77777777" w:rsidR="0092756C" w:rsidRPr="0092756C" w:rsidRDefault="0092756C" w:rsidP="0092756C">
                <w:pPr>
                  <w:spacing w:after="0"/>
                  <w:contextualSpacing/>
                  <w:rPr>
                    <w:rFonts w:cs="Calibri"/>
                    <w:szCs w:val="22"/>
                    <w:u w:val="single"/>
                    <w:lang w:val="en-IE"/>
                  </w:rPr>
                </w:pPr>
                <w:r w:rsidRPr="0092756C">
                  <w:rPr>
                    <w:rFonts w:cs="Calibri"/>
                    <w:szCs w:val="22"/>
                    <w:u w:val="single"/>
                    <w:lang w:val="en-IE"/>
                  </w:rPr>
                  <w:t>Evidence</w:t>
                </w:r>
              </w:p>
              <w:p w14:paraId="30439EE9" w14:textId="77777777" w:rsidR="0092756C" w:rsidRPr="0092756C" w:rsidRDefault="0092756C" w:rsidP="0092756C">
                <w:pPr>
                  <w:spacing w:after="0"/>
                  <w:contextualSpacing/>
                  <w:rPr>
                    <w:rFonts w:cs="Calibri"/>
                    <w:szCs w:val="22"/>
                    <w:u w:val="single"/>
                    <w:lang w:val="en-IE"/>
                  </w:rPr>
                </w:pPr>
              </w:p>
              <w:p w14:paraId="40262E44" w14:textId="01DB5A90" w:rsidR="00DE2089" w:rsidRDefault="00B81291" w:rsidP="00DE2089">
                <w:pPr>
                  <w:spacing w:after="0" w:line="277" w:lineRule="auto"/>
                  <w:ind w:right="46"/>
                </w:pPr>
                <w:r w:rsidRPr="00F05968">
                  <w:t xml:space="preserve">The Candidate’s CV must clearly demonstrate their expertise and practice in providing Earth Observation expertise and solutions with emphasis on the competencies detailed above. </w:t>
                </w:r>
                <w:r w:rsidR="00DE2089" w:rsidRPr="00F05968">
                  <w:t xml:space="preserve">The Contracting Authority will award marks based on the degree of evidence presented for the competencies identified above. </w:t>
                </w:r>
              </w:p>
              <w:p w14:paraId="46207F47" w14:textId="77777777" w:rsidR="0092756C" w:rsidRPr="0092756C" w:rsidRDefault="0092756C" w:rsidP="0092756C">
                <w:pPr>
                  <w:autoSpaceDE w:val="0"/>
                  <w:autoSpaceDN w:val="0"/>
                  <w:adjustRightInd w:val="0"/>
                  <w:spacing w:after="0"/>
                  <w:rPr>
                    <w:rFonts w:cs="Calibri"/>
                    <w:szCs w:val="22"/>
                    <w:lang w:val="en-IE"/>
                  </w:rPr>
                </w:pPr>
              </w:p>
              <w:p w14:paraId="67BFA640" w14:textId="77777777" w:rsidR="0092756C" w:rsidRPr="0092756C" w:rsidRDefault="0092756C" w:rsidP="0092756C">
                <w:pPr>
                  <w:spacing w:after="0"/>
                  <w:contextualSpacing/>
                  <w:jc w:val="left"/>
                  <w:rPr>
                    <w:rFonts w:cs="Calibri"/>
                    <w:szCs w:val="22"/>
                    <w:lang w:val="en-IE"/>
                  </w:rPr>
                </w:pPr>
              </w:p>
            </w:tc>
          </w:tr>
        </w:tbl>
        <w:p w14:paraId="16604BDF" w14:textId="77777777" w:rsidR="0092756C" w:rsidRPr="0092756C" w:rsidRDefault="0092756C" w:rsidP="00E87176">
          <w:pPr>
            <w:rPr>
              <w:rFonts w:eastAsia="Calibri"/>
              <w:lang w:val="en-IE"/>
            </w:rPr>
          </w:pPr>
        </w:p>
        <w:p w14:paraId="3E1F97BC" w14:textId="38E50BD1" w:rsidR="00E87176" w:rsidRDefault="00E87176" w:rsidP="00E87176">
          <w:pPr>
            <w:rPr>
              <w:lang w:val="en-IE"/>
            </w:rPr>
          </w:pPr>
        </w:p>
        <w:p w14:paraId="46033482" w14:textId="0863E83A" w:rsidR="00C664BE" w:rsidRDefault="00C664BE" w:rsidP="00E87176">
          <w:pPr>
            <w:rPr>
              <w:lang w:val="en-IE"/>
            </w:rPr>
          </w:pPr>
        </w:p>
        <w:p w14:paraId="7BD0A0EE" w14:textId="0DBABC95" w:rsidR="00C664BE" w:rsidRDefault="00C664BE" w:rsidP="00E87176">
          <w:pPr>
            <w:rPr>
              <w:lang w:val="en-IE"/>
            </w:rPr>
          </w:pPr>
        </w:p>
        <w:p w14:paraId="095F05F7" w14:textId="77777777" w:rsidR="00C664BE" w:rsidRDefault="00C664BE" w:rsidP="00E87176">
          <w:pPr>
            <w:rPr>
              <w:lang w:val="en-IE"/>
            </w:rPr>
          </w:pPr>
        </w:p>
        <w:p w14:paraId="299516A3" w14:textId="77777777" w:rsidR="00CC2FE9" w:rsidRPr="00CC2FE9" w:rsidRDefault="00CC2FE9" w:rsidP="00E87176">
          <w:pPr>
            <w:pStyle w:val="Heading4"/>
          </w:pPr>
          <w:r w:rsidRPr="00CC2FE9">
            <w:rPr>
              <w:lang w:eastAsia="en-IE"/>
            </w:rPr>
            <w:t xml:space="preserve">Qualitative Criterion </w:t>
          </w:r>
          <w:r w:rsidRPr="00CC2FE9">
            <w:t>2</w:t>
          </w:r>
        </w:p>
        <w:tbl>
          <w:tblPr>
            <w:tblStyle w:val="TableGrid3"/>
            <w:tblW w:w="0" w:type="auto"/>
            <w:tblInd w:w="137" w:type="dxa"/>
            <w:shd w:val="clear" w:color="auto" w:fill="B4C6E7"/>
            <w:tblLook w:val="04A0" w:firstRow="1" w:lastRow="0" w:firstColumn="1" w:lastColumn="0" w:noHBand="0" w:noVBand="1"/>
          </w:tblPr>
          <w:tblGrid>
            <w:gridCol w:w="8924"/>
          </w:tblGrid>
          <w:tr w:rsidR="00CC2FE9" w:rsidRPr="00CC2FE9" w14:paraId="482FE2B5" w14:textId="77777777" w:rsidTr="00CC2FE9">
            <w:tc>
              <w:tcPr>
                <w:tcW w:w="8924" w:type="dxa"/>
                <w:tcBorders>
                  <w:top w:val="single" w:sz="4" w:space="0" w:color="auto"/>
                  <w:left w:val="single" w:sz="4" w:space="0" w:color="auto"/>
                  <w:bottom w:val="single" w:sz="4" w:space="0" w:color="auto"/>
                  <w:right w:val="single" w:sz="4" w:space="0" w:color="auto"/>
                </w:tcBorders>
                <w:shd w:val="clear" w:color="auto" w:fill="B4C6E7"/>
              </w:tcPr>
              <w:p w14:paraId="57923791" w14:textId="77777777" w:rsidR="00CC2FE9" w:rsidRPr="00CC2FE9" w:rsidRDefault="00CC2FE9" w:rsidP="00CC2FE9">
                <w:pPr>
                  <w:tabs>
                    <w:tab w:val="left" w:pos="495"/>
                  </w:tabs>
                  <w:spacing w:after="0" w:line="240" w:lineRule="auto"/>
                  <w:rPr>
                    <w:rFonts w:cs="Calibri"/>
                    <w:b/>
                    <w:bCs/>
                    <w:color w:val="000000"/>
                    <w:szCs w:val="22"/>
                    <w:lang w:val="en-IE"/>
                  </w:rPr>
                </w:pPr>
                <w:r w:rsidRPr="00CC2FE9">
                  <w:rPr>
                    <w:rFonts w:cs="Calibri"/>
                    <w:b/>
                  </w:rPr>
                  <w:t xml:space="preserve">Qualitative Criterion 2: </w:t>
                </w:r>
                <w:r w:rsidRPr="00CC2FE9">
                  <w:rPr>
                    <w:rFonts w:cs="Calibri"/>
                    <w:b/>
                    <w:bCs/>
                    <w:color w:val="000000"/>
                    <w:szCs w:val="22"/>
                    <w:lang w:val="en-IE"/>
                  </w:rPr>
                  <w:t xml:space="preserve">Demonstration of an Understanding of the Clients Requirements </w:t>
                </w:r>
              </w:p>
              <w:p w14:paraId="1F6A930A" w14:textId="436680C5" w:rsidR="00CC2FE9" w:rsidRPr="00CC2FE9" w:rsidRDefault="00CC2FE9" w:rsidP="00CC2FE9">
                <w:pPr>
                  <w:tabs>
                    <w:tab w:val="left" w:pos="495"/>
                  </w:tabs>
                  <w:spacing w:after="0" w:line="240" w:lineRule="auto"/>
                  <w:rPr>
                    <w:rFonts w:cs="Calibri"/>
                    <w:b/>
                  </w:rPr>
                </w:pPr>
                <w:r w:rsidRPr="00CC2FE9">
                  <w:rPr>
                    <w:rFonts w:cs="Calibri"/>
                    <w:b/>
                  </w:rPr>
                  <w:t xml:space="preserve">Maximum Marks </w:t>
                </w:r>
                <w:r w:rsidR="00C664BE">
                  <w:rPr>
                    <w:rFonts w:cs="Calibri"/>
                    <w:b/>
                  </w:rPr>
                  <w:t>A</w:t>
                </w:r>
                <w:r w:rsidRPr="00CC2FE9">
                  <w:rPr>
                    <w:rFonts w:cs="Calibri"/>
                    <w:b/>
                  </w:rPr>
                  <w:t xml:space="preserve">vailable: </w:t>
                </w:r>
                <w:r w:rsidR="00B81291">
                  <w:rPr>
                    <w:rFonts w:cs="Calibri"/>
                    <w:b/>
                  </w:rPr>
                  <w:t>300</w:t>
                </w:r>
              </w:p>
              <w:p w14:paraId="5697A68C" w14:textId="35138CD6" w:rsidR="00CC2FE9" w:rsidRPr="00CC2FE9" w:rsidRDefault="00C664BE" w:rsidP="00CC2FE9">
                <w:pPr>
                  <w:tabs>
                    <w:tab w:val="left" w:pos="495"/>
                  </w:tabs>
                  <w:spacing w:after="0" w:line="240" w:lineRule="auto"/>
                  <w:rPr>
                    <w:rFonts w:cs="Calibri"/>
                    <w:b/>
                  </w:rPr>
                </w:pPr>
                <w:r>
                  <w:rPr>
                    <w:rFonts w:cs="Calibri"/>
                    <w:b/>
                  </w:rPr>
                  <w:t>M</w:t>
                </w:r>
                <w:r w:rsidR="00CC2FE9" w:rsidRPr="00CC2FE9">
                  <w:rPr>
                    <w:rFonts w:cs="Calibri"/>
                    <w:b/>
                  </w:rPr>
                  <w:t xml:space="preserve">inimum Marks Required: </w:t>
                </w:r>
                <w:r w:rsidR="00B81291">
                  <w:rPr>
                    <w:rFonts w:cs="Calibri"/>
                    <w:b/>
                  </w:rPr>
                  <w:t>18</w:t>
                </w:r>
                <w:r w:rsidR="00B25397">
                  <w:rPr>
                    <w:rFonts w:cs="Calibri"/>
                    <w:b/>
                  </w:rPr>
                  <w:t>0</w:t>
                </w:r>
              </w:p>
              <w:p w14:paraId="12DD2061" w14:textId="77777777" w:rsidR="00CC2FE9" w:rsidRPr="00CC2FE9" w:rsidRDefault="00CC2FE9" w:rsidP="00CC2FE9">
                <w:pPr>
                  <w:spacing w:after="0" w:line="240" w:lineRule="auto"/>
                  <w:rPr>
                    <w:rFonts w:cs="Calibri"/>
                    <w:b/>
                    <w:szCs w:val="20"/>
                  </w:rPr>
                </w:pPr>
              </w:p>
            </w:tc>
          </w:tr>
        </w:tbl>
        <w:p w14:paraId="70191FCE" w14:textId="77777777" w:rsidR="00CC2FE9" w:rsidRPr="00CC2FE9" w:rsidRDefault="00CC2FE9" w:rsidP="00CC2FE9"/>
        <w:p w14:paraId="0EE60AD0" w14:textId="6775ADC8" w:rsidR="00CC2FE9" w:rsidRPr="00DD4B92" w:rsidRDefault="00CC2FE9" w:rsidP="00CC2FE9">
          <w:r w:rsidRPr="00DD4B92">
            <w:t xml:space="preserve">In evaluating marks under this criterion, </w:t>
          </w:r>
          <w:r w:rsidR="00DD4B92" w:rsidRPr="00DD4B92">
            <w:t>account will be taken of the clarity of the Tenderers’ demonstration of their understanding of the requirements of the Contracting Authority</w:t>
          </w:r>
          <w:r w:rsidRPr="00DD4B92">
            <w:t>. (Tenders should also refer to all of the requirements of Appendix 1 of this RFT).</w:t>
          </w:r>
        </w:p>
        <w:p w14:paraId="2A399379" w14:textId="77777777" w:rsidR="00CC2FE9" w:rsidRPr="00CC2FE9" w:rsidRDefault="00CC2FE9" w:rsidP="00CC2FE9">
          <w:pPr>
            <w:ind w:left="720"/>
            <w:contextualSpacing/>
            <w:rPr>
              <w:rFonts w:cs="Calibri"/>
            </w:rPr>
          </w:pPr>
        </w:p>
        <w:p w14:paraId="7DDB4E7D" w14:textId="30373CE7" w:rsidR="00CC2FE9" w:rsidRPr="00CC2FE9" w:rsidRDefault="00CC2FE9" w:rsidP="00CC2FE9">
          <w:pPr>
            <w:ind w:left="709"/>
            <w:contextualSpacing/>
          </w:pPr>
          <w:r w:rsidRPr="00CC2FE9">
            <w:t xml:space="preserve">Maximum Mark: </w:t>
          </w:r>
          <w:r w:rsidR="00B81291">
            <w:t>300</w:t>
          </w:r>
          <w:r w:rsidRPr="00CC2FE9">
            <w:t xml:space="preserve">          Minimum Mark:</w:t>
          </w:r>
          <w:r w:rsidR="00B81291">
            <w:t xml:space="preserve"> 18</w:t>
          </w:r>
          <w:r w:rsidR="00B25397">
            <w:t>0</w:t>
          </w:r>
        </w:p>
        <w:p w14:paraId="31038282" w14:textId="4E8B78D5" w:rsidR="00CC2FE9" w:rsidRDefault="00CC2FE9" w:rsidP="00CC2FE9">
          <w:pPr>
            <w:ind w:left="720"/>
            <w:contextualSpacing/>
            <w:rPr>
              <w:rFonts w:cs="Calibri"/>
            </w:rPr>
          </w:pPr>
        </w:p>
        <w:p w14:paraId="57A77199" w14:textId="2EE5EBBA" w:rsidR="00A55A3D" w:rsidRDefault="00A55A3D" w:rsidP="00CC2FE9">
          <w:pPr>
            <w:ind w:left="720"/>
            <w:contextualSpacing/>
            <w:rPr>
              <w:rFonts w:cs="Calibri"/>
            </w:rPr>
          </w:pPr>
        </w:p>
        <w:p w14:paraId="45910F31" w14:textId="6900B5B9" w:rsidR="00F6406F" w:rsidRDefault="00F6406F" w:rsidP="00CC2FE9">
          <w:pPr>
            <w:ind w:left="720"/>
            <w:contextualSpacing/>
            <w:rPr>
              <w:rFonts w:cs="Calibri"/>
            </w:rPr>
          </w:pPr>
        </w:p>
        <w:p w14:paraId="5B485BC3" w14:textId="01F534B7" w:rsidR="00F6406F" w:rsidRDefault="00F6406F" w:rsidP="00CC2FE9">
          <w:pPr>
            <w:ind w:left="720"/>
            <w:contextualSpacing/>
            <w:rPr>
              <w:rFonts w:cs="Calibri"/>
            </w:rPr>
          </w:pPr>
        </w:p>
        <w:p w14:paraId="36F40109" w14:textId="49D884B9" w:rsidR="00F6406F" w:rsidRDefault="00F6406F" w:rsidP="00CC2FE9">
          <w:pPr>
            <w:ind w:left="720"/>
            <w:contextualSpacing/>
            <w:rPr>
              <w:rFonts w:cs="Calibri"/>
            </w:rPr>
          </w:pPr>
        </w:p>
        <w:p w14:paraId="12687E82" w14:textId="4DC9F7C6" w:rsidR="00F6406F" w:rsidRDefault="00F6406F" w:rsidP="00CC2FE9">
          <w:pPr>
            <w:ind w:left="720"/>
            <w:contextualSpacing/>
            <w:rPr>
              <w:rFonts w:cs="Calibri"/>
            </w:rPr>
          </w:pPr>
        </w:p>
        <w:p w14:paraId="583349C2" w14:textId="42A187B8" w:rsidR="00F6406F" w:rsidRDefault="00F6406F" w:rsidP="00CC2FE9">
          <w:pPr>
            <w:ind w:left="720"/>
            <w:contextualSpacing/>
            <w:rPr>
              <w:rFonts w:cs="Calibri"/>
            </w:rPr>
          </w:pPr>
        </w:p>
        <w:p w14:paraId="49E07B6E" w14:textId="43EBFFC8" w:rsidR="00F6406F" w:rsidRDefault="00F6406F" w:rsidP="00CC2FE9">
          <w:pPr>
            <w:ind w:left="720"/>
            <w:contextualSpacing/>
            <w:rPr>
              <w:rFonts w:cs="Calibri"/>
            </w:rPr>
          </w:pPr>
        </w:p>
        <w:p w14:paraId="4FC066CF" w14:textId="2334F429" w:rsidR="00F6406F" w:rsidRDefault="00F6406F" w:rsidP="00CC2FE9">
          <w:pPr>
            <w:ind w:left="720"/>
            <w:contextualSpacing/>
            <w:rPr>
              <w:rFonts w:cs="Calibri"/>
            </w:rPr>
          </w:pPr>
        </w:p>
        <w:p w14:paraId="41877E05" w14:textId="05FA5758" w:rsidR="00F6406F" w:rsidRDefault="00F6406F" w:rsidP="00CC2FE9">
          <w:pPr>
            <w:ind w:left="720"/>
            <w:contextualSpacing/>
            <w:rPr>
              <w:rFonts w:cs="Calibri"/>
            </w:rPr>
          </w:pPr>
        </w:p>
        <w:p w14:paraId="6FF5700E" w14:textId="35D8C5EB" w:rsidR="00F6406F" w:rsidRDefault="00F6406F" w:rsidP="00CC2FE9">
          <w:pPr>
            <w:ind w:left="720"/>
            <w:contextualSpacing/>
            <w:rPr>
              <w:rFonts w:cs="Calibri"/>
            </w:rPr>
          </w:pPr>
        </w:p>
        <w:p w14:paraId="582D9386" w14:textId="67815CA3" w:rsidR="00F6406F" w:rsidRDefault="00F6406F" w:rsidP="00CC2FE9">
          <w:pPr>
            <w:ind w:left="720"/>
            <w:contextualSpacing/>
            <w:rPr>
              <w:rFonts w:cs="Calibri"/>
            </w:rPr>
          </w:pPr>
        </w:p>
        <w:p w14:paraId="68CBB4B3" w14:textId="77777777" w:rsidR="00F6406F" w:rsidRPr="00CC2FE9" w:rsidRDefault="00F6406F" w:rsidP="00CC2FE9">
          <w:pPr>
            <w:ind w:left="720"/>
            <w:contextualSpacing/>
            <w:rPr>
              <w:rFonts w:cs="Calibri"/>
            </w:rPr>
          </w:pPr>
        </w:p>
        <w:p w14:paraId="4FB7B86C" w14:textId="4957D69F" w:rsidR="00CC2FE9" w:rsidRPr="00CC2FE9" w:rsidRDefault="00CC2FE9" w:rsidP="00E87176">
          <w:pPr>
            <w:pStyle w:val="Heading4"/>
          </w:pPr>
          <w:r w:rsidRPr="00CC2FE9">
            <w:rPr>
              <w:lang w:eastAsia="en-IE"/>
            </w:rPr>
            <w:lastRenderedPageBreak/>
            <w:t>Qualitative Criterion 3</w:t>
          </w:r>
        </w:p>
        <w:tbl>
          <w:tblPr>
            <w:tblStyle w:val="TableGrid3"/>
            <w:tblW w:w="0" w:type="auto"/>
            <w:tblInd w:w="137" w:type="dxa"/>
            <w:shd w:val="clear" w:color="auto" w:fill="B4C6E7"/>
            <w:tblLook w:val="04A0" w:firstRow="1" w:lastRow="0" w:firstColumn="1" w:lastColumn="0" w:noHBand="0" w:noVBand="1"/>
          </w:tblPr>
          <w:tblGrid>
            <w:gridCol w:w="8879"/>
          </w:tblGrid>
          <w:tr w:rsidR="00CC2FE9" w:rsidRPr="00CC2FE9" w14:paraId="508821A4" w14:textId="77777777" w:rsidTr="00CC2FE9">
            <w:tc>
              <w:tcPr>
                <w:tcW w:w="8879" w:type="dxa"/>
                <w:tcBorders>
                  <w:top w:val="single" w:sz="4" w:space="0" w:color="auto"/>
                  <w:left w:val="single" w:sz="4" w:space="0" w:color="auto"/>
                  <w:bottom w:val="single" w:sz="4" w:space="0" w:color="auto"/>
                  <w:right w:val="single" w:sz="4" w:space="0" w:color="auto"/>
                </w:tcBorders>
                <w:shd w:val="clear" w:color="auto" w:fill="B4C6E7"/>
              </w:tcPr>
              <w:p w14:paraId="562ADBAD" w14:textId="77777777" w:rsidR="00CC2FE9" w:rsidRPr="00CC2FE9" w:rsidRDefault="00CC2FE9" w:rsidP="00CC2FE9">
                <w:pPr>
                  <w:tabs>
                    <w:tab w:val="left" w:pos="495"/>
                  </w:tabs>
                  <w:spacing w:after="0" w:line="240" w:lineRule="auto"/>
                  <w:rPr>
                    <w:rFonts w:cs="Calibri"/>
                    <w:b/>
                  </w:rPr>
                </w:pPr>
                <w:r w:rsidRPr="00CC2FE9">
                  <w:rPr>
                    <w:rFonts w:cs="Calibri"/>
                    <w:b/>
                  </w:rPr>
                  <w:t>Qualitative Criterion 3</w:t>
                </w:r>
                <w:r w:rsidRPr="0020220E">
                  <w:rPr>
                    <w:rFonts w:cs="Calibri"/>
                    <w:b/>
                  </w:rPr>
                  <w:t xml:space="preserve">: </w:t>
                </w:r>
                <w:r w:rsidRPr="0020220E">
                  <w:rPr>
                    <w:rFonts w:cs="Calibri"/>
                    <w:b/>
                    <w:bCs/>
                    <w:color w:val="000000"/>
                    <w:szCs w:val="22"/>
                  </w:rPr>
                  <w:t>Quality and Technical</w:t>
                </w:r>
                <w:r w:rsidRPr="00CC2FE9">
                  <w:rPr>
                    <w:rFonts w:cs="Calibri"/>
                    <w:b/>
                    <w:bCs/>
                    <w:color w:val="000000"/>
                    <w:szCs w:val="22"/>
                  </w:rPr>
                  <w:t xml:space="preserve"> Merit of the methodological approach proposed</w:t>
                </w:r>
              </w:p>
              <w:p w14:paraId="453A70E3" w14:textId="2CB14CE9" w:rsidR="00CC2FE9" w:rsidRPr="00CC2FE9" w:rsidRDefault="00CC2FE9" w:rsidP="00CC2FE9">
                <w:pPr>
                  <w:tabs>
                    <w:tab w:val="left" w:pos="495"/>
                  </w:tabs>
                  <w:spacing w:after="0" w:line="240" w:lineRule="auto"/>
                  <w:rPr>
                    <w:rFonts w:cs="Calibri"/>
                    <w:b/>
                  </w:rPr>
                </w:pPr>
                <w:r w:rsidRPr="00CC2FE9">
                  <w:rPr>
                    <w:rFonts w:cs="Calibri"/>
                    <w:b/>
                  </w:rPr>
                  <w:t xml:space="preserve">Maximum Marks </w:t>
                </w:r>
                <w:r w:rsidR="00C664BE">
                  <w:rPr>
                    <w:rFonts w:cs="Calibri"/>
                    <w:b/>
                  </w:rPr>
                  <w:t>A</w:t>
                </w:r>
                <w:r w:rsidRPr="00CC2FE9">
                  <w:rPr>
                    <w:rFonts w:cs="Calibri"/>
                    <w:b/>
                  </w:rPr>
                  <w:t xml:space="preserve">vailable: </w:t>
                </w:r>
                <w:r w:rsidR="00B81291">
                  <w:rPr>
                    <w:rFonts w:cs="Calibri"/>
                    <w:b/>
                  </w:rPr>
                  <w:t>1600</w:t>
                </w:r>
              </w:p>
              <w:p w14:paraId="6E0983A9" w14:textId="4D104A19" w:rsidR="00CC2FE9" w:rsidRPr="00CC2FE9" w:rsidRDefault="00C664BE" w:rsidP="00CC2FE9">
                <w:pPr>
                  <w:tabs>
                    <w:tab w:val="left" w:pos="495"/>
                  </w:tabs>
                  <w:spacing w:after="0" w:line="240" w:lineRule="auto"/>
                  <w:rPr>
                    <w:rFonts w:cs="Calibri"/>
                    <w:b/>
                  </w:rPr>
                </w:pPr>
                <w:r>
                  <w:rPr>
                    <w:rFonts w:cs="Calibri"/>
                    <w:b/>
                  </w:rPr>
                  <w:t>M</w:t>
                </w:r>
                <w:r w:rsidR="00CC2FE9" w:rsidRPr="00CC2FE9">
                  <w:rPr>
                    <w:rFonts w:cs="Calibri"/>
                    <w:b/>
                  </w:rPr>
                  <w:t xml:space="preserve">inimum Marks Required: </w:t>
                </w:r>
                <w:r w:rsidR="00B81291">
                  <w:rPr>
                    <w:rFonts w:cs="Calibri"/>
                    <w:b/>
                  </w:rPr>
                  <w:t>9</w:t>
                </w:r>
                <w:r w:rsidR="00B25397">
                  <w:rPr>
                    <w:rFonts w:cs="Calibri"/>
                    <w:b/>
                  </w:rPr>
                  <w:t>60</w:t>
                </w:r>
              </w:p>
              <w:p w14:paraId="7E0CEA5E" w14:textId="77777777" w:rsidR="00CC2FE9" w:rsidRPr="00CC2FE9" w:rsidRDefault="00CC2FE9" w:rsidP="00CC2FE9">
                <w:pPr>
                  <w:spacing w:after="0" w:line="240" w:lineRule="auto"/>
                  <w:rPr>
                    <w:rFonts w:cs="Calibri"/>
                    <w:b/>
                    <w:szCs w:val="20"/>
                  </w:rPr>
                </w:pPr>
              </w:p>
            </w:tc>
          </w:tr>
        </w:tbl>
        <w:p w14:paraId="117F7669" w14:textId="77777777" w:rsidR="00CC2FE9" w:rsidRPr="00CC2FE9" w:rsidRDefault="00CC2FE9" w:rsidP="00CC2FE9">
          <w:pPr>
            <w:ind w:left="720"/>
            <w:contextualSpacing/>
            <w:rPr>
              <w:rFonts w:cs="Calibri"/>
            </w:rPr>
          </w:pPr>
        </w:p>
        <w:p w14:paraId="61EE47D9" w14:textId="17C847C1" w:rsidR="00CC2FE9" w:rsidRPr="00CC2FE9" w:rsidRDefault="00CC2FE9" w:rsidP="00CC2FE9">
          <w:pPr>
            <w:ind w:left="142"/>
          </w:pPr>
          <w:r w:rsidRPr="00CC2FE9">
            <w:t>In evaluating marks under this criterion</w:t>
          </w:r>
          <w:r w:rsidR="00DE2089">
            <w:t>,</w:t>
          </w:r>
          <w:r w:rsidRPr="00CC2FE9">
            <w:t xml:space="preserve"> account will be taken of the proposed manner in which the service will be performed.</w:t>
          </w:r>
        </w:p>
        <w:p w14:paraId="0D474865" w14:textId="77777777" w:rsidR="00CC2FE9" w:rsidRPr="00CC2FE9" w:rsidRDefault="00CC2FE9" w:rsidP="00CC2FE9"/>
        <w:p w14:paraId="02B10823" w14:textId="77777777" w:rsidR="00CC2FE9" w:rsidRPr="00CC2FE9" w:rsidRDefault="00CC2FE9" w:rsidP="00CC2FE9">
          <w:pPr>
            <w:ind w:firstLine="142"/>
            <w:rPr>
              <w:b/>
              <w:bCs/>
              <w:u w:val="single"/>
            </w:rPr>
          </w:pPr>
          <w:r w:rsidRPr="00CC2FE9">
            <w:rPr>
              <w:b/>
              <w:bCs/>
              <w:u w:val="single"/>
            </w:rPr>
            <w:t>Requirement:</w:t>
          </w:r>
        </w:p>
        <w:p w14:paraId="5C91D817" w14:textId="05A7256A" w:rsidR="00CC2FE9" w:rsidRPr="00CC2FE9" w:rsidRDefault="00CC2FE9" w:rsidP="00CC2FE9">
          <w:pPr>
            <w:ind w:left="142"/>
          </w:pPr>
          <w:r w:rsidRPr="00CC2FE9">
            <w:t xml:space="preserve">Quality of Proposed Service as </w:t>
          </w:r>
          <w:r w:rsidR="00A91C89">
            <w:t>d</w:t>
          </w:r>
          <w:r w:rsidRPr="00CC2FE9">
            <w:t>escribed in the Project Plan</w:t>
          </w:r>
          <w:r w:rsidRPr="00DE2089">
            <w:t>.</w:t>
          </w:r>
        </w:p>
        <w:p w14:paraId="54759B3B" w14:textId="77777777" w:rsidR="00DE2089" w:rsidRPr="006D7E78" w:rsidRDefault="00DE2089" w:rsidP="007973CB">
          <w:pPr>
            <w:pStyle w:val="ListParagraph"/>
            <w:numPr>
              <w:ilvl w:val="0"/>
              <w:numId w:val="71"/>
            </w:numPr>
            <w:spacing w:after="129" w:line="266" w:lineRule="auto"/>
          </w:pPr>
          <w:r w:rsidRPr="006D7E78">
            <w:t>Design, development and maintenance of suitable and scalable IT infrastructures for big data processing, particularly in relation to Earth Observation data.</w:t>
          </w:r>
        </w:p>
        <w:p w14:paraId="3ED10A50" w14:textId="44726377" w:rsidR="00DE2089" w:rsidRPr="006D7E78" w:rsidRDefault="00DE2089" w:rsidP="007973CB">
          <w:pPr>
            <w:pStyle w:val="ListParagraph"/>
            <w:numPr>
              <w:ilvl w:val="0"/>
              <w:numId w:val="71"/>
            </w:numPr>
            <w:spacing w:after="129" w:line="266" w:lineRule="auto"/>
          </w:pPr>
          <w:r w:rsidRPr="006D7E78">
            <w:t xml:space="preserve">Design, development and maintenance of database solutions for the storage and retrieval of </w:t>
          </w:r>
          <w:r w:rsidR="00B25397">
            <w:t>E</w:t>
          </w:r>
          <w:r w:rsidRPr="006D7E78">
            <w:t xml:space="preserve">arth </w:t>
          </w:r>
          <w:r w:rsidR="00B25397">
            <w:t>O</w:t>
          </w:r>
          <w:r w:rsidRPr="006D7E78">
            <w:t>bservation and related data.</w:t>
          </w:r>
        </w:p>
        <w:p w14:paraId="74857DC5" w14:textId="77777777" w:rsidR="00DE2089" w:rsidRPr="006D7E78" w:rsidRDefault="00DE2089" w:rsidP="007973CB">
          <w:pPr>
            <w:pStyle w:val="ListParagraph"/>
            <w:numPr>
              <w:ilvl w:val="0"/>
              <w:numId w:val="71"/>
            </w:numPr>
            <w:spacing w:after="129" w:line="266" w:lineRule="auto"/>
          </w:pPr>
          <w:r w:rsidRPr="006D7E78">
            <w:t>Understanding of multi-spectral and radar satellite technologies and their application to the identification of agricultural activities, land cover/land use patterns.</w:t>
          </w:r>
        </w:p>
        <w:p w14:paraId="4036DF2F" w14:textId="77777777" w:rsidR="00DE2089" w:rsidRPr="006D7E78" w:rsidRDefault="00DE2089" w:rsidP="007973CB">
          <w:pPr>
            <w:pStyle w:val="ListParagraph"/>
            <w:numPr>
              <w:ilvl w:val="0"/>
              <w:numId w:val="71"/>
            </w:numPr>
            <w:spacing w:after="129" w:line="266" w:lineRule="auto"/>
          </w:pPr>
          <w:r w:rsidRPr="006D7E78">
            <w:t>Creation of large volumes of Sentinel (and other related satellites) ‘CAP Analysis Ready Data’ (CARD) and the extraction of suitable statistics from this data for both object and pixel-based analysis approaches.</w:t>
          </w:r>
        </w:p>
        <w:p w14:paraId="141CE837" w14:textId="77777777" w:rsidR="00DE2089" w:rsidRPr="006D7E78" w:rsidRDefault="00DE2089" w:rsidP="007973CB">
          <w:pPr>
            <w:pStyle w:val="ListParagraph"/>
            <w:numPr>
              <w:ilvl w:val="0"/>
              <w:numId w:val="71"/>
            </w:numPr>
            <w:spacing w:after="129" w:line="266" w:lineRule="auto"/>
          </w:pPr>
          <w:r w:rsidRPr="006D7E78">
            <w:t>Automation of complex earth observation tasks and the creation of testable, repeatable and functional algorithms for earth observation data analysis.</w:t>
          </w:r>
        </w:p>
        <w:p w14:paraId="34054D2A" w14:textId="77777777" w:rsidR="00DE2089" w:rsidRPr="006D7E78" w:rsidRDefault="00DE2089" w:rsidP="007973CB">
          <w:pPr>
            <w:pStyle w:val="ListParagraph"/>
            <w:numPr>
              <w:ilvl w:val="0"/>
              <w:numId w:val="73"/>
            </w:numPr>
            <w:spacing w:after="129" w:line="266" w:lineRule="auto"/>
          </w:pPr>
          <w:r w:rsidRPr="006D7E78">
            <w:t>Provision of front-end services which provide users with the ability to access, retrieve, analyse and view data.</w:t>
          </w:r>
        </w:p>
        <w:p w14:paraId="4A6E0D2A" w14:textId="3587945D" w:rsidR="00DE2089" w:rsidRPr="006D7E78" w:rsidRDefault="00B25397" w:rsidP="007973CB">
          <w:pPr>
            <w:pStyle w:val="ListParagraph"/>
            <w:numPr>
              <w:ilvl w:val="0"/>
              <w:numId w:val="73"/>
            </w:numPr>
            <w:spacing w:after="129" w:line="266" w:lineRule="auto"/>
          </w:pPr>
          <w:r>
            <w:t>Creation, v</w:t>
          </w:r>
          <w:r w:rsidR="00DE2089" w:rsidRPr="006D7E78">
            <w:t>alidation and quality control of complex earth observation inputs, outputs and algorithms.</w:t>
          </w:r>
        </w:p>
        <w:p w14:paraId="7FFBAE95" w14:textId="3AB61F76" w:rsidR="00DE2089" w:rsidRDefault="00DE2089" w:rsidP="007973CB">
          <w:pPr>
            <w:pStyle w:val="ListParagraph"/>
            <w:numPr>
              <w:ilvl w:val="0"/>
              <w:numId w:val="73"/>
            </w:numPr>
            <w:spacing w:after="129" w:line="266" w:lineRule="auto"/>
          </w:pPr>
          <w:r w:rsidRPr="006D7E78">
            <w:t>Understanding of the Irish agricultural landscape and the types of markers and approaches which may be required for an operational and functional AMS</w:t>
          </w:r>
          <w:r w:rsidR="00B25397">
            <w:t xml:space="preserve"> in an Irish context</w:t>
          </w:r>
          <w:r w:rsidRPr="006D7E78">
            <w:t>.</w:t>
          </w:r>
        </w:p>
        <w:p w14:paraId="621BDF18" w14:textId="77777777" w:rsidR="00CC2FE9" w:rsidRPr="00CC2FE9" w:rsidRDefault="00CC2FE9" w:rsidP="00CC2FE9">
          <w:pPr>
            <w:ind w:left="142"/>
          </w:pPr>
        </w:p>
        <w:p w14:paraId="624A8C69" w14:textId="77777777" w:rsidR="00CC2FE9" w:rsidRPr="00CC2FE9" w:rsidRDefault="00CC2FE9" w:rsidP="00CC2FE9">
          <w:pPr>
            <w:ind w:left="142"/>
            <w:rPr>
              <w:b/>
              <w:bCs/>
              <w:u w:val="single"/>
            </w:rPr>
          </w:pPr>
          <w:r w:rsidRPr="00CC2FE9">
            <w:rPr>
              <w:b/>
              <w:bCs/>
              <w:u w:val="single"/>
            </w:rPr>
            <w:t>Evidence:</w:t>
          </w:r>
        </w:p>
        <w:p w14:paraId="60F9792D" w14:textId="666CE984" w:rsidR="00CC2FE9" w:rsidRPr="00CC2FE9" w:rsidRDefault="00CC2FE9" w:rsidP="00CC2FE9">
          <w:pPr>
            <w:ind w:left="142"/>
          </w:pPr>
          <w:r w:rsidRPr="00CC2FE9">
            <w:t xml:space="preserve">In evaluating marks under this criterion account will be taken of the quality and technical merit of the project plan including the approach and methodologies that will be employed for each part of the required service to ensure delivery of the required outputs. </w:t>
          </w:r>
        </w:p>
        <w:p w14:paraId="5DAA95CD" w14:textId="77777777" w:rsidR="00CC2FE9" w:rsidRPr="00CC2FE9" w:rsidRDefault="00CC2FE9" w:rsidP="00CC2FE9"/>
        <w:p w14:paraId="34D0D226" w14:textId="1DB5CFDF" w:rsidR="00DE2089" w:rsidRDefault="00CC2FE9" w:rsidP="0020220E">
          <w:pPr>
            <w:ind w:left="709"/>
            <w:contextualSpacing/>
          </w:pPr>
          <w:r w:rsidRPr="00CC2FE9">
            <w:tab/>
            <w:t xml:space="preserve">Maximum Mark: </w:t>
          </w:r>
          <w:r w:rsidR="00B81291">
            <w:t>1600</w:t>
          </w:r>
          <w:r w:rsidRPr="00CC2FE9">
            <w:t xml:space="preserve">          Minimum Mark: </w:t>
          </w:r>
          <w:r w:rsidR="00B81291">
            <w:t>9</w:t>
          </w:r>
          <w:r w:rsidR="00B25397">
            <w:t>60</w:t>
          </w:r>
        </w:p>
        <w:p w14:paraId="75C1573B" w14:textId="69E02EE9" w:rsidR="0020220E" w:rsidRDefault="0020220E" w:rsidP="0020220E">
          <w:pPr>
            <w:ind w:left="709"/>
            <w:contextualSpacing/>
          </w:pPr>
        </w:p>
        <w:p w14:paraId="58749276" w14:textId="0B238F57" w:rsidR="00F6406F" w:rsidRDefault="00F6406F" w:rsidP="0020220E">
          <w:pPr>
            <w:ind w:left="709"/>
            <w:contextualSpacing/>
          </w:pPr>
        </w:p>
        <w:p w14:paraId="6E3EA13E" w14:textId="73BCC0E8" w:rsidR="00F6406F" w:rsidRDefault="00F6406F" w:rsidP="0020220E">
          <w:pPr>
            <w:ind w:left="709"/>
            <w:contextualSpacing/>
          </w:pPr>
        </w:p>
        <w:p w14:paraId="2B416803" w14:textId="07400BF1" w:rsidR="00F6406F" w:rsidRDefault="00F6406F" w:rsidP="0020220E">
          <w:pPr>
            <w:ind w:left="709"/>
            <w:contextualSpacing/>
          </w:pPr>
        </w:p>
        <w:p w14:paraId="3F16CFA7" w14:textId="77777777" w:rsidR="00F6406F" w:rsidRDefault="00F6406F" w:rsidP="0020220E">
          <w:pPr>
            <w:ind w:left="709"/>
            <w:contextualSpacing/>
          </w:pPr>
        </w:p>
        <w:p w14:paraId="03D61D5B" w14:textId="2034DBF0" w:rsidR="00DE2089" w:rsidRDefault="00DE2089" w:rsidP="00DE2089">
          <w:pPr>
            <w:rPr>
              <w:lang w:eastAsia="en-IE"/>
            </w:rPr>
          </w:pPr>
        </w:p>
        <w:p w14:paraId="26E640A2" w14:textId="77777777" w:rsidR="004101FB" w:rsidRPr="00DE2089" w:rsidRDefault="004101FB" w:rsidP="00DE2089">
          <w:pPr>
            <w:rPr>
              <w:lang w:eastAsia="en-IE"/>
            </w:rPr>
          </w:pPr>
        </w:p>
        <w:p w14:paraId="4C916E2D" w14:textId="49C9CC0C" w:rsidR="00CC2FE9" w:rsidRPr="00CC2FE9" w:rsidRDefault="00CC2FE9" w:rsidP="00A55A3D">
          <w:pPr>
            <w:pStyle w:val="Heading4"/>
          </w:pPr>
          <w:r w:rsidRPr="00CC2FE9">
            <w:rPr>
              <w:lang w:eastAsia="en-IE"/>
            </w:rPr>
            <w:lastRenderedPageBreak/>
            <w:t xml:space="preserve">Qualitative Criterion </w:t>
          </w:r>
          <w:r w:rsidR="00020F55">
            <w:t>4</w:t>
          </w:r>
        </w:p>
        <w:tbl>
          <w:tblPr>
            <w:tblStyle w:val="TableGrid3"/>
            <w:tblW w:w="0" w:type="auto"/>
            <w:tblInd w:w="137" w:type="dxa"/>
            <w:shd w:val="clear" w:color="auto" w:fill="B4C6E7"/>
            <w:tblLook w:val="04A0" w:firstRow="1" w:lastRow="0" w:firstColumn="1" w:lastColumn="0" w:noHBand="0" w:noVBand="1"/>
          </w:tblPr>
          <w:tblGrid>
            <w:gridCol w:w="8924"/>
          </w:tblGrid>
          <w:tr w:rsidR="00CC2FE9" w:rsidRPr="00CC2FE9" w14:paraId="7B556D3D" w14:textId="77777777" w:rsidTr="00CC2FE9">
            <w:tc>
              <w:tcPr>
                <w:tcW w:w="8924" w:type="dxa"/>
                <w:tcBorders>
                  <w:top w:val="single" w:sz="4" w:space="0" w:color="auto"/>
                  <w:left w:val="single" w:sz="4" w:space="0" w:color="auto"/>
                  <w:bottom w:val="single" w:sz="4" w:space="0" w:color="auto"/>
                  <w:right w:val="single" w:sz="4" w:space="0" w:color="auto"/>
                </w:tcBorders>
                <w:shd w:val="clear" w:color="auto" w:fill="B4C6E7"/>
              </w:tcPr>
              <w:p w14:paraId="023C8F04" w14:textId="445B9348" w:rsidR="00CC2FE9" w:rsidRPr="00CC2FE9" w:rsidRDefault="00CC2FE9" w:rsidP="00CC2FE9">
                <w:pPr>
                  <w:tabs>
                    <w:tab w:val="left" w:pos="495"/>
                  </w:tabs>
                  <w:spacing w:after="0" w:line="240" w:lineRule="auto"/>
                  <w:rPr>
                    <w:rFonts w:cs="Calibri"/>
                    <w:b/>
                  </w:rPr>
                </w:pPr>
                <w:r w:rsidRPr="00CC2FE9">
                  <w:rPr>
                    <w:rFonts w:cs="Calibri"/>
                    <w:b/>
                  </w:rPr>
                  <w:t xml:space="preserve">Qualitative Criterion </w:t>
                </w:r>
                <w:r w:rsidR="00020F55">
                  <w:rPr>
                    <w:rFonts w:cs="Calibri"/>
                    <w:b/>
                  </w:rPr>
                  <w:t>4</w:t>
                </w:r>
                <w:r w:rsidRPr="00CC2FE9">
                  <w:rPr>
                    <w:rFonts w:cs="Calibri"/>
                    <w:b/>
                  </w:rPr>
                  <w:t xml:space="preserve">: </w:t>
                </w:r>
                <w:r w:rsidRPr="00CC2FE9">
                  <w:rPr>
                    <w:rFonts w:cs="Calibri"/>
                    <w:b/>
                    <w:bCs/>
                    <w:color w:val="000000"/>
                    <w:szCs w:val="22"/>
                    <w:lang w:val="en-IE"/>
                  </w:rPr>
                  <w:t>High level Questions</w:t>
                </w:r>
              </w:p>
              <w:p w14:paraId="684737AF" w14:textId="371255F1" w:rsidR="00CC2FE9" w:rsidRPr="00CC2FE9" w:rsidRDefault="00CC2FE9" w:rsidP="00CC2FE9">
                <w:pPr>
                  <w:tabs>
                    <w:tab w:val="left" w:pos="495"/>
                  </w:tabs>
                  <w:spacing w:after="0" w:line="240" w:lineRule="auto"/>
                  <w:rPr>
                    <w:rFonts w:cs="Calibri"/>
                    <w:b/>
                  </w:rPr>
                </w:pPr>
                <w:r w:rsidRPr="00CC2FE9">
                  <w:rPr>
                    <w:rFonts w:cs="Calibri"/>
                    <w:b/>
                  </w:rPr>
                  <w:t xml:space="preserve">Maximum Marks </w:t>
                </w:r>
                <w:r w:rsidR="00C664BE">
                  <w:rPr>
                    <w:rFonts w:cs="Calibri"/>
                    <w:b/>
                  </w:rPr>
                  <w:t>A</w:t>
                </w:r>
                <w:r w:rsidRPr="00CC2FE9">
                  <w:rPr>
                    <w:rFonts w:cs="Calibri"/>
                    <w:b/>
                  </w:rPr>
                  <w:t>vailable: 1000</w:t>
                </w:r>
              </w:p>
              <w:p w14:paraId="0F302D5D" w14:textId="5BDA6759" w:rsidR="00CC2FE9" w:rsidRPr="00CC2FE9" w:rsidRDefault="00C664BE" w:rsidP="00CC2FE9">
                <w:pPr>
                  <w:tabs>
                    <w:tab w:val="left" w:pos="495"/>
                  </w:tabs>
                  <w:spacing w:after="0" w:line="240" w:lineRule="auto"/>
                  <w:rPr>
                    <w:rFonts w:cs="Calibri"/>
                    <w:b/>
                  </w:rPr>
                </w:pPr>
                <w:r>
                  <w:rPr>
                    <w:rFonts w:cs="Calibri"/>
                    <w:b/>
                  </w:rPr>
                  <w:t>M</w:t>
                </w:r>
                <w:r w:rsidR="00CC2FE9" w:rsidRPr="00CC2FE9">
                  <w:rPr>
                    <w:rFonts w:cs="Calibri"/>
                    <w:b/>
                  </w:rPr>
                  <w:t xml:space="preserve">inimum Marks Required: </w:t>
                </w:r>
                <w:r w:rsidR="00B81291">
                  <w:rPr>
                    <w:rFonts w:cs="Calibri"/>
                    <w:b/>
                  </w:rPr>
                  <w:t>6</w:t>
                </w:r>
                <w:r w:rsidR="005E5849">
                  <w:rPr>
                    <w:rFonts w:cs="Calibri"/>
                    <w:b/>
                  </w:rPr>
                  <w:t>00</w:t>
                </w:r>
              </w:p>
              <w:p w14:paraId="46490BC5" w14:textId="77777777" w:rsidR="00CC2FE9" w:rsidRPr="00CC2FE9" w:rsidRDefault="00CC2FE9" w:rsidP="00CC2FE9">
                <w:pPr>
                  <w:spacing w:after="0" w:line="240" w:lineRule="auto"/>
                  <w:rPr>
                    <w:rFonts w:cs="Calibri"/>
                    <w:b/>
                    <w:szCs w:val="20"/>
                  </w:rPr>
                </w:pPr>
              </w:p>
            </w:tc>
          </w:tr>
        </w:tbl>
        <w:p w14:paraId="174CB3D9" w14:textId="77777777" w:rsidR="00CC2FE9" w:rsidRPr="00CC2FE9" w:rsidRDefault="00CC2FE9" w:rsidP="00CC2FE9">
          <w:pPr>
            <w:ind w:left="720"/>
            <w:contextualSpacing/>
            <w:rPr>
              <w:rFonts w:cs="Calibri"/>
            </w:rPr>
          </w:pPr>
        </w:p>
        <w:p w14:paraId="749C5AE1" w14:textId="4094CD2F" w:rsidR="00CC2FE9" w:rsidRPr="00CC2FE9" w:rsidRDefault="00CC2FE9" w:rsidP="00CC2FE9">
          <w:pPr>
            <w:rPr>
              <w:rFonts w:cs="Calibri"/>
              <w:color w:val="000000"/>
              <w:szCs w:val="22"/>
            </w:rPr>
          </w:pPr>
          <w:r w:rsidRPr="00CC2FE9">
            <w:t xml:space="preserve">In </w:t>
          </w:r>
          <w:r w:rsidRPr="00CC2FE9">
            <w:rPr>
              <w:szCs w:val="22"/>
            </w:rPr>
            <w:t>relation to the scope of this document, Tender Proposers should respond on a point-by-point basis to the high-level questions identified in section</w:t>
          </w:r>
          <w:r w:rsidR="00487152">
            <w:rPr>
              <w:szCs w:val="22"/>
            </w:rPr>
            <w:t xml:space="preserve"> 1.4</w:t>
          </w:r>
          <w:r w:rsidR="004101FB">
            <w:rPr>
              <w:szCs w:val="22"/>
            </w:rPr>
            <w:t>1</w:t>
          </w:r>
          <w:r w:rsidR="00487152">
            <w:rPr>
              <w:szCs w:val="22"/>
            </w:rPr>
            <w:t xml:space="preserve"> of this Appendix</w:t>
          </w:r>
          <w:r w:rsidRPr="00CC2FE9">
            <w:rPr>
              <w:szCs w:val="22"/>
            </w:rPr>
            <w:t xml:space="preserve"> </w:t>
          </w:r>
          <w:r w:rsidRPr="00CC2FE9">
            <w:rPr>
              <w:rFonts w:cs="Calibri"/>
              <w:color w:val="000000"/>
              <w:szCs w:val="22"/>
            </w:rPr>
            <w:t>demonstrating how their proposed capability answers the questions</w:t>
          </w:r>
          <w:r w:rsidR="00EC0FD6">
            <w:rPr>
              <w:rFonts w:cs="Calibri"/>
              <w:color w:val="000000"/>
              <w:szCs w:val="22"/>
            </w:rPr>
            <w:t>.</w:t>
          </w:r>
        </w:p>
        <w:p w14:paraId="2D575BC8" w14:textId="77777777" w:rsidR="00CC2FE9" w:rsidRPr="00CC2FE9" w:rsidRDefault="00CC2FE9" w:rsidP="00CC2FE9">
          <w:pPr>
            <w:rPr>
              <w:rFonts w:cs="Calibri"/>
              <w:szCs w:val="22"/>
              <w:lang w:val="en-IE"/>
            </w:rPr>
          </w:pPr>
        </w:p>
        <w:p w14:paraId="0B68CCD2" w14:textId="77777777" w:rsidR="00CC2FE9" w:rsidRPr="00CC2FE9" w:rsidRDefault="00CC2FE9" w:rsidP="00CC2FE9">
          <w:pPr>
            <w:ind w:left="720"/>
            <w:rPr>
              <w:rFonts w:cs="Calibri"/>
              <w:szCs w:val="22"/>
            </w:rPr>
          </w:pPr>
          <w:r w:rsidRPr="00CC2FE9">
            <w:rPr>
              <w:szCs w:val="22"/>
            </w:rPr>
            <w:t>The Marking scheme for Tender Proposers responding to each line will be as follows:</w:t>
          </w:r>
        </w:p>
        <w:p w14:paraId="4E863A80" w14:textId="77777777" w:rsidR="00CC2FE9" w:rsidRPr="00CC2FE9" w:rsidRDefault="00CC2FE9" w:rsidP="00CC2FE9">
          <w:pPr>
            <w:ind w:left="1440"/>
            <w:contextualSpacing/>
            <w:rPr>
              <w:rFonts w:cs="Calibri"/>
              <w:szCs w:val="22"/>
            </w:rPr>
          </w:pPr>
        </w:p>
        <w:p w14:paraId="0E7F32C5" w14:textId="438A7B0A" w:rsidR="00CC2FE9" w:rsidRDefault="00CC2FE9" w:rsidP="00CC2FE9">
          <w:pPr>
            <w:ind w:left="1440"/>
            <w:contextualSpacing/>
            <w:rPr>
              <w:rFonts w:cs="Calibri"/>
              <w:szCs w:val="22"/>
            </w:rPr>
          </w:pPr>
          <w:r w:rsidRPr="00CC2FE9">
            <w:rPr>
              <w:rFonts w:cs="Calibri"/>
              <w:szCs w:val="22"/>
            </w:rPr>
            <w:t>20 Questions X 50</w:t>
          </w:r>
          <w:r w:rsidR="002B23B2">
            <w:rPr>
              <w:rFonts w:cs="Calibri"/>
              <w:szCs w:val="22"/>
            </w:rPr>
            <w:t xml:space="preserve"> </w:t>
          </w:r>
          <w:r w:rsidRPr="00CC2FE9">
            <w:rPr>
              <w:rFonts w:cs="Calibri"/>
              <w:szCs w:val="22"/>
            </w:rPr>
            <w:t>marks per question = 1000 marks</w:t>
          </w:r>
        </w:p>
        <w:p w14:paraId="329EFE95" w14:textId="77777777" w:rsidR="0020220E" w:rsidRPr="00CC2FE9" w:rsidRDefault="0020220E" w:rsidP="00CC2FE9">
          <w:pPr>
            <w:ind w:left="1440"/>
            <w:contextualSpacing/>
            <w:rPr>
              <w:rFonts w:cs="Calibri"/>
              <w:szCs w:val="22"/>
            </w:rPr>
          </w:pPr>
        </w:p>
        <w:p w14:paraId="40CB631E" w14:textId="738841A5" w:rsidR="00CC2FE9" w:rsidRDefault="005E5849" w:rsidP="00C664BE">
          <w:pPr>
            <w:ind w:firstLine="720"/>
            <w:rPr>
              <w:szCs w:val="22"/>
            </w:rPr>
          </w:pPr>
          <w:r>
            <w:rPr>
              <w:szCs w:val="22"/>
            </w:rPr>
            <w:t xml:space="preserve">An aggregate score </w:t>
          </w:r>
          <w:r w:rsidR="00B25397">
            <w:rPr>
              <w:szCs w:val="22"/>
            </w:rPr>
            <w:t>for</w:t>
          </w:r>
          <w:r>
            <w:rPr>
              <w:szCs w:val="22"/>
            </w:rPr>
            <w:t xml:space="preserve"> the 20 questions will be used for the </w:t>
          </w:r>
          <w:r w:rsidR="0020220E">
            <w:rPr>
              <w:szCs w:val="22"/>
            </w:rPr>
            <w:t>overall score</w:t>
          </w:r>
          <w:r w:rsidR="00B81291">
            <w:rPr>
              <w:szCs w:val="22"/>
            </w:rPr>
            <w:t xml:space="preserve"> of th</w:t>
          </w:r>
          <w:r>
            <w:rPr>
              <w:szCs w:val="22"/>
            </w:rPr>
            <w:t>is</w:t>
          </w:r>
          <w:r w:rsidR="00B81291">
            <w:rPr>
              <w:szCs w:val="22"/>
            </w:rPr>
            <w:t xml:space="preserve"> criterion</w:t>
          </w:r>
          <w:r w:rsidR="0020220E">
            <w:rPr>
              <w:szCs w:val="22"/>
            </w:rPr>
            <w:t>.</w:t>
          </w:r>
        </w:p>
        <w:p w14:paraId="036C0761" w14:textId="77777777" w:rsidR="00C664BE" w:rsidRPr="00CC2FE9" w:rsidRDefault="00C664BE" w:rsidP="00C664BE">
          <w:pPr>
            <w:ind w:firstLine="720"/>
            <w:rPr>
              <w:szCs w:val="22"/>
            </w:rPr>
          </w:pPr>
        </w:p>
        <w:p w14:paraId="25B53C38" w14:textId="77777777" w:rsidR="00CC2FE9" w:rsidRPr="00CC2FE9" w:rsidRDefault="00CC2FE9" w:rsidP="00CC2FE9">
          <w:pPr>
            <w:ind w:left="720"/>
            <w:contextualSpacing/>
            <w:rPr>
              <w:rFonts w:cs="Calibri"/>
              <w:szCs w:val="22"/>
            </w:rPr>
          </w:pPr>
        </w:p>
        <w:p w14:paraId="34D3E565" w14:textId="2A4A79A3" w:rsidR="00CC2FE9" w:rsidRPr="00CC2FE9" w:rsidRDefault="00CC2FE9" w:rsidP="00CC2FE9">
          <w:pPr>
            <w:ind w:left="709"/>
            <w:contextualSpacing/>
            <w:rPr>
              <w:szCs w:val="22"/>
            </w:rPr>
          </w:pPr>
          <w:r w:rsidRPr="00CC2FE9">
            <w:rPr>
              <w:szCs w:val="22"/>
            </w:rPr>
            <w:tab/>
            <w:t xml:space="preserve">Maximum Mark: 1000          Minimum Mark: </w:t>
          </w:r>
          <w:r w:rsidR="00B81291">
            <w:rPr>
              <w:szCs w:val="22"/>
            </w:rPr>
            <w:t>6</w:t>
          </w:r>
          <w:r w:rsidR="00C664BE">
            <w:rPr>
              <w:szCs w:val="22"/>
            </w:rPr>
            <w:t>0</w:t>
          </w:r>
          <w:r w:rsidRPr="0020220E">
            <w:rPr>
              <w:szCs w:val="22"/>
            </w:rPr>
            <w:t>0</w:t>
          </w:r>
        </w:p>
        <w:p w14:paraId="40143540" w14:textId="77777777" w:rsidR="00CC2FE9" w:rsidRPr="00CC2FE9" w:rsidRDefault="00CC2FE9" w:rsidP="00CC2FE9">
          <w:pPr>
            <w:ind w:left="720"/>
            <w:contextualSpacing/>
            <w:rPr>
              <w:rFonts w:cs="Calibri"/>
              <w:szCs w:val="22"/>
            </w:rPr>
          </w:pPr>
        </w:p>
        <w:p w14:paraId="624B9EC1" w14:textId="77777777" w:rsidR="00CC2FE9" w:rsidRPr="00CC2FE9" w:rsidRDefault="00CC2FE9" w:rsidP="00CC2FE9">
          <w:pPr>
            <w:ind w:left="720"/>
            <w:contextualSpacing/>
            <w:rPr>
              <w:rFonts w:cs="Calibri"/>
              <w:szCs w:val="22"/>
            </w:rPr>
          </w:pPr>
        </w:p>
        <w:p w14:paraId="7F5CF7AF" w14:textId="77777777" w:rsidR="00011E4E" w:rsidRPr="00CC2FE9" w:rsidRDefault="00011E4E" w:rsidP="0020220E">
          <w:pPr>
            <w:contextualSpacing/>
            <w:rPr>
              <w:rFonts w:cs="Calibri"/>
            </w:rPr>
          </w:pPr>
        </w:p>
        <w:p w14:paraId="5B89296F" w14:textId="39DBBE6D" w:rsidR="00CC2FE9" w:rsidRPr="00CC2FE9" w:rsidRDefault="00CC2FE9" w:rsidP="00A55A3D">
          <w:pPr>
            <w:pStyle w:val="Heading4"/>
          </w:pPr>
          <w:r w:rsidRPr="00CC2FE9">
            <w:rPr>
              <w:lang w:eastAsia="en-IE"/>
            </w:rPr>
            <w:t xml:space="preserve">Qualitative Criterion </w:t>
          </w:r>
          <w:r w:rsidR="00020F55">
            <w:t>5</w:t>
          </w:r>
        </w:p>
        <w:tbl>
          <w:tblPr>
            <w:tblStyle w:val="TableGrid3"/>
            <w:tblW w:w="0" w:type="auto"/>
            <w:tblInd w:w="137" w:type="dxa"/>
            <w:shd w:val="clear" w:color="auto" w:fill="B4C6E7"/>
            <w:tblLook w:val="04A0" w:firstRow="1" w:lastRow="0" w:firstColumn="1" w:lastColumn="0" w:noHBand="0" w:noVBand="1"/>
          </w:tblPr>
          <w:tblGrid>
            <w:gridCol w:w="8924"/>
          </w:tblGrid>
          <w:tr w:rsidR="00CC2FE9" w:rsidRPr="00CC2FE9" w14:paraId="08F297F2" w14:textId="77777777" w:rsidTr="00CC2FE9">
            <w:tc>
              <w:tcPr>
                <w:tcW w:w="8924" w:type="dxa"/>
                <w:tcBorders>
                  <w:top w:val="single" w:sz="4" w:space="0" w:color="auto"/>
                  <w:left w:val="single" w:sz="4" w:space="0" w:color="auto"/>
                  <w:bottom w:val="single" w:sz="4" w:space="0" w:color="auto"/>
                  <w:right w:val="single" w:sz="4" w:space="0" w:color="auto"/>
                </w:tcBorders>
                <w:shd w:val="clear" w:color="auto" w:fill="B4C6E7"/>
              </w:tcPr>
              <w:p w14:paraId="38075B78" w14:textId="3360684B" w:rsidR="00CC2FE9" w:rsidRPr="00CC2FE9" w:rsidRDefault="00CC2FE9" w:rsidP="00CC2FE9">
                <w:pPr>
                  <w:tabs>
                    <w:tab w:val="left" w:pos="495"/>
                  </w:tabs>
                  <w:spacing w:after="0" w:line="240" w:lineRule="auto"/>
                  <w:rPr>
                    <w:rFonts w:cs="Calibri"/>
                    <w:b/>
                  </w:rPr>
                </w:pPr>
                <w:r w:rsidRPr="00CC2FE9">
                  <w:rPr>
                    <w:rFonts w:cs="Calibri"/>
                    <w:b/>
                  </w:rPr>
                  <w:t xml:space="preserve">Qualitative Criterion </w:t>
                </w:r>
                <w:r w:rsidR="00020F55">
                  <w:rPr>
                    <w:rFonts w:cs="Calibri"/>
                    <w:b/>
                  </w:rPr>
                  <w:t>5</w:t>
                </w:r>
                <w:r w:rsidRPr="00CC2FE9">
                  <w:rPr>
                    <w:rFonts w:cs="Calibri"/>
                    <w:b/>
                  </w:rPr>
                  <w:t>: Vendor Differentiators</w:t>
                </w:r>
              </w:p>
              <w:p w14:paraId="0D4CE3C3" w14:textId="5FB79A45" w:rsidR="00CC2FE9" w:rsidRPr="00CC2FE9" w:rsidRDefault="00CC2FE9" w:rsidP="00CC2FE9">
                <w:pPr>
                  <w:tabs>
                    <w:tab w:val="left" w:pos="495"/>
                  </w:tabs>
                  <w:spacing w:after="0" w:line="240" w:lineRule="auto"/>
                  <w:rPr>
                    <w:rFonts w:cs="Calibri"/>
                    <w:b/>
                  </w:rPr>
                </w:pPr>
                <w:r w:rsidRPr="00CC2FE9">
                  <w:rPr>
                    <w:rFonts w:cs="Calibri"/>
                    <w:b/>
                  </w:rPr>
                  <w:t xml:space="preserve">Maximum Marks </w:t>
                </w:r>
                <w:r w:rsidR="00C664BE">
                  <w:rPr>
                    <w:rFonts w:cs="Calibri"/>
                    <w:b/>
                  </w:rPr>
                  <w:t>A</w:t>
                </w:r>
                <w:r w:rsidRPr="00CC2FE9">
                  <w:rPr>
                    <w:rFonts w:cs="Calibri"/>
                    <w:b/>
                  </w:rPr>
                  <w:t>vailable: 1</w:t>
                </w:r>
                <w:r w:rsidR="00721DF6">
                  <w:rPr>
                    <w:rFonts w:cs="Calibri"/>
                    <w:b/>
                  </w:rPr>
                  <w:t>0</w:t>
                </w:r>
                <w:r w:rsidRPr="00CC2FE9">
                  <w:rPr>
                    <w:rFonts w:cs="Calibri"/>
                    <w:b/>
                  </w:rPr>
                  <w:t>0</w:t>
                </w:r>
              </w:p>
              <w:p w14:paraId="59CA6929" w14:textId="71C1B281" w:rsidR="00CC2FE9" w:rsidRPr="00CC2FE9" w:rsidRDefault="00C664BE" w:rsidP="00CC2FE9">
                <w:pPr>
                  <w:tabs>
                    <w:tab w:val="left" w:pos="495"/>
                  </w:tabs>
                  <w:spacing w:after="0" w:line="240" w:lineRule="auto"/>
                  <w:rPr>
                    <w:rFonts w:cs="Calibri"/>
                    <w:b/>
                  </w:rPr>
                </w:pPr>
                <w:r>
                  <w:rPr>
                    <w:rFonts w:cs="Calibri"/>
                    <w:b/>
                  </w:rPr>
                  <w:t>M</w:t>
                </w:r>
                <w:r w:rsidR="00CC2FE9" w:rsidRPr="00CC2FE9">
                  <w:rPr>
                    <w:rFonts w:cs="Calibri"/>
                    <w:b/>
                  </w:rPr>
                  <w:t>inimum Marks Required: N/A</w:t>
                </w:r>
              </w:p>
              <w:p w14:paraId="45312203" w14:textId="77777777" w:rsidR="00CC2FE9" w:rsidRPr="00CC2FE9" w:rsidRDefault="00CC2FE9" w:rsidP="00CC2FE9">
                <w:pPr>
                  <w:spacing w:after="0" w:line="240" w:lineRule="auto"/>
                  <w:rPr>
                    <w:rFonts w:cs="Calibri"/>
                    <w:b/>
                    <w:szCs w:val="20"/>
                  </w:rPr>
                </w:pPr>
              </w:p>
            </w:tc>
          </w:tr>
        </w:tbl>
        <w:p w14:paraId="5DBBE3FF" w14:textId="77777777" w:rsidR="00CC2FE9" w:rsidRPr="00CC2FE9" w:rsidRDefault="00CC2FE9" w:rsidP="00CC2FE9">
          <w:pPr>
            <w:ind w:left="720"/>
            <w:contextualSpacing/>
            <w:rPr>
              <w:rFonts w:cs="Calibri"/>
            </w:rPr>
          </w:pPr>
        </w:p>
        <w:p w14:paraId="0C26999D" w14:textId="77777777" w:rsidR="00CC2FE9" w:rsidRPr="00CC2FE9" w:rsidRDefault="00CC2FE9" w:rsidP="00CC2FE9">
          <w:pPr>
            <w:ind w:firstLine="142"/>
            <w:rPr>
              <w:b/>
              <w:bCs/>
              <w:szCs w:val="22"/>
              <w:u w:val="single"/>
              <w:lang w:val="en-IE"/>
            </w:rPr>
          </w:pPr>
          <w:r w:rsidRPr="00CC2FE9">
            <w:rPr>
              <w:b/>
              <w:bCs/>
              <w:u w:val="single"/>
            </w:rPr>
            <w:t>Requirement</w:t>
          </w:r>
        </w:p>
        <w:p w14:paraId="3FDFC5B2" w14:textId="77777777" w:rsidR="00CC2FE9" w:rsidRPr="00CC2FE9" w:rsidRDefault="00CC2FE9" w:rsidP="00CC2FE9">
          <w:pPr>
            <w:widowControl w:val="0"/>
            <w:tabs>
              <w:tab w:val="left" w:pos="829"/>
            </w:tabs>
            <w:autoSpaceDE w:val="0"/>
            <w:autoSpaceDN w:val="0"/>
            <w:spacing w:after="0" w:line="232" w:lineRule="auto"/>
            <w:ind w:left="720" w:right="1033"/>
            <w:rPr>
              <w:rFonts w:eastAsia="Arial" w:cs="Calibri"/>
              <w:szCs w:val="22"/>
              <w:lang w:val="en-IE" w:eastAsia="en-IE" w:bidi="en-IE"/>
            </w:rPr>
          </w:pPr>
        </w:p>
        <w:p w14:paraId="06B01735" w14:textId="5E2A45ED" w:rsidR="00CC2FE9" w:rsidRPr="00CC2FE9" w:rsidRDefault="00CC2FE9" w:rsidP="007564FB">
          <w:pPr>
            <w:widowControl w:val="0"/>
            <w:tabs>
              <w:tab w:val="left" w:pos="829"/>
            </w:tabs>
            <w:autoSpaceDE w:val="0"/>
            <w:autoSpaceDN w:val="0"/>
            <w:spacing w:after="0" w:line="232" w:lineRule="auto"/>
            <w:ind w:left="142" w:right="1033"/>
            <w:rPr>
              <w:rFonts w:eastAsia="Arial" w:cs="Calibri"/>
              <w:szCs w:val="22"/>
              <w:lang w:val="en-IE" w:eastAsia="en-IE" w:bidi="en-IE"/>
            </w:rPr>
          </w:pPr>
          <w:r w:rsidRPr="00CC2FE9">
            <w:rPr>
              <w:rFonts w:eastAsia="Arial" w:cs="Calibri"/>
              <w:szCs w:val="22"/>
              <w:lang w:val="en-IE" w:eastAsia="en-IE" w:bidi="en-IE"/>
            </w:rPr>
            <w:t>Tenderers are required to explain why they consider that their approach to Area</w:t>
          </w:r>
          <w:r w:rsidR="007564FB">
            <w:rPr>
              <w:rFonts w:eastAsia="Arial" w:cs="Calibri"/>
              <w:szCs w:val="22"/>
              <w:lang w:val="en-IE" w:eastAsia="en-IE" w:bidi="en-IE"/>
            </w:rPr>
            <w:t xml:space="preserve"> </w:t>
          </w:r>
          <w:r w:rsidRPr="00CC2FE9">
            <w:rPr>
              <w:rFonts w:eastAsia="Arial" w:cs="Calibri"/>
              <w:szCs w:val="22"/>
              <w:lang w:val="en-IE" w:eastAsia="en-IE" w:bidi="en-IE"/>
            </w:rPr>
            <w:t>Monitoring differentiates them from other vendors in the marketplace and would be more compatible with the Contracting Authority’s requirement.</w:t>
          </w:r>
        </w:p>
        <w:p w14:paraId="2C77020E" w14:textId="77777777" w:rsidR="00CC2FE9" w:rsidRPr="00CC2FE9" w:rsidRDefault="00CC2FE9" w:rsidP="00CC2FE9">
          <w:pPr>
            <w:ind w:left="720"/>
            <w:rPr>
              <w:b/>
              <w:bCs/>
            </w:rPr>
          </w:pPr>
        </w:p>
        <w:p w14:paraId="6C969698" w14:textId="77777777" w:rsidR="00CC2FE9" w:rsidRPr="00CC2FE9" w:rsidRDefault="00CC2FE9" w:rsidP="00CC2FE9">
          <w:pPr>
            <w:ind w:firstLine="142"/>
            <w:rPr>
              <w:b/>
              <w:bCs/>
              <w:u w:val="single"/>
            </w:rPr>
          </w:pPr>
          <w:r w:rsidRPr="00CC2FE9">
            <w:rPr>
              <w:b/>
              <w:bCs/>
              <w:u w:val="single"/>
            </w:rPr>
            <w:t>Evidence</w:t>
          </w:r>
        </w:p>
        <w:p w14:paraId="681C384E" w14:textId="64690EB1" w:rsidR="00CC2FE9" w:rsidRPr="00CC2FE9" w:rsidRDefault="00CC2FE9" w:rsidP="00CC2FE9">
          <w:pPr>
            <w:ind w:left="142"/>
            <w:rPr>
              <w:color w:val="000000"/>
            </w:rPr>
          </w:pPr>
          <w:r w:rsidRPr="00CC2FE9">
            <w:rPr>
              <w:color w:val="000000"/>
            </w:rPr>
            <w:t xml:space="preserve">Tenderers should outline, in less than 1,000 words, two (2) key differentiators that they believe makes their Area Monitoring approach unique or distinguishes them from the marketplace. The differentiators </w:t>
          </w:r>
          <w:r w:rsidRPr="00CC2FE9">
            <w:rPr>
              <w:b/>
              <w:bCs/>
              <w:color w:val="000000"/>
              <w:u w:val="single"/>
            </w:rPr>
            <w:t>must not</w:t>
          </w:r>
          <w:r w:rsidRPr="00CC2FE9">
            <w:rPr>
              <w:color w:val="000000"/>
              <w:u w:val="single"/>
            </w:rPr>
            <w:t xml:space="preserve"> </w:t>
          </w:r>
          <w:r w:rsidRPr="00CC2FE9">
            <w:rPr>
              <w:color w:val="000000"/>
            </w:rPr>
            <w:t xml:space="preserve">be a reiteration of the existing Award Criterion response, or a rewording of information already provided in the RFT response </w:t>
          </w:r>
          <w:r w:rsidR="00B36352" w:rsidRPr="00CC2FE9">
            <w:rPr>
              <w:color w:val="000000"/>
            </w:rPr>
            <w:t>e.g.,</w:t>
          </w:r>
          <w:r w:rsidRPr="00CC2FE9">
            <w:rPr>
              <w:color w:val="000000"/>
            </w:rPr>
            <w:t xml:space="preserve"> resource selection methodology is already scored under Award Criterion 1.  </w:t>
          </w:r>
        </w:p>
        <w:p w14:paraId="42FC38BC" w14:textId="77777777" w:rsidR="0020220E" w:rsidRPr="00CC2FE9" w:rsidRDefault="0020220E" w:rsidP="0020220E">
          <w:pPr>
            <w:spacing w:after="0" w:line="240" w:lineRule="auto"/>
            <w:rPr>
              <w:color w:val="000000"/>
            </w:rPr>
          </w:pPr>
        </w:p>
        <w:p w14:paraId="611956F1" w14:textId="7EE08114" w:rsidR="0020220E" w:rsidRPr="00CC2FE9" w:rsidRDefault="0020220E" w:rsidP="0020220E">
          <w:pPr>
            <w:ind w:left="709"/>
            <w:contextualSpacing/>
          </w:pPr>
          <w:r w:rsidRPr="00CC2FE9">
            <w:t xml:space="preserve">       Maximum Mark: 1</w:t>
          </w:r>
          <w:r w:rsidR="00C664BE">
            <w:t>0</w:t>
          </w:r>
          <w:r>
            <w:t>0</w:t>
          </w:r>
          <w:r w:rsidRPr="00CC2FE9">
            <w:t xml:space="preserve">       </w:t>
          </w:r>
        </w:p>
        <w:p w14:paraId="78B967CD" w14:textId="77777777" w:rsidR="00CC2FE9" w:rsidRPr="00CC2FE9" w:rsidRDefault="00CC2FE9" w:rsidP="0020220E">
          <w:pPr>
            <w:contextualSpacing/>
            <w:rPr>
              <w:rFonts w:cs="Calibri"/>
            </w:rPr>
          </w:pPr>
        </w:p>
        <w:p w14:paraId="7BD02339" w14:textId="20277283" w:rsidR="00CC2FE9" w:rsidRPr="00CC2FE9" w:rsidRDefault="00CC2FE9" w:rsidP="00A55A3D">
          <w:pPr>
            <w:pStyle w:val="Heading4"/>
          </w:pPr>
          <w:r w:rsidRPr="00CC2FE9">
            <w:rPr>
              <w:lang w:eastAsia="en-IE"/>
            </w:rPr>
            <w:lastRenderedPageBreak/>
            <w:t xml:space="preserve">Qualitative Criterion </w:t>
          </w:r>
          <w:r w:rsidR="00020F55">
            <w:t>6</w:t>
          </w:r>
        </w:p>
        <w:tbl>
          <w:tblPr>
            <w:tblStyle w:val="TableGrid3"/>
            <w:tblW w:w="0" w:type="auto"/>
            <w:tblInd w:w="137" w:type="dxa"/>
            <w:shd w:val="clear" w:color="auto" w:fill="B4C6E7"/>
            <w:tblLook w:val="04A0" w:firstRow="1" w:lastRow="0" w:firstColumn="1" w:lastColumn="0" w:noHBand="0" w:noVBand="1"/>
          </w:tblPr>
          <w:tblGrid>
            <w:gridCol w:w="8924"/>
          </w:tblGrid>
          <w:tr w:rsidR="00CC2FE9" w:rsidRPr="00CC2FE9" w14:paraId="49A40830" w14:textId="77777777" w:rsidTr="00CC2FE9">
            <w:tc>
              <w:tcPr>
                <w:tcW w:w="8924" w:type="dxa"/>
                <w:tcBorders>
                  <w:top w:val="single" w:sz="4" w:space="0" w:color="auto"/>
                  <w:left w:val="single" w:sz="4" w:space="0" w:color="auto"/>
                  <w:bottom w:val="single" w:sz="4" w:space="0" w:color="auto"/>
                  <w:right w:val="single" w:sz="4" w:space="0" w:color="auto"/>
                </w:tcBorders>
                <w:shd w:val="clear" w:color="auto" w:fill="B4C6E7"/>
              </w:tcPr>
              <w:p w14:paraId="7AE4365E" w14:textId="333A8B0D" w:rsidR="00CC2FE9" w:rsidRPr="00CC2FE9" w:rsidRDefault="00CC2FE9" w:rsidP="00CC2FE9">
                <w:pPr>
                  <w:tabs>
                    <w:tab w:val="left" w:pos="495"/>
                  </w:tabs>
                  <w:spacing w:after="0" w:line="240" w:lineRule="auto"/>
                  <w:rPr>
                    <w:rFonts w:cs="Calibri"/>
                    <w:b/>
                  </w:rPr>
                </w:pPr>
                <w:r w:rsidRPr="00CC2FE9">
                  <w:rPr>
                    <w:rFonts w:cs="Calibri"/>
                    <w:b/>
                  </w:rPr>
                  <w:t xml:space="preserve">Qualitative Criterion </w:t>
                </w:r>
                <w:r w:rsidR="00020F55">
                  <w:rPr>
                    <w:rFonts w:cs="Calibri"/>
                    <w:b/>
                  </w:rPr>
                  <w:t>6</w:t>
                </w:r>
                <w:r w:rsidRPr="00CC2FE9">
                  <w:rPr>
                    <w:rFonts w:cs="Calibri"/>
                    <w:b/>
                  </w:rPr>
                  <w:t>: Value-Added Features Offered</w:t>
                </w:r>
              </w:p>
              <w:p w14:paraId="2006AD4F" w14:textId="6F41AE42" w:rsidR="00CC2FE9" w:rsidRPr="00CC2FE9" w:rsidRDefault="00CC2FE9" w:rsidP="00CC2FE9">
                <w:pPr>
                  <w:tabs>
                    <w:tab w:val="left" w:pos="495"/>
                  </w:tabs>
                  <w:spacing w:after="0" w:line="240" w:lineRule="auto"/>
                  <w:rPr>
                    <w:rFonts w:cs="Calibri"/>
                    <w:b/>
                  </w:rPr>
                </w:pPr>
                <w:r w:rsidRPr="00CC2FE9">
                  <w:rPr>
                    <w:rFonts w:cs="Calibri"/>
                    <w:b/>
                  </w:rPr>
                  <w:t xml:space="preserve">Maximum Marks </w:t>
                </w:r>
                <w:r w:rsidR="002B75C6">
                  <w:rPr>
                    <w:rFonts w:cs="Calibri"/>
                    <w:b/>
                  </w:rPr>
                  <w:t>A</w:t>
                </w:r>
                <w:r w:rsidRPr="00CC2FE9">
                  <w:rPr>
                    <w:rFonts w:cs="Calibri"/>
                    <w:b/>
                  </w:rPr>
                  <w:t>vailable: 200</w:t>
                </w:r>
              </w:p>
              <w:p w14:paraId="3B337E99" w14:textId="61B08952" w:rsidR="00CC2FE9" w:rsidRPr="00CC2FE9" w:rsidRDefault="002B75C6" w:rsidP="00CC2FE9">
                <w:pPr>
                  <w:tabs>
                    <w:tab w:val="left" w:pos="495"/>
                  </w:tabs>
                  <w:spacing w:after="0" w:line="240" w:lineRule="auto"/>
                  <w:rPr>
                    <w:rFonts w:cs="Calibri"/>
                    <w:b/>
                  </w:rPr>
                </w:pPr>
                <w:r>
                  <w:rPr>
                    <w:rFonts w:cs="Calibri"/>
                    <w:b/>
                  </w:rPr>
                  <w:t>M</w:t>
                </w:r>
                <w:r w:rsidR="00CC2FE9" w:rsidRPr="00CC2FE9">
                  <w:rPr>
                    <w:rFonts w:cs="Calibri"/>
                    <w:b/>
                  </w:rPr>
                  <w:t xml:space="preserve">inimum Marks Required: </w:t>
                </w:r>
                <w:r w:rsidR="0020220E">
                  <w:rPr>
                    <w:rFonts w:cs="Calibri"/>
                    <w:b/>
                  </w:rPr>
                  <w:t>N/A</w:t>
                </w:r>
              </w:p>
              <w:p w14:paraId="418C97B0" w14:textId="77777777" w:rsidR="00CC2FE9" w:rsidRPr="00CC2FE9" w:rsidRDefault="00CC2FE9" w:rsidP="00CC2FE9">
                <w:pPr>
                  <w:spacing w:after="0" w:line="240" w:lineRule="auto"/>
                  <w:rPr>
                    <w:rFonts w:cs="Calibri"/>
                    <w:b/>
                    <w:szCs w:val="20"/>
                  </w:rPr>
                </w:pPr>
              </w:p>
            </w:tc>
          </w:tr>
        </w:tbl>
        <w:p w14:paraId="34DAFDB1" w14:textId="77777777" w:rsidR="00CC2FE9" w:rsidRPr="00CC2FE9" w:rsidRDefault="00CC2FE9" w:rsidP="00CC2FE9">
          <w:pPr>
            <w:ind w:left="720"/>
            <w:contextualSpacing/>
            <w:rPr>
              <w:rFonts w:cs="Calibri"/>
            </w:rPr>
          </w:pPr>
        </w:p>
        <w:p w14:paraId="50434A7D" w14:textId="77777777" w:rsidR="00CC2FE9" w:rsidRPr="00CC2FE9" w:rsidRDefault="00CC2FE9" w:rsidP="00CC2FE9">
          <w:pPr>
            <w:ind w:firstLine="142"/>
            <w:rPr>
              <w:b/>
              <w:bCs/>
              <w:szCs w:val="22"/>
              <w:u w:val="single"/>
              <w:lang w:val="en-IE"/>
            </w:rPr>
          </w:pPr>
          <w:r w:rsidRPr="00CC2FE9">
            <w:rPr>
              <w:b/>
              <w:bCs/>
              <w:u w:val="single"/>
            </w:rPr>
            <w:t>Requirement:</w:t>
          </w:r>
        </w:p>
        <w:p w14:paraId="408D796C" w14:textId="77777777" w:rsidR="00CC2FE9" w:rsidRPr="00CC2FE9" w:rsidRDefault="00CC2FE9" w:rsidP="00CC2FE9">
          <w:pPr>
            <w:ind w:left="142"/>
            <w:rPr>
              <w:color w:val="000000"/>
            </w:rPr>
          </w:pPr>
          <w:r w:rsidRPr="00CC2FE9">
            <w:rPr>
              <w:color w:val="000000"/>
            </w:rPr>
            <w:t>Tenderers must demonstrate that they can provide complementary non-chargeable Value-Added features as part of their bid.</w:t>
          </w:r>
        </w:p>
        <w:p w14:paraId="0E78002D" w14:textId="77777777" w:rsidR="00CC2FE9" w:rsidRPr="00CC2FE9" w:rsidRDefault="00CC2FE9" w:rsidP="00CC2FE9">
          <w:pPr>
            <w:ind w:left="720"/>
            <w:rPr>
              <w:b/>
              <w:bCs/>
              <w:u w:val="single"/>
            </w:rPr>
          </w:pPr>
        </w:p>
        <w:p w14:paraId="2CAB6CF4" w14:textId="77777777" w:rsidR="00CC2FE9" w:rsidRPr="00CC2FE9" w:rsidRDefault="00CC2FE9" w:rsidP="00CC2FE9">
          <w:pPr>
            <w:ind w:firstLine="142"/>
            <w:rPr>
              <w:b/>
              <w:bCs/>
              <w:u w:val="single"/>
            </w:rPr>
          </w:pPr>
          <w:r w:rsidRPr="00CC2FE9">
            <w:rPr>
              <w:b/>
              <w:bCs/>
              <w:u w:val="single"/>
            </w:rPr>
            <w:t>Evidence:</w:t>
          </w:r>
        </w:p>
        <w:p w14:paraId="477FA5BB" w14:textId="77777777" w:rsidR="00CC2FE9" w:rsidRPr="00CC2FE9" w:rsidRDefault="00CC2FE9" w:rsidP="00CC2FE9">
          <w:pPr>
            <w:spacing w:after="0" w:line="240" w:lineRule="auto"/>
            <w:ind w:left="142"/>
            <w:rPr>
              <w:color w:val="000000"/>
            </w:rPr>
          </w:pPr>
          <w:r w:rsidRPr="00CC2FE9">
            <w:rPr>
              <w:color w:val="000000"/>
            </w:rPr>
            <w:t xml:space="preserve">Tenderers are required to provide their proposal to demonstrate the Value-Added Features that will be available to the Contracting Authority during the Contract Term. The proposal must address:  </w:t>
          </w:r>
        </w:p>
        <w:p w14:paraId="0705CFA7" w14:textId="77777777" w:rsidR="00CC2FE9" w:rsidRPr="00CC2FE9" w:rsidRDefault="00CC2FE9" w:rsidP="00CC2FE9">
          <w:pPr>
            <w:spacing w:after="0" w:line="240" w:lineRule="auto"/>
            <w:ind w:left="142"/>
            <w:rPr>
              <w:color w:val="000000"/>
            </w:rPr>
          </w:pPr>
        </w:p>
        <w:p w14:paraId="04FBEF8C" w14:textId="77777777" w:rsidR="00CC2FE9" w:rsidRPr="00CC2FE9" w:rsidRDefault="00CC2FE9" w:rsidP="00843E60">
          <w:pPr>
            <w:numPr>
              <w:ilvl w:val="0"/>
              <w:numId w:val="28"/>
            </w:numPr>
            <w:rPr>
              <w:color w:val="000000"/>
            </w:rPr>
          </w:pPr>
          <w:r w:rsidRPr="00CC2FE9">
            <w:rPr>
              <w:color w:val="000000"/>
              <w:u w:val="single"/>
            </w:rPr>
            <w:t xml:space="preserve">Specialist Advice </w:t>
          </w:r>
          <w:r w:rsidRPr="00CC2FE9">
            <w:rPr>
              <w:color w:val="000000"/>
            </w:rPr>
            <w:t>(100 Marks)</w:t>
          </w:r>
        </w:p>
        <w:p w14:paraId="502171F9" w14:textId="11FDA73F" w:rsidR="00CC2FE9" w:rsidRPr="00CC2FE9" w:rsidRDefault="00CC2FE9" w:rsidP="00CC2FE9">
          <w:pPr>
            <w:spacing w:after="0" w:line="240" w:lineRule="auto"/>
            <w:ind w:left="720"/>
            <w:rPr>
              <w:color w:val="000000"/>
            </w:rPr>
          </w:pPr>
          <w:r w:rsidRPr="00CC2FE9">
            <w:rPr>
              <w:color w:val="000000"/>
            </w:rPr>
            <w:t xml:space="preserve">The methodology that will be employed to ensure that specialist advice provided to the </w:t>
          </w:r>
          <w:r w:rsidRPr="0020220E">
            <w:rPr>
              <w:color w:val="000000"/>
            </w:rPr>
            <w:t>Contracting Authority from the Tenderer is consistent with best practice and industry standards</w:t>
          </w:r>
          <w:r w:rsidR="0020220E">
            <w:rPr>
              <w:color w:val="000000"/>
            </w:rPr>
            <w:t xml:space="preserve"> over and above the scope of the requirements of this tender.</w:t>
          </w:r>
        </w:p>
        <w:p w14:paraId="2E1E4C6D" w14:textId="77777777" w:rsidR="00CC2FE9" w:rsidRPr="00CC2FE9" w:rsidRDefault="00CC2FE9" w:rsidP="00CC2FE9">
          <w:pPr>
            <w:spacing w:after="0" w:line="240" w:lineRule="auto"/>
            <w:ind w:left="720"/>
            <w:rPr>
              <w:color w:val="000000"/>
            </w:rPr>
          </w:pPr>
        </w:p>
        <w:p w14:paraId="5B66CBCF" w14:textId="4B05E611" w:rsidR="00CC2FE9" w:rsidRPr="00CC2FE9" w:rsidRDefault="00CC2FE9" w:rsidP="00CC2FE9">
          <w:pPr>
            <w:ind w:left="709"/>
            <w:contextualSpacing/>
          </w:pPr>
          <w:r w:rsidRPr="00CC2FE9">
            <w:t xml:space="preserve">       Maximum Mark: 100          </w:t>
          </w:r>
        </w:p>
        <w:p w14:paraId="11A5B8B7" w14:textId="77777777" w:rsidR="00CC2FE9" w:rsidRPr="00CC2FE9" w:rsidRDefault="00CC2FE9" w:rsidP="00CC2FE9">
          <w:pPr>
            <w:spacing w:after="0" w:line="240" w:lineRule="auto"/>
            <w:ind w:left="1080"/>
            <w:rPr>
              <w:color w:val="000000"/>
            </w:rPr>
          </w:pPr>
        </w:p>
        <w:p w14:paraId="1DAC0944" w14:textId="77777777" w:rsidR="00CC2FE9" w:rsidRPr="00CC2FE9" w:rsidRDefault="00CC2FE9" w:rsidP="00843E60">
          <w:pPr>
            <w:numPr>
              <w:ilvl w:val="0"/>
              <w:numId w:val="28"/>
            </w:numPr>
            <w:rPr>
              <w:color w:val="000000"/>
              <w:u w:val="single"/>
            </w:rPr>
          </w:pPr>
          <w:bookmarkStart w:id="25" w:name="_Hlk57892541"/>
          <w:r w:rsidRPr="00CC2FE9">
            <w:rPr>
              <w:color w:val="000000"/>
              <w:u w:val="single"/>
            </w:rPr>
            <w:t>External project engagement (100 Marks)</w:t>
          </w:r>
        </w:p>
        <w:p w14:paraId="6BEC45CD" w14:textId="6823092F" w:rsidR="00CC2FE9" w:rsidRPr="00CC2FE9" w:rsidRDefault="00CC2FE9" w:rsidP="00CC2FE9">
          <w:pPr>
            <w:spacing w:after="0" w:line="240" w:lineRule="auto"/>
            <w:ind w:left="720"/>
          </w:pPr>
          <w:r w:rsidRPr="00CC2FE9">
            <w:rPr>
              <w:color w:val="000000"/>
            </w:rPr>
            <w:t xml:space="preserve">Tenderers must demonstrate where they have participated in projects researching </w:t>
          </w:r>
          <w:r w:rsidRPr="00CC2FE9">
            <w:t xml:space="preserve">opportunities in relation to Sentinel Satellite data and how that will benefit the Contracting Authority. </w:t>
          </w:r>
        </w:p>
        <w:p w14:paraId="623EA9FB" w14:textId="77777777" w:rsidR="00CC2FE9" w:rsidRPr="00CC2FE9" w:rsidRDefault="00CC2FE9" w:rsidP="00CC2FE9">
          <w:pPr>
            <w:spacing w:after="0" w:line="240" w:lineRule="auto"/>
            <w:ind w:left="720"/>
          </w:pPr>
        </w:p>
        <w:bookmarkEnd w:id="25"/>
        <w:p w14:paraId="190BDA3A" w14:textId="3C57ED46" w:rsidR="00CC2FE9" w:rsidRPr="00CC2FE9" w:rsidRDefault="00CC2FE9" w:rsidP="00CC2FE9">
          <w:pPr>
            <w:spacing w:after="0" w:line="240" w:lineRule="auto"/>
            <w:ind w:left="1080"/>
          </w:pPr>
          <w:r w:rsidRPr="00CC2FE9">
            <w:t xml:space="preserve">Maximum Mark: 100          </w:t>
          </w:r>
        </w:p>
        <w:p w14:paraId="76BFA6F4" w14:textId="77777777" w:rsidR="00CC2FE9" w:rsidRPr="00CC2FE9" w:rsidRDefault="00CC2FE9" w:rsidP="00CC2FE9">
          <w:pPr>
            <w:ind w:left="720"/>
            <w:contextualSpacing/>
            <w:rPr>
              <w:rFonts w:cs="Calibri"/>
            </w:rPr>
          </w:pPr>
        </w:p>
        <w:p w14:paraId="13CD97FB" w14:textId="77777777" w:rsidR="00CC2FE9" w:rsidRPr="00CC2FE9" w:rsidRDefault="00CC2FE9" w:rsidP="00A55A3D">
          <w:pPr>
            <w:contextualSpacing/>
            <w:rPr>
              <w:rFonts w:cs="Calibri"/>
            </w:rPr>
          </w:pPr>
        </w:p>
        <w:p w14:paraId="06F7B544" w14:textId="2DBBC503" w:rsidR="00CC2FE9" w:rsidRPr="00E37E08" w:rsidRDefault="00CC2FE9" w:rsidP="00E37E08">
          <w:pPr>
            <w:pStyle w:val="Heading4"/>
            <w:rPr>
              <w:lang w:val="en-IE"/>
            </w:rPr>
          </w:pPr>
          <w:r w:rsidRPr="00CC2FE9">
            <w:t>Scoring methodology</w:t>
          </w:r>
        </w:p>
        <w:p w14:paraId="67F1ABB2" w14:textId="708C3BC2" w:rsidR="00CC2FE9" w:rsidRPr="00CC2FE9" w:rsidRDefault="00CC2FE9" w:rsidP="00CC2FE9">
          <w:pPr>
            <w:contextualSpacing/>
            <w:rPr>
              <w:rFonts w:cs="Calibri"/>
              <w:b/>
              <w:szCs w:val="22"/>
            </w:rPr>
          </w:pPr>
          <w:r w:rsidRPr="00CC2FE9">
            <w:rPr>
              <w:rFonts w:cs="Calibri"/>
              <w:b/>
              <w:szCs w:val="22"/>
            </w:rPr>
            <w:t xml:space="preserve">For the non-cost sub-criteria numbered 1 – </w:t>
          </w:r>
          <w:r w:rsidR="00B81291">
            <w:rPr>
              <w:rFonts w:cs="Calibri"/>
              <w:b/>
              <w:szCs w:val="22"/>
            </w:rPr>
            <w:t>6</w:t>
          </w:r>
          <w:r w:rsidRPr="00CC2FE9">
            <w:rPr>
              <w:rFonts w:cs="Calibri"/>
              <w:b/>
              <w:szCs w:val="22"/>
            </w:rPr>
            <w:t xml:space="preserve"> included in Award Table 1 above the scoring methodology set out in Award Criteria Table 3 below will apply.</w:t>
          </w:r>
        </w:p>
        <w:p w14:paraId="3D54BC22" w14:textId="77777777" w:rsidR="00CC2FE9" w:rsidRPr="00CC2FE9" w:rsidRDefault="00CC2FE9" w:rsidP="00CC2FE9">
          <w:pPr>
            <w:contextualSpacing/>
            <w:rPr>
              <w:rFonts w:cs="Calibri"/>
              <w:szCs w:val="22"/>
            </w:rPr>
          </w:pPr>
        </w:p>
        <w:p w14:paraId="76C2307A" w14:textId="77777777" w:rsidR="00CC2FE9" w:rsidRPr="00CC2FE9" w:rsidRDefault="00CC2FE9" w:rsidP="00CC2FE9">
          <w:pPr>
            <w:contextualSpacing/>
            <w:rPr>
              <w:rFonts w:cs="Calibri"/>
              <w:szCs w:val="22"/>
            </w:rPr>
          </w:pPr>
          <w:r w:rsidRPr="00CC2FE9">
            <w:rPr>
              <w:rFonts w:cs="Calibri"/>
              <w:szCs w:val="22"/>
            </w:rPr>
            <w:t>In accordance with the scoring methodology:</w:t>
          </w:r>
        </w:p>
        <w:p w14:paraId="12CAA724" w14:textId="77777777" w:rsidR="00CC2FE9" w:rsidRPr="00CC2FE9" w:rsidRDefault="00CC2FE9" w:rsidP="00CC2FE9">
          <w:pPr>
            <w:contextualSpacing/>
            <w:rPr>
              <w:rFonts w:cs="Calibri"/>
              <w:szCs w:val="22"/>
            </w:rPr>
          </w:pPr>
        </w:p>
        <w:p w14:paraId="037ADC6F" w14:textId="5FEFA905" w:rsidR="00CC2FE9" w:rsidRPr="00CC2FE9" w:rsidRDefault="00CC2FE9" w:rsidP="00843E60">
          <w:pPr>
            <w:numPr>
              <w:ilvl w:val="0"/>
              <w:numId w:val="29"/>
            </w:numPr>
            <w:ind w:left="360"/>
            <w:contextualSpacing/>
            <w:jc w:val="left"/>
            <w:rPr>
              <w:rFonts w:cs="Calibri"/>
              <w:szCs w:val="22"/>
            </w:rPr>
          </w:pPr>
          <w:r w:rsidRPr="00CC2FE9">
            <w:rPr>
              <w:rFonts w:cs="Calibri"/>
              <w:szCs w:val="22"/>
            </w:rPr>
            <w:t>The tender evaluation committee will determine into which of the six bands the response falls. The available marks for each criterion are divided amongst bands 0 – 5</w:t>
          </w:r>
          <w:r w:rsidR="00C62B2D">
            <w:rPr>
              <w:rFonts w:cs="Calibri"/>
              <w:szCs w:val="22"/>
            </w:rPr>
            <w:t>.</w:t>
          </w:r>
        </w:p>
        <w:p w14:paraId="1B674553" w14:textId="77777777" w:rsidR="00CC2FE9" w:rsidRPr="00CC2FE9" w:rsidRDefault="00CC2FE9" w:rsidP="00CC2FE9">
          <w:pPr>
            <w:ind w:left="360"/>
            <w:contextualSpacing/>
            <w:rPr>
              <w:rFonts w:cs="Calibri"/>
              <w:szCs w:val="22"/>
            </w:rPr>
          </w:pPr>
        </w:p>
        <w:p w14:paraId="63DB4110" w14:textId="77777777" w:rsidR="00CC2FE9" w:rsidRPr="00CC2FE9" w:rsidRDefault="00CC2FE9" w:rsidP="00843E60">
          <w:pPr>
            <w:numPr>
              <w:ilvl w:val="0"/>
              <w:numId w:val="29"/>
            </w:numPr>
            <w:ind w:left="360"/>
            <w:contextualSpacing/>
            <w:jc w:val="left"/>
            <w:rPr>
              <w:rFonts w:cs="Calibri"/>
              <w:szCs w:val="22"/>
            </w:rPr>
          </w:pPr>
          <w:r w:rsidRPr="00CC2FE9">
            <w:rPr>
              <w:rFonts w:cs="Calibri"/>
              <w:szCs w:val="22"/>
            </w:rPr>
            <w:t>The tender evaluation committee will then assign a mark within the scoring range of the selected band depending on the quality of the response.</w:t>
          </w:r>
        </w:p>
        <w:p w14:paraId="6D5C00B1" w14:textId="7B476822" w:rsidR="00CC2FE9" w:rsidRDefault="00CC2FE9" w:rsidP="00CC2FE9">
          <w:pPr>
            <w:ind w:left="720"/>
            <w:contextualSpacing/>
            <w:rPr>
              <w:rFonts w:cs="Calibri"/>
            </w:rPr>
          </w:pPr>
        </w:p>
        <w:p w14:paraId="7D72D1DD" w14:textId="38EA12AE" w:rsidR="00DD4B92" w:rsidRDefault="00DD4B92" w:rsidP="00CC2FE9">
          <w:pPr>
            <w:ind w:left="720"/>
            <w:contextualSpacing/>
            <w:rPr>
              <w:rFonts w:cs="Calibri"/>
            </w:rPr>
          </w:pPr>
        </w:p>
        <w:p w14:paraId="06DB7FBF" w14:textId="2DC07065" w:rsidR="00DD4B92" w:rsidRDefault="00DD4B92" w:rsidP="00CC2FE9">
          <w:pPr>
            <w:ind w:left="720"/>
            <w:contextualSpacing/>
            <w:rPr>
              <w:rFonts w:cs="Calibri"/>
            </w:rPr>
          </w:pPr>
        </w:p>
        <w:p w14:paraId="4AA49A66" w14:textId="77777777" w:rsidR="00DD4B92" w:rsidRPr="00CC2FE9" w:rsidRDefault="00DD4B92" w:rsidP="00CC2FE9">
          <w:pPr>
            <w:ind w:left="720"/>
            <w:contextualSpacing/>
            <w:rPr>
              <w:rFonts w:cs="Calibri"/>
            </w:rPr>
          </w:pPr>
        </w:p>
        <w:p w14:paraId="79B8F1DA" w14:textId="276A0EF5" w:rsidR="00CC2FE9" w:rsidRDefault="00CC2FE9" w:rsidP="00C62B2D">
          <w:pPr>
            <w:contextualSpacing/>
            <w:rPr>
              <w:rFonts w:cs="Calibri"/>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809"/>
            <w:gridCol w:w="7252"/>
          </w:tblGrid>
          <w:tr w:rsidR="00C62B2D" w:rsidRPr="0042162B" w14:paraId="59D48480" w14:textId="77777777" w:rsidTr="00775AB9">
            <w:trPr>
              <w:trHeight w:val="324"/>
            </w:trPr>
            <w:tc>
              <w:tcPr>
                <w:tcW w:w="9061" w:type="dxa"/>
                <w:gridSpan w:val="2"/>
              </w:tcPr>
              <w:p w14:paraId="1DDA46A2" w14:textId="3058719A" w:rsidR="00C62B2D" w:rsidRPr="0042162B" w:rsidRDefault="00C62B2D" w:rsidP="00C62B2D">
                <w:pPr>
                  <w:spacing w:line="252" w:lineRule="auto"/>
                  <w:jc w:val="center"/>
                  <w:rPr>
                    <w:rFonts w:eastAsia="Calibri"/>
                    <w:b/>
                    <w:bCs/>
                  </w:rPr>
                </w:pPr>
                <w:r>
                  <w:rPr>
                    <w:rFonts w:eastAsia="Calibri"/>
                    <w:b/>
                    <w:bCs/>
                    <w:szCs w:val="22"/>
                  </w:rPr>
                  <w:lastRenderedPageBreak/>
                  <w:t>Table 3: Scoring Methodology Table</w:t>
                </w:r>
              </w:p>
            </w:tc>
          </w:tr>
          <w:tr w:rsidR="00A12091" w:rsidRPr="0042162B" w14:paraId="0B0131E4" w14:textId="77777777" w:rsidTr="00C62B2D">
            <w:trPr>
              <w:trHeight w:val="324"/>
            </w:trPr>
            <w:tc>
              <w:tcPr>
                <w:tcW w:w="1809" w:type="dxa"/>
                <w:hideMark/>
              </w:tcPr>
              <w:p w14:paraId="37626179" w14:textId="06891416" w:rsidR="00A12091" w:rsidRPr="0042162B" w:rsidRDefault="00C62B2D" w:rsidP="00775AB9">
                <w:pPr>
                  <w:spacing w:line="252" w:lineRule="auto"/>
                  <w:rPr>
                    <w:rFonts w:eastAsia="Calibri"/>
                    <w:b/>
                    <w:bCs/>
                  </w:rPr>
                </w:pPr>
                <w:r>
                  <w:rPr>
                    <w:rFonts w:eastAsia="Calibri"/>
                    <w:b/>
                    <w:bCs/>
                    <w:szCs w:val="22"/>
                  </w:rPr>
                  <w:t>Band Weighting</w:t>
                </w:r>
              </w:p>
            </w:tc>
            <w:tc>
              <w:tcPr>
                <w:tcW w:w="7252" w:type="dxa"/>
                <w:hideMark/>
              </w:tcPr>
              <w:p w14:paraId="5442353C" w14:textId="77777777" w:rsidR="00A12091" w:rsidRPr="0042162B" w:rsidRDefault="00A12091" w:rsidP="00775AB9">
                <w:pPr>
                  <w:spacing w:line="252" w:lineRule="auto"/>
                  <w:rPr>
                    <w:rFonts w:eastAsia="Calibri"/>
                    <w:b/>
                    <w:bCs/>
                  </w:rPr>
                </w:pPr>
                <w:r w:rsidRPr="0042162B">
                  <w:rPr>
                    <w:rFonts w:eastAsia="Calibri"/>
                    <w:b/>
                    <w:bCs/>
                    <w:szCs w:val="22"/>
                  </w:rPr>
                  <w:t>Meaning</w:t>
                </w:r>
              </w:p>
            </w:tc>
          </w:tr>
          <w:tr w:rsidR="00A12091" w:rsidRPr="0042162B" w14:paraId="3240A31E" w14:textId="77777777" w:rsidTr="00C62B2D">
            <w:trPr>
              <w:trHeight w:val="824"/>
            </w:trPr>
            <w:tc>
              <w:tcPr>
                <w:tcW w:w="1809" w:type="dxa"/>
                <w:hideMark/>
              </w:tcPr>
              <w:p w14:paraId="47E3AB4E" w14:textId="2E77A98C" w:rsidR="00A12091" w:rsidRPr="0042162B" w:rsidRDefault="00C62B2D" w:rsidP="00C62B2D">
                <w:pPr>
                  <w:spacing w:line="252" w:lineRule="auto"/>
                  <w:jc w:val="left"/>
                  <w:rPr>
                    <w:rFonts w:eastAsia="Calibri"/>
                  </w:rPr>
                </w:pPr>
                <w:r w:rsidRPr="00C62B2D">
                  <w:rPr>
                    <w:rFonts w:eastAsia="Calibri"/>
                    <w:b/>
                    <w:bCs/>
                    <w:szCs w:val="22"/>
                  </w:rPr>
                  <w:t>5</w:t>
                </w:r>
                <w:r>
                  <w:rPr>
                    <w:rFonts w:eastAsia="Calibri"/>
                    <w:szCs w:val="22"/>
                  </w:rPr>
                  <w:t xml:space="preserve"> (</w:t>
                </w:r>
                <w:r w:rsidR="00A12091" w:rsidRPr="0042162B">
                  <w:rPr>
                    <w:rFonts w:eastAsia="Calibri"/>
                    <w:szCs w:val="22"/>
                  </w:rPr>
                  <w:t>91% - 100%</w:t>
                </w:r>
                <w:r>
                  <w:rPr>
                    <w:rFonts w:eastAsia="Calibri"/>
                    <w:szCs w:val="22"/>
                  </w:rPr>
                  <w:t>)</w:t>
                </w:r>
              </w:p>
            </w:tc>
            <w:tc>
              <w:tcPr>
                <w:tcW w:w="7252" w:type="dxa"/>
                <w:hideMark/>
              </w:tcPr>
              <w:p w14:paraId="042FA103" w14:textId="77777777" w:rsidR="00A12091" w:rsidRPr="0042162B" w:rsidRDefault="00A12091" w:rsidP="00775AB9">
                <w:pPr>
                  <w:spacing w:line="252" w:lineRule="auto"/>
                  <w:rPr>
                    <w:rFonts w:eastAsia="Calibri"/>
                  </w:rPr>
                </w:pPr>
                <w:r w:rsidRPr="0042162B">
                  <w:rPr>
                    <w:rFonts w:eastAsia="Calibri"/>
                    <w:szCs w:val="22"/>
                  </w:rPr>
                  <w:t>An excellent response, with very few or no weaknesses, that demonstrates a complete understanding of requirements and provides comprehensive and convincing assurance that the Tenderer will deliver to an excellent standard.</w:t>
                </w:r>
              </w:p>
            </w:tc>
          </w:tr>
          <w:tr w:rsidR="00A12091" w:rsidRPr="0042162B" w14:paraId="59F2D44A" w14:textId="77777777" w:rsidTr="00C62B2D">
            <w:trPr>
              <w:trHeight w:val="60"/>
            </w:trPr>
            <w:tc>
              <w:tcPr>
                <w:tcW w:w="1809" w:type="dxa"/>
                <w:hideMark/>
              </w:tcPr>
              <w:p w14:paraId="74BE841F" w14:textId="0C32726C" w:rsidR="00A12091" w:rsidRPr="0042162B" w:rsidRDefault="00C62B2D" w:rsidP="00C62B2D">
                <w:pPr>
                  <w:spacing w:line="252" w:lineRule="auto"/>
                  <w:jc w:val="left"/>
                  <w:rPr>
                    <w:rFonts w:eastAsia="Calibri"/>
                  </w:rPr>
                </w:pPr>
                <w:r w:rsidRPr="00C62B2D">
                  <w:rPr>
                    <w:rFonts w:eastAsia="Calibri"/>
                    <w:b/>
                    <w:bCs/>
                    <w:szCs w:val="22"/>
                  </w:rPr>
                  <w:t>4</w:t>
                </w:r>
                <w:r>
                  <w:rPr>
                    <w:rFonts w:eastAsia="Calibri"/>
                    <w:szCs w:val="22"/>
                  </w:rPr>
                  <w:t xml:space="preserve"> (</w:t>
                </w:r>
                <w:r w:rsidR="00A12091" w:rsidRPr="0042162B">
                  <w:rPr>
                    <w:rFonts w:eastAsia="Calibri"/>
                    <w:szCs w:val="22"/>
                  </w:rPr>
                  <w:t>80% - 90%</w:t>
                </w:r>
                <w:r>
                  <w:rPr>
                    <w:rFonts w:eastAsia="Calibri"/>
                    <w:szCs w:val="22"/>
                  </w:rPr>
                  <w:t>)</w:t>
                </w:r>
              </w:p>
            </w:tc>
            <w:tc>
              <w:tcPr>
                <w:tcW w:w="7252" w:type="dxa"/>
                <w:hideMark/>
              </w:tcPr>
              <w:p w14:paraId="4BDF8B61" w14:textId="77777777" w:rsidR="00A12091" w:rsidRPr="0042162B" w:rsidRDefault="00A12091" w:rsidP="00775AB9">
                <w:pPr>
                  <w:spacing w:line="252" w:lineRule="auto"/>
                  <w:rPr>
                    <w:rFonts w:eastAsia="Calibri"/>
                  </w:rPr>
                </w:pPr>
                <w:r w:rsidRPr="0042162B">
                  <w:rPr>
                    <w:rFonts w:eastAsia="Calibri"/>
                    <w:szCs w:val="22"/>
                  </w:rPr>
                  <w:t xml:space="preserve">A very good response that demonstrates real understanding and fully meets the requirements and assurance that the Tenderer will deliver to high standard.  </w:t>
                </w:r>
              </w:p>
            </w:tc>
          </w:tr>
          <w:tr w:rsidR="00A12091" w:rsidRPr="0042162B" w14:paraId="402DA0AF" w14:textId="77777777" w:rsidTr="00C62B2D">
            <w:trPr>
              <w:trHeight w:val="60"/>
            </w:trPr>
            <w:tc>
              <w:tcPr>
                <w:tcW w:w="1809" w:type="dxa"/>
                <w:hideMark/>
              </w:tcPr>
              <w:p w14:paraId="53C702BC" w14:textId="26FEF822" w:rsidR="00A12091" w:rsidRPr="0042162B" w:rsidRDefault="00C62B2D" w:rsidP="00C62B2D">
                <w:pPr>
                  <w:spacing w:line="252" w:lineRule="auto"/>
                  <w:jc w:val="left"/>
                  <w:rPr>
                    <w:rFonts w:eastAsia="Calibri"/>
                  </w:rPr>
                </w:pPr>
                <w:r w:rsidRPr="00C62B2D">
                  <w:rPr>
                    <w:rFonts w:eastAsia="Calibri"/>
                    <w:b/>
                    <w:bCs/>
                    <w:szCs w:val="22"/>
                  </w:rPr>
                  <w:t xml:space="preserve">3 </w:t>
                </w:r>
                <w:r>
                  <w:rPr>
                    <w:rFonts w:eastAsia="Calibri"/>
                    <w:szCs w:val="22"/>
                  </w:rPr>
                  <w:t>(</w:t>
                </w:r>
                <w:r w:rsidR="00A12091" w:rsidRPr="0042162B">
                  <w:rPr>
                    <w:rFonts w:eastAsia="Calibri"/>
                    <w:szCs w:val="22"/>
                  </w:rPr>
                  <w:t>60% - 79%</w:t>
                </w:r>
                <w:r>
                  <w:rPr>
                    <w:rFonts w:eastAsia="Calibri"/>
                    <w:szCs w:val="22"/>
                  </w:rPr>
                  <w:t>)</w:t>
                </w:r>
              </w:p>
            </w:tc>
            <w:tc>
              <w:tcPr>
                <w:tcW w:w="7252" w:type="dxa"/>
                <w:hideMark/>
              </w:tcPr>
              <w:p w14:paraId="14C0B6B3" w14:textId="77777777" w:rsidR="00A12091" w:rsidRPr="0042162B" w:rsidRDefault="00A12091" w:rsidP="00775AB9">
                <w:pPr>
                  <w:spacing w:line="252" w:lineRule="auto"/>
                  <w:rPr>
                    <w:rFonts w:eastAsia="Calibri"/>
                  </w:rPr>
                </w:pPr>
                <w:r w:rsidRPr="0042162B">
                  <w:rPr>
                    <w:rFonts w:eastAsia="Calibri"/>
                    <w:szCs w:val="22"/>
                  </w:rPr>
                  <w:t xml:space="preserve">A satisfactory response which demonstrates a reasonable understanding of requirements and gives reasonable assurance of delivery to an adequate standard but does not provide sufficiently convincing assurance to award a higher mark. </w:t>
                </w:r>
              </w:p>
            </w:tc>
          </w:tr>
          <w:tr w:rsidR="00A12091" w:rsidRPr="0042162B" w14:paraId="39B53FC7" w14:textId="77777777" w:rsidTr="00C62B2D">
            <w:trPr>
              <w:trHeight w:val="902"/>
            </w:trPr>
            <w:tc>
              <w:tcPr>
                <w:tcW w:w="1809" w:type="dxa"/>
                <w:hideMark/>
              </w:tcPr>
              <w:p w14:paraId="317A2122" w14:textId="2019DD7E" w:rsidR="00A12091" w:rsidRPr="0042162B" w:rsidRDefault="00C62B2D" w:rsidP="00C62B2D">
                <w:pPr>
                  <w:spacing w:line="252" w:lineRule="auto"/>
                  <w:jc w:val="left"/>
                  <w:rPr>
                    <w:rFonts w:eastAsia="Calibri"/>
                  </w:rPr>
                </w:pPr>
                <w:r w:rsidRPr="00C62B2D">
                  <w:rPr>
                    <w:rFonts w:eastAsia="Calibri"/>
                    <w:b/>
                    <w:bCs/>
                    <w:szCs w:val="22"/>
                  </w:rPr>
                  <w:t xml:space="preserve">2 </w:t>
                </w:r>
                <w:r>
                  <w:rPr>
                    <w:rFonts w:eastAsia="Calibri"/>
                    <w:szCs w:val="22"/>
                  </w:rPr>
                  <w:t>(</w:t>
                </w:r>
                <w:r w:rsidR="00A12091" w:rsidRPr="0042162B">
                  <w:rPr>
                    <w:rFonts w:eastAsia="Calibri"/>
                    <w:szCs w:val="22"/>
                  </w:rPr>
                  <w:t>30% - 59%</w:t>
                </w:r>
                <w:r>
                  <w:rPr>
                    <w:rFonts w:eastAsia="Calibri"/>
                    <w:szCs w:val="22"/>
                  </w:rPr>
                  <w:t>)</w:t>
                </w:r>
              </w:p>
            </w:tc>
            <w:tc>
              <w:tcPr>
                <w:tcW w:w="7252" w:type="dxa"/>
                <w:hideMark/>
              </w:tcPr>
              <w:p w14:paraId="3555DABC" w14:textId="77777777" w:rsidR="00A12091" w:rsidRPr="0042162B" w:rsidRDefault="00A12091" w:rsidP="00775AB9">
                <w:pPr>
                  <w:spacing w:line="252" w:lineRule="auto"/>
                  <w:rPr>
                    <w:rFonts w:eastAsia="Calibri"/>
                  </w:rPr>
                </w:pPr>
                <w:r w:rsidRPr="0042162B">
                  <w:rPr>
                    <w:rFonts w:eastAsia="Calibri"/>
                    <w:szCs w:val="22"/>
                  </w:rPr>
                  <w:t xml:space="preserve">A response where reservations exist. Lacks full credibility/convincing detail, and there is a significant risk that the response </w:t>
                </w:r>
                <w:r>
                  <w:rPr>
                    <w:rFonts w:eastAsia="Calibri"/>
                    <w:szCs w:val="22"/>
                  </w:rPr>
                  <w:t>will not deliver to the required standard</w:t>
                </w:r>
                <w:r w:rsidRPr="0042162B">
                  <w:rPr>
                    <w:rFonts w:eastAsia="Calibri"/>
                    <w:szCs w:val="22"/>
                  </w:rPr>
                  <w:t xml:space="preserve">. </w:t>
                </w:r>
              </w:p>
            </w:tc>
          </w:tr>
          <w:tr w:rsidR="00A12091" w:rsidRPr="0042162B" w14:paraId="43D3A10A" w14:textId="77777777" w:rsidTr="00C62B2D">
            <w:trPr>
              <w:trHeight w:val="60"/>
            </w:trPr>
            <w:tc>
              <w:tcPr>
                <w:tcW w:w="1809" w:type="dxa"/>
                <w:hideMark/>
              </w:tcPr>
              <w:p w14:paraId="795C9B31" w14:textId="1B958789" w:rsidR="00A12091" w:rsidRPr="0042162B" w:rsidRDefault="00C62B2D" w:rsidP="00C62B2D">
                <w:pPr>
                  <w:spacing w:line="252" w:lineRule="auto"/>
                  <w:jc w:val="left"/>
                  <w:rPr>
                    <w:rFonts w:eastAsia="Calibri"/>
                  </w:rPr>
                </w:pPr>
                <w:r w:rsidRPr="00C62B2D">
                  <w:rPr>
                    <w:rFonts w:eastAsia="Calibri"/>
                    <w:b/>
                    <w:bCs/>
                    <w:szCs w:val="22"/>
                  </w:rPr>
                  <w:t>1</w:t>
                </w:r>
                <w:r>
                  <w:rPr>
                    <w:rFonts w:eastAsia="Calibri"/>
                    <w:szCs w:val="22"/>
                  </w:rPr>
                  <w:t xml:space="preserve"> (</w:t>
                </w:r>
                <w:r w:rsidR="00A12091" w:rsidRPr="0042162B">
                  <w:rPr>
                    <w:rFonts w:eastAsia="Calibri"/>
                    <w:szCs w:val="22"/>
                  </w:rPr>
                  <w:t>1% - 29%</w:t>
                </w:r>
                <w:r>
                  <w:rPr>
                    <w:rFonts w:eastAsia="Calibri"/>
                    <w:szCs w:val="22"/>
                  </w:rPr>
                  <w:t>)</w:t>
                </w:r>
              </w:p>
            </w:tc>
            <w:tc>
              <w:tcPr>
                <w:tcW w:w="7252" w:type="dxa"/>
                <w:hideMark/>
              </w:tcPr>
              <w:p w14:paraId="70BAA833" w14:textId="77777777" w:rsidR="00A12091" w:rsidRPr="0042162B" w:rsidRDefault="00A12091" w:rsidP="00775AB9">
                <w:pPr>
                  <w:spacing w:line="252" w:lineRule="auto"/>
                  <w:rPr>
                    <w:rFonts w:eastAsia="Calibri"/>
                  </w:rPr>
                </w:pPr>
                <w:r w:rsidRPr="0042162B">
                  <w:rPr>
                    <w:rFonts w:eastAsia="Calibri"/>
                    <w:szCs w:val="22"/>
                  </w:rPr>
                  <w:t xml:space="preserve">A response where serious reservations exist. This may be because, for example, insufficient detail is provided, and the response has fundamental flaws, or is seriously inadequate or seriously lacks credibility with a high risk of non-delivery. </w:t>
                </w:r>
              </w:p>
            </w:tc>
          </w:tr>
          <w:tr w:rsidR="00A12091" w:rsidRPr="0042162B" w14:paraId="16283D84" w14:textId="77777777" w:rsidTr="00C62B2D">
            <w:trPr>
              <w:trHeight w:val="324"/>
            </w:trPr>
            <w:tc>
              <w:tcPr>
                <w:tcW w:w="1809" w:type="dxa"/>
                <w:hideMark/>
              </w:tcPr>
              <w:p w14:paraId="28D5E7DB" w14:textId="5E17D12D" w:rsidR="00A12091" w:rsidRPr="00C62B2D" w:rsidRDefault="00A12091" w:rsidP="00C62B2D">
                <w:pPr>
                  <w:spacing w:line="252" w:lineRule="auto"/>
                  <w:jc w:val="left"/>
                  <w:rPr>
                    <w:rFonts w:eastAsia="Calibri"/>
                    <w:b/>
                    <w:bCs/>
                  </w:rPr>
                </w:pPr>
                <w:r w:rsidRPr="00C62B2D">
                  <w:rPr>
                    <w:rFonts w:eastAsia="Calibri"/>
                    <w:b/>
                    <w:bCs/>
                    <w:szCs w:val="22"/>
                  </w:rPr>
                  <w:t>0</w:t>
                </w:r>
              </w:p>
            </w:tc>
            <w:tc>
              <w:tcPr>
                <w:tcW w:w="7252" w:type="dxa"/>
                <w:hideMark/>
              </w:tcPr>
              <w:p w14:paraId="312C93A0" w14:textId="77777777" w:rsidR="00A12091" w:rsidRPr="0042162B" w:rsidRDefault="00A12091" w:rsidP="00775AB9">
                <w:pPr>
                  <w:spacing w:line="252" w:lineRule="auto"/>
                  <w:rPr>
                    <w:rFonts w:eastAsia="Calibri"/>
                  </w:rPr>
                </w:pPr>
                <w:r w:rsidRPr="0042162B">
                  <w:rPr>
                    <w:rFonts w:eastAsia="Calibri"/>
                    <w:szCs w:val="22"/>
                  </w:rPr>
                  <w:t>Response completely fails to address the criterion under consideration/ No response supplied</w:t>
                </w:r>
              </w:p>
            </w:tc>
          </w:tr>
        </w:tbl>
        <w:p w14:paraId="69B92153" w14:textId="77777777" w:rsidR="00E37E08" w:rsidRDefault="00E37E08" w:rsidP="00A12091">
          <w:pPr>
            <w:jc w:val="left"/>
            <w:rPr>
              <w:rFonts w:asciiTheme="minorHAnsi" w:hAnsiTheme="minorHAnsi" w:cstheme="minorHAnsi"/>
              <w:b/>
              <w:szCs w:val="22"/>
              <w:u w:val="single"/>
            </w:rPr>
          </w:pPr>
        </w:p>
        <w:p w14:paraId="545ED27E" w14:textId="1781CD99" w:rsidR="00A12091" w:rsidRPr="00A12091" w:rsidRDefault="00A12091" w:rsidP="00A12091">
          <w:pPr>
            <w:jc w:val="left"/>
            <w:rPr>
              <w:rFonts w:asciiTheme="minorHAnsi" w:hAnsiTheme="minorHAnsi" w:cstheme="minorHAnsi"/>
              <w:szCs w:val="22"/>
            </w:rPr>
          </w:pPr>
          <w:r w:rsidRPr="00A12091">
            <w:rPr>
              <w:rFonts w:asciiTheme="minorHAnsi" w:hAnsiTheme="minorHAnsi" w:cstheme="minorHAnsi"/>
              <w:b/>
              <w:szCs w:val="22"/>
              <w:u w:val="single"/>
            </w:rPr>
            <w:t>Example:</w:t>
          </w:r>
          <w:r w:rsidRPr="00A12091">
            <w:rPr>
              <w:rFonts w:asciiTheme="minorHAnsi" w:hAnsiTheme="minorHAnsi" w:cstheme="minorHAnsi"/>
              <w:szCs w:val="22"/>
            </w:rPr>
            <w:t xml:space="preserve"> </w:t>
          </w:r>
        </w:p>
        <w:p w14:paraId="65156413" w14:textId="031752C2" w:rsidR="00A12091" w:rsidRPr="00C62B2D" w:rsidRDefault="00A12091" w:rsidP="00C62B2D">
          <w:pPr>
            <w:jc w:val="left"/>
            <w:rPr>
              <w:rFonts w:asciiTheme="minorHAnsi" w:hAnsiTheme="minorHAnsi" w:cstheme="minorHAnsi"/>
              <w:szCs w:val="22"/>
            </w:rPr>
          </w:pPr>
          <w:r w:rsidRPr="00A12091">
            <w:rPr>
              <w:rFonts w:asciiTheme="minorHAnsi" w:hAnsiTheme="minorHAnsi" w:cstheme="minorHAnsi"/>
              <w:szCs w:val="22"/>
            </w:rPr>
            <w:t>Where the maximum mark available for a qualitative criterion is 200 and the tender evaluation committee determines that the response falls under the “satisfactory” description (Scoring Band 60%-79%), the evaluation committee may award between a minimum of 60% of the total marks available (</w:t>
          </w:r>
          <w:r w:rsidR="00BE01C5" w:rsidRPr="00A12091">
            <w:rPr>
              <w:rFonts w:asciiTheme="minorHAnsi" w:hAnsiTheme="minorHAnsi" w:cstheme="minorHAnsi"/>
              <w:szCs w:val="22"/>
            </w:rPr>
            <w:t>i.e.,</w:t>
          </w:r>
          <w:r w:rsidRPr="00A12091">
            <w:rPr>
              <w:rFonts w:asciiTheme="minorHAnsi" w:hAnsiTheme="minorHAnsi" w:cstheme="minorHAnsi"/>
              <w:szCs w:val="22"/>
            </w:rPr>
            <w:t xml:space="preserve"> 120 marks) and a maximum of 79% of the total marks available (</w:t>
          </w:r>
          <w:r w:rsidR="00BE01C5" w:rsidRPr="00A12091">
            <w:rPr>
              <w:rFonts w:asciiTheme="minorHAnsi" w:hAnsiTheme="minorHAnsi" w:cstheme="minorHAnsi"/>
              <w:szCs w:val="22"/>
            </w:rPr>
            <w:t>i.e.,</w:t>
          </w:r>
          <w:r w:rsidRPr="00A12091">
            <w:rPr>
              <w:rFonts w:asciiTheme="minorHAnsi" w:hAnsiTheme="minorHAnsi" w:cstheme="minorHAnsi"/>
              <w:szCs w:val="22"/>
            </w:rPr>
            <w:t xml:space="preserve"> 158 marks), dependant on the quality of the response.</w:t>
          </w:r>
        </w:p>
        <w:p w14:paraId="0C411229" w14:textId="77777777" w:rsidR="00A12091" w:rsidRPr="00CC2FE9" w:rsidRDefault="00A12091" w:rsidP="00CC2FE9">
          <w:pPr>
            <w:ind w:left="720"/>
            <w:contextualSpacing/>
            <w:rPr>
              <w:rFonts w:cs="Calibri"/>
            </w:rPr>
          </w:pPr>
        </w:p>
        <w:p w14:paraId="47233C25" w14:textId="77777777" w:rsidR="00CC2FE9" w:rsidRPr="00CC2FE9" w:rsidRDefault="00CC2FE9" w:rsidP="00CC2FE9">
          <w:pPr>
            <w:spacing w:after="0" w:line="240" w:lineRule="auto"/>
            <w:rPr>
              <w:rFonts w:cs="Calibri"/>
              <w:b/>
              <w:bCs/>
              <w:szCs w:val="22"/>
              <w:lang w:val="en-IE" w:eastAsia="en-IE"/>
            </w:rPr>
          </w:pPr>
          <w:r w:rsidRPr="00CC2FE9">
            <w:rPr>
              <w:rFonts w:cs="Calibri"/>
              <w:b/>
              <w:bCs/>
              <w:lang w:eastAsia="en-IE"/>
            </w:rPr>
            <w:t>Tenderers should note that the failure to secure the minimum mark under any of the Qualitative Criteria or sub-criteria will result, at the point of failure, in immediate elimination from the competition and the subsequent Qualitative Award Criteria or the Cost Criterion will not be evaluated.</w:t>
          </w:r>
        </w:p>
        <w:p w14:paraId="2DC72C56" w14:textId="77777777" w:rsidR="00CC2FE9" w:rsidRPr="00CC2FE9" w:rsidRDefault="00CC2FE9" w:rsidP="00CC2FE9">
          <w:pPr>
            <w:spacing w:after="0" w:line="240" w:lineRule="auto"/>
            <w:rPr>
              <w:rFonts w:cs="Calibri"/>
              <w:color w:val="FF0000"/>
              <w:lang w:eastAsia="en-IE"/>
            </w:rPr>
          </w:pPr>
        </w:p>
        <w:p w14:paraId="4CFCB15D" w14:textId="77777777" w:rsidR="00CC2FE9" w:rsidRPr="00CC2FE9" w:rsidRDefault="00CC2FE9" w:rsidP="00CC2FE9">
          <w:pPr>
            <w:spacing w:after="0"/>
            <w:ind w:firstLine="567"/>
            <w:rPr>
              <w:b/>
              <w:szCs w:val="20"/>
            </w:rPr>
          </w:pPr>
        </w:p>
        <w:p w14:paraId="152D19A0" w14:textId="77777777" w:rsidR="00CC2FE9" w:rsidRPr="00CC2FE9" w:rsidRDefault="00CC2FE9" w:rsidP="00CC2FE9">
          <w:pPr>
            <w:tabs>
              <w:tab w:val="left" w:pos="567"/>
            </w:tabs>
            <w:rPr>
              <w:szCs w:val="22"/>
              <w:u w:val="single"/>
            </w:rPr>
          </w:pPr>
          <w:r w:rsidRPr="00CC2FE9">
            <w:rPr>
              <w:u w:val="single"/>
            </w:rPr>
            <w:t>Step 2: Evaluation of Costs</w:t>
          </w:r>
        </w:p>
        <w:p w14:paraId="7E3CC49F" w14:textId="7F60B86D" w:rsidR="00CC2FE9" w:rsidRPr="00CC2FE9" w:rsidRDefault="00CC2FE9" w:rsidP="00CC2FE9">
          <w:r w:rsidRPr="00CC2FE9">
            <w:t xml:space="preserve">There is a total of </w:t>
          </w:r>
          <w:r>
            <w:t>18</w:t>
          </w:r>
          <w:r w:rsidRPr="00CC2FE9">
            <w:t>00 marks allocated to the Cost Award Criterion. This equates to 30% of the overall marks available.</w:t>
          </w:r>
        </w:p>
        <w:p w14:paraId="7C4FFC1F" w14:textId="77777777" w:rsidR="00CC2FE9" w:rsidRPr="00CC2FE9" w:rsidRDefault="00CC2FE9" w:rsidP="00CC2FE9">
          <w:r w:rsidRPr="00CC2FE9">
            <w:t>Costs will only be evaluated for those tenders that achieved the minimum mark required in each of the Qualitative Award Criteria</w:t>
          </w:r>
          <w:r w:rsidRPr="00CC2FE9">
            <w:rPr>
              <w:b/>
              <w:szCs w:val="20"/>
            </w:rPr>
            <w:t xml:space="preserve"> and sub-criteria</w:t>
          </w:r>
          <w:r w:rsidRPr="00CC2FE9">
            <w:t>.</w:t>
          </w:r>
        </w:p>
        <w:p w14:paraId="238834EA" w14:textId="11789C2B" w:rsidR="00CC2FE9" w:rsidRPr="00CC2FE9" w:rsidRDefault="00CC2FE9" w:rsidP="00CC2FE9">
          <w:pPr>
            <w:ind w:hanging="153"/>
          </w:pPr>
          <w:r w:rsidRPr="00CC2FE9">
            <w:t xml:space="preserve">   </w:t>
          </w:r>
          <w:r w:rsidR="000B1EB3" w:rsidRPr="00CC2FE9">
            <w:t>Tenderers</w:t>
          </w:r>
          <w:r w:rsidRPr="00CC2FE9">
            <w:t xml:space="preserve"> are required to provide a Per Diem Rate for each of the specified Resources proposed for the delivery of the Services. </w:t>
          </w:r>
        </w:p>
        <w:p w14:paraId="3B62AE07" w14:textId="61DED52B" w:rsidR="00CC2FE9" w:rsidRPr="00CC2FE9" w:rsidRDefault="00CC2FE9" w:rsidP="00CC2FE9">
          <w:pPr>
            <w:ind w:hanging="153"/>
          </w:pPr>
          <w:r w:rsidRPr="00CC2FE9">
            <w:lastRenderedPageBreak/>
            <w:t xml:space="preserve">   Tenderers</w:t>
          </w:r>
          <w:r w:rsidR="00DD4B92">
            <w:t>’</w:t>
          </w:r>
          <w:r w:rsidRPr="00CC2FE9">
            <w:t xml:space="preserve"> must complete the Pricing Spreadsheet provided by the Contracting Authority and may not amend the template other than by inserting a Per Diem Rate for the On-Site and On-Shore locations for each Resource.</w:t>
          </w:r>
        </w:p>
        <w:p w14:paraId="53BB2526" w14:textId="77777777" w:rsidR="00CC2FE9" w:rsidRPr="00CC2FE9" w:rsidRDefault="00CC2FE9" w:rsidP="00CC2FE9">
          <w:r w:rsidRPr="00CC2FE9">
            <w:t xml:space="preserve">The valid Tender that proposes the lowest cost will receive 100 per cent of the maximum marks available. All other Tenders will be evaluated using the formula below. </w:t>
          </w:r>
        </w:p>
        <w:tbl>
          <w:tblPr>
            <w:tblW w:w="4650" w:type="pct"/>
            <w:tblInd w:w="638" w:type="dxa"/>
            <w:shd w:val="clear" w:color="auto" w:fill="FFFFFF"/>
            <w:tblLook w:val="04A0" w:firstRow="1" w:lastRow="0" w:firstColumn="1" w:lastColumn="0" w:noHBand="0" w:noVBand="1"/>
          </w:tblPr>
          <w:tblGrid>
            <w:gridCol w:w="1156"/>
            <w:gridCol w:w="328"/>
            <w:gridCol w:w="4610"/>
            <w:gridCol w:w="312"/>
            <w:gridCol w:w="2011"/>
          </w:tblGrid>
          <w:tr w:rsidR="00CC2FE9" w:rsidRPr="00CC2FE9" w14:paraId="778E3FE2" w14:textId="77777777" w:rsidTr="00CC2FE9">
            <w:trPr>
              <w:trHeight w:val="330"/>
            </w:trPr>
            <w:tc>
              <w:tcPr>
                <w:tcW w:w="648" w:type="pct"/>
                <w:vMerge w:val="restart"/>
                <w:tcBorders>
                  <w:top w:val="single" w:sz="8" w:space="0" w:color="auto"/>
                  <w:left w:val="single" w:sz="8" w:space="0" w:color="auto"/>
                  <w:bottom w:val="single" w:sz="8" w:space="0" w:color="000000"/>
                  <w:right w:val="nil"/>
                </w:tcBorders>
                <w:shd w:val="clear" w:color="auto" w:fill="FFFFFF"/>
                <w:noWrap/>
                <w:vAlign w:val="center"/>
                <w:hideMark/>
              </w:tcPr>
              <w:p w14:paraId="4D8CFE24" w14:textId="77777777" w:rsidR="00CC2FE9" w:rsidRPr="00CC2FE9" w:rsidRDefault="00CC2FE9" w:rsidP="00CC2FE9">
                <w:pPr>
                  <w:rPr>
                    <w:bCs/>
                    <w:lang w:val="en-IE"/>
                  </w:rPr>
                </w:pPr>
                <w:r w:rsidRPr="00CC2FE9">
                  <w:rPr>
                    <w:bCs/>
                  </w:rPr>
                  <w:t>Cost Score</w:t>
                </w:r>
              </w:p>
            </w:tc>
            <w:tc>
              <w:tcPr>
                <w:tcW w:w="205" w:type="pct"/>
                <w:vMerge w:val="restart"/>
                <w:tcBorders>
                  <w:top w:val="single" w:sz="8" w:space="0" w:color="auto"/>
                  <w:left w:val="nil"/>
                  <w:bottom w:val="single" w:sz="8" w:space="0" w:color="000000"/>
                  <w:right w:val="nil"/>
                </w:tcBorders>
                <w:shd w:val="clear" w:color="auto" w:fill="FFFFFF"/>
                <w:noWrap/>
                <w:vAlign w:val="center"/>
                <w:hideMark/>
              </w:tcPr>
              <w:p w14:paraId="34FE9507" w14:textId="77777777" w:rsidR="00CC2FE9" w:rsidRPr="00CC2FE9" w:rsidRDefault="00CC2FE9" w:rsidP="00CC2FE9">
                <w:pPr>
                  <w:rPr>
                    <w:bCs/>
                  </w:rPr>
                </w:pPr>
                <w:r w:rsidRPr="00CC2FE9">
                  <w:rPr>
                    <w:bCs/>
                  </w:rPr>
                  <w:t>=</w:t>
                </w:r>
              </w:p>
            </w:tc>
            <w:tc>
              <w:tcPr>
                <w:tcW w:w="2748" w:type="pct"/>
                <w:tcBorders>
                  <w:top w:val="single" w:sz="8" w:space="0" w:color="auto"/>
                  <w:left w:val="nil"/>
                  <w:bottom w:val="nil"/>
                  <w:right w:val="nil"/>
                </w:tcBorders>
                <w:shd w:val="clear" w:color="auto" w:fill="FFFFFF"/>
                <w:noWrap/>
                <w:vAlign w:val="center"/>
                <w:hideMark/>
              </w:tcPr>
              <w:p w14:paraId="25A8013D" w14:textId="77777777" w:rsidR="00CC2FE9" w:rsidRPr="00CC2FE9" w:rsidRDefault="00CC2FE9" w:rsidP="00CC2FE9">
                <w:pPr>
                  <w:rPr>
                    <w:bCs/>
                  </w:rPr>
                </w:pPr>
                <w:r w:rsidRPr="00CC2FE9">
                  <w:rPr>
                    <w:bCs/>
                  </w:rPr>
                  <w:t>Lowest Tendered Price Sum</w:t>
                </w:r>
              </w:p>
            </w:tc>
            <w:tc>
              <w:tcPr>
                <w:tcW w:w="195" w:type="pct"/>
                <w:vMerge w:val="restart"/>
                <w:tcBorders>
                  <w:top w:val="single" w:sz="8" w:space="0" w:color="auto"/>
                  <w:left w:val="nil"/>
                  <w:bottom w:val="single" w:sz="8" w:space="0" w:color="000000"/>
                  <w:right w:val="nil"/>
                </w:tcBorders>
                <w:shd w:val="clear" w:color="auto" w:fill="FFFFFF"/>
                <w:noWrap/>
                <w:vAlign w:val="center"/>
                <w:hideMark/>
              </w:tcPr>
              <w:p w14:paraId="394456E1" w14:textId="77777777" w:rsidR="00CC2FE9" w:rsidRPr="00CC2FE9" w:rsidRDefault="00CC2FE9" w:rsidP="00CC2FE9">
                <w:pPr>
                  <w:rPr>
                    <w:bCs/>
                  </w:rPr>
                </w:pPr>
                <w:r w:rsidRPr="00CC2FE9">
                  <w:rPr>
                    <w:bCs/>
                  </w:rPr>
                  <w:t>x</w:t>
                </w:r>
              </w:p>
            </w:tc>
            <w:tc>
              <w:tcPr>
                <w:tcW w:w="1205" w:type="pct"/>
                <w:vMerge w:val="restart"/>
                <w:tcBorders>
                  <w:top w:val="single" w:sz="8" w:space="0" w:color="auto"/>
                  <w:left w:val="nil"/>
                  <w:bottom w:val="single" w:sz="8" w:space="0" w:color="000000"/>
                  <w:right w:val="single" w:sz="8" w:space="0" w:color="auto"/>
                </w:tcBorders>
                <w:shd w:val="clear" w:color="auto" w:fill="FFFFFF"/>
                <w:vAlign w:val="center"/>
                <w:hideMark/>
              </w:tcPr>
              <w:p w14:paraId="0DC5C7CA" w14:textId="77777777" w:rsidR="00CC2FE9" w:rsidRPr="00CC2FE9" w:rsidRDefault="00CC2FE9" w:rsidP="00CC2FE9">
                <w:pPr>
                  <w:jc w:val="center"/>
                  <w:rPr>
                    <w:bCs/>
                  </w:rPr>
                </w:pPr>
                <w:r w:rsidRPr="00CC2FE9">
                  <w:rPr>
                    <w:bCs/>
                  </w:rPr>
                  <w:t>Maximum Marks Available</w:t>
                </w:r>
              </w:p>
            </w:tc>
          </w:tr>
          <w:tr w:rsidR="00CC2FE9" w:rsidRPr="00CC2FE9" w14:paraId="0C7B77EB" w14:textId="77777777" w:rsidTr="00CC2FE9">
            <w:trPr>
              <w:trHeight w:val="330"/>
            </w:trPr>
            <w:tc>
              <w:tcPr>
                <w:tcW w:w="0" w:type="auto"/>
                <w:vMerge/>
                <w:tcBorders>
                  <w:top w:val="single" w:sz="8" w:space="0" w:color="auto"/>
                  <w:left w:val="single" w:sz="8" w:space="0" w:color="auto"/>
                  <w:bottom w:val="single" w:sz="8" w:space="0" w:color="000000"/>
                  <w:right w:val="nil"/>
                </w:tcBorders>
                <w:shd w:val="clear" w:color="auto" w:fill="FFFFFF"/>
                <w:vAlign w:val="center"/>
                <w:hideMark/>
              </w:tcPr>
              <w:p w14:paraId="2735C773" w14:textId="77777777" w:rsidR="00CC2FE9" w:rsidRPr="00CC2FE9" w:rsidRDefault="00CC2FE9" w:rsidP="00CC2FE9">
                <w:pPr>
                  <w:spacing w:after="0"/>
                  <w:rPr>
                    <w:bCs/>
                  </w:rPr>
                </w:pPr>
              </w:p>
            </w:tc>
            <w:tc>
              <w:tcPr>
                <w:tcW w:w="0" w:type="auto"/>
                <w:vMerge/>
                <w:tcBorders>
                  <w:top w:val="single" w:sz="8" w:space="0" w:color="auto"/>
                  <w:left w:val="nil"/>
                  <w:bottom w:val="single" w:sz="8" w:space="0" w:color="000000"/>
                  <w:right w:val="nil"/>
                </w:tcBorders>
                <w:shd w:val="clear" w:color="auto" w:fill="FFFFFF"/>
                <w:vAlign w:val="center"/>
                <w:hideMark/>
              </w:tcPr>
              <w:p w14:paraId="5531547A" w14:textId="77777777" w:rsidR="00CC2FE9" w:rsidRPr="00CC2FE9" w:rsidRDefault="00CC2FE9" w:rsidP="00CC2FE9">
                <w:pPr>
                  <w:spacing w:after="0"/>
                  <w:rPr>
                    <w:bCs/>
                  </w:rPr>
                </w:pPr>
              </w:p>
            </w:tc>
            <w:tc>
              <w:tcPr>
                <w:tcW w:w="2748" w:type="pct"/>
                <w:tcBorders>
                  <w:top w:val="single" w:sz="8" w:space="0" w:color="auto"/>
                  <w:left w:val="nil"/>
                  <w:bottom w:val="single" w:sz="8" w:space="0" w:color="auto"/>
                  <w:right w:val="nil"/>
                </w:tcBorders>
                <w:shd w:val="clear" w:color="auto" w:fill="FFFFFF"/>
                <w:noWrap/>
                <w:vAlign w:val="center"/>
                <w:hideMark/>
              </w:tcPr>
              <w:p w14:paraId="6082B405" w14:textId="77777777" w:rsidR="00CC2FE9" w:rsidRPr="00CC2FE9" w:rsidRDefault="00CC2FE9" w:rsidP="00CC2FE9">
                <w:pPr>
                  <w:rPr>
                    <w:bCs/>
                  </w:rPr>
                </w:pPr>
                <w:r w:rsidRPr="00CC2FE9">
                  <w:rPr>
                    <w:bCs/>
                  </w:rPr>
                  <w:t>Tendered Price Sum under evaluation</w:t>
                </w:r>
              </w:p>
            </w:tc>
            <w:tc>
              <w:tcPr>
                <w:tcW w:w="0" w:type="auto"/>
                <w:vMerge/>
                <w:tcBorders>
                  <w:top w:val="single" w:sz="8" w:space="0" w:color="auto"/>
                  <w:left w:val="nil"/>
                  <w:bottom w:val="single" w:sz="8" w:space="0" w:color="000000"/>
                  <w:right w:val="nil"/>
                </w:tcBorders>
                <w:shd w:val="clear" w:color="auto" w:fill="FFFFFF"/>
                <w:vAlign w:val="center"/>
                <w:hideMark/>
              </w:tcPr>
              <w:p w14:paraId="11410CA5" w14:textId="77777777" w:rsidR="00CC2FE9" w:rsidRPr="00CC2FE9" w:rsidRDefault="00CC2FE9" w:rsidP="00CC2FE9">
                <w:pPr>
                  <w:spacing w:after="0"/>
                  <w:rPr>
                    <w:bCs/>
                  </w:rPr>
                </w:pPr>
              </w:p>
            </w:tc>
            <w:tc>
              <w:tcPr>
                <w:tcW w:w="0" w:type="auto"/>
                <w:vMerge/>
                <w:tcBorders>
                  <w:top w:val="single" w:sz="8" w:space="0" w:color="auto"/>
                  <w:left w:val="nil"/>
                  <w:bottom w:val="single" w:sz="8" w:space="0" w:color="000000"/>
                  <w:right w:val="single" w:sz="8" w:space="0" w:color="auto"/>
                </w:tcBorders>
                <w:shd w:val="clear" w:color="auto" w:fill="FFFFFF"/>
                <w:vAlign w:val="center"/>
                <w:hideMark/>
              </w:tcPr>
              <w:p w14:paraId="078ECDD7" w14:textId="77777777" w:rsidR="00CC2FE9" w:rsidRPr="00CC2FE9" w:rsidRDefault="00CC2FE9" w:rsidP="00CC2FE9">
                <w:pPr>
                  <w:spacing w:after="0"/>
                  <w:rPr>
                    <w:bCs/>
                  </w:rPr>
                </w:pPr>
              </w:p>
            </w:tc>
          </w:tr>
        </w:tbl>
        <w:p w14:paraId="77B4186E" w14:textId="77777777" w:rsidR="00CC2FE9" w:rsidRPr="00CC2FE9" w:rsidRDefault="00CC2FE9" w:rsidP="00CC2FE9">
          <w:pPr>
            <w:ind w:left="720"/>
            <w:contextualSpacing/>
            <w:rPr>
              <w:rFonts w:cs="Calibri"/>
            </w:rPr>
          </w:pPr>
        </w:p>
        <w:p w14:paraId="531A3EA7" w14:textId="77777777" w:rsidR="00CC2FE9" w:rsidRPr="00CC2FE9" w:rsidRDefault="00CC2FE9" w:rsidP="00CC2FE9">
          <w:pPr>
            <w:spacing w:line="240" w:lineRule="atLeast"/>
            <w:ind w:right="-1"/>
            <w:rPr>
              <w:b/>
              <w:szCs w:val="22"/>
              <w:lang w:val="en-IE"/>
            </w:rPr>
          </w:pPr>
          <w:r w:rsidRPr="00CC2FE9">
            <w:rPr>
              <w:b/>
            </w:rPr>
            <w:t>A Pricing Schedule template is provided as an additional document and must be returned simultaneously but independently of</w:t>
          </w:r>
          <w:r w:rsidRPr="00CC2FE9">
            <w:rPr>
              <w:b/>
              <w:u w:val="single"/>
            </w:rPr>
            <w:t xml:space="preserve"> </w:t>
          </w:r>
          <w:r w:rsidRPr="00CC2FE9">
            <w:rPr>
              <w:b/>
            </w:rPr>
            <w:t>the main RFT response document. Pricing information should not be provided in Appendix 2.</w:t>
          </w:r>
        </w:p>
        <w:p w14:paraId="30E26EE6" w14:textId="77777777" w:rsidR="00CC2FE9" w:rsidRPr="00CC2FE9" w:rsidRDefault="00CC2FE9" w:rsidP="00CC2FE9">
          <w:pPr>
            <w:tabs>
              <w:tab w:val="left" w:pos="567"/>
            </w:tabs>
            <w:rPr>
              <w:u w:val="single"/>
            </w:rPr>
          </w:pPr>
        </w:p>
        <w:p w14:paraId="79C54C69" w14:textId="77777777" w:rsidR="00CC2FE9" w:rsidRPr="00CC2FE9" w:rsidRDefault="00CC2FE9" w:rsidP="00CC2FE9">
          <w:pPr>
            <w:tabs>
              <w:tab w:val="left" w:pos="567"/>
            </w:tabs>
            <w:rPr>
              <w:u w:val="single"/>
            </w:rPr>
          </w:pPr>
          <w:r w:rsidRPr="00CC2FE9">
            <w:rPr>
              <w:u w:val="single"/>
            </w:rPr>
            <w:t>Step 3: Totalling of Marks</w:t>
          </w:r>
        </w:p>
        <w:p w14:paraId="1DBF85E6" w14:textId="77777777" w:rsidR="00A12091" w:rsidRDefault="00CC2FE9" w:rsidP="00CC2FE9">
          <w:pPr>
            <w:tabs>
              <w:tab w:val="left" w:pos="567"/>
            </w:tabs>
          </w:pPr>
          <w:r w:rsidRPr="00CC2FE9">
            <w:t xml:space="preserve">The total marks achieved for each of the Qualitative Award Criterion and sub-criteria (Step 1) will be added to the total marks received for the Cost Criterion (Step 2) to arrive at a total overall score. The Tender with the highest total overall score will be deemed to be the </w:t>
          </w:r>
          <w:bookmarkStart w:id="26" w:name="_Hlk95673128"/>
          <w:r w:rsidRPr="00CC2FE9">
            <w:t>most economically advantageous tender (MEAT)</w:t>
          </w:r>
          <w:bookmarkEnd w:id="26"/>
          <w:r w:rsidRPr="00CC2FE9">
            <w:t xml:space="preserve"> and will be deemed successful, subject to meeting all other requirements of the RFT.</w:t>
          </w:r>
        </w:p>
        <w:p w14:paraId="7895DFE4" w14:textId="77777777" w:rsidR="00A12091" w:rsidRDefault="00A12091" w:rsidP="00CC2FE9">
          <w:pPr>
            <w:tabs>
              <w:tab w:val="left" w:pos="567"/>
            </w:tabs>
          </w:pPr>
        </w:p>
        <w:p w14:paraId="28BB330D" w14:textId="77777777" w:rsidR="00A12091" w:rsidRPr="00CC2850" w:rsidRDefault="00A12091" w:rsidP="00A12091">
          <w:pPr>
            <w:rPr>
              <w:color w:val="003399"/>
            </w:rPr>
          </w:pPr>
          <w:r w:rsidRPr="00CC2850">
            <w:rPr>
              <w:b/>
              <w:color w:val="003399"/>
            </w:rPr>
            <w:t xml:space="preserve">Tie Breaker </w:t>
          </w:r>
          <w:r w:rsidRPr="00CC2850">
            <w:rPr>
              <w:rFonts w:asciiTheme="minorHAnsi" w:hAnsiTheme="minorHAnsi" w:cstheme="minorHAnsi"/>
              <w:b/>
              <w:bCs/>
              <w:color w:val="003399"/>
              <w:szCs w:val="22"/>
              <w:lang w:val="en-IE"/>
            </w:rPr>
            <w:t>(if required)</w:t>
          </w:r>
          <w:r w:rsidRPr="00CC2850">
            <w:rPr>
              <w:color w:val="003399"/>
            </w:rPr>
            <w:t xml:space="preserve">: </w:t>
          </w:r>
        </w:p>
        <w:p w14:paraId="30A25210" w14:textId="77777777" w:rsidR="00A12091" w:rsidRPr="000C2636" w:rsidRDefault="00A12091" w:rsidP="00A12091">
          <w:pPr>
            <w:rPr>
              <w:rFonts w:asciiTheme="minorHAnsi" w:hAnsiTheme="minorHAnsi" w:cstheme="minorHAnsi"/>
              <w:szCs w:val="22"/>
              <w:u w:val="single"/>
              <w:lang w:val="en-US"/>
            </w:rPr>
          </w:pPr>
          <w:r w:rsidRPr="000C2636">
            <w:rPr>
              <w:rFonts w:asciiTheme="minorHAnsi" w:hAnsiTheme="minorHAnsi" w:cstheme="minorHAnsi"/>
              <w:szCs w:val="22"/>
              <w:lang w:val="en-US"/>
            </w:rPr>
            <w:t>In the event that two or more Tenders are deemed to have the same highest Total Overall Score, the following tie-break approach will be adopted.</w:t>
          </w:r>
          <w:r w:rsidRPr="000C2636">
            <w:rPr>
              <w:rFonts w:asciiTheme="minorHAnsi" w:hAnsiTheme="minorHAnsi" w:cstheme="minorHAnsi"/>
              <w:szCs w:val="22"/>
              <w:lang w:val="en-IE"/>
            </w:rPr>
            <w:t xml:space="preserve"> </w:t>
          </w:r>
        </w:p>
        <w:p w14:paraId="5E330F92" w14:textId="77777777" w:rsidR="00A12091" w:rsidRPr="000C2636" w:rsidRDefault="00A12091" w:rsidP="00A12091">
          <w:pPr>
            <w:rPr>
              <w:rFonts w:asciiTheme="minorHAnsi" w:hAnsiTheme="minorHAnsi" w:cstheme="minorHAnsi"/>
              <w:szCs w:val="22"/>
              <w:lang w:val="en-US"/>
            </w:rPr>
          </w:pPr>
          <w:r w:rsidRPr="000C2636">
            <w:rPr>
              <w:rFonts w:asciiTheme="minorHAnsi" w:hAnsiTheme="minorHAnsi" w:cstheme="minorHAnsi"/>
              <w:szCs w:val="22"/>
              <w:lang w:val="en-US"/>
            </w:rPr>
            <w:t>(a)</w:t>
          </w:r>
          <w:r>
            <w:rPr>
              <w:rFonts w:asciiTheme="minorHAnsi" w:hAnsiTheme="minorHAnsi" w:cstheme="minorHAnsi"/>
              <w:szCs w:val="22"/>
              <w:lang w:val="en-US"/>
            </w:rPr>
            <w:t xml:space="preserve"> </w:t>
          </w:r>
          <w:r w:rsidRPr="000C2636">
            <w:rPr>
              <w:rFonts w:asciiTheme="minorHAnsi" w:hAnsiTheme="minorHAnsi" w:cstheme="minorHAnsi"/>
              <w:szCs w:val="22"/>
              <w:lang w:val="en-US"/>
            </w:rPr>
            <w:t xml:space="preserve">The Tender which has been awarded the highest number of marks for the </w:t>
          </w:r>
          <w:r w:rsidRPr="005E2CF4">
            <w:rPr>
              <w:rFonts w:asciiTheme="minorHAnsi" w:hAnsiTheme="minorHAnsi" w:cstheme="minorHAnsi"/>
              <w:szCs w:val="22"/>
              <w:lang w:val="en-US"/>
            </w:rPr>
            <w:t xml:space="preserve">Total Qualitative Criteria (Step 1) </w:t>
          </w:r>
          <w:r w:rsidRPr="000C2636">
            <w:rPr>
              <w:rFonts w:asciiTheme="minorHAnsi" w:hAnsiTheme="minorHAnsi" w:cstheme="minorHAnsi"/>
              <w:szCs w:val="22"/>
              <w:lang w:val="en-US"/>
            </w:rPr>
            <w:t xml:space="preserve">will be deemed to be the Most Economically Advantageous Tender </w:t>
          </w:r>
          <w:r>
            <w:rPr>
              <w:rFonts w:asciiTheme="minorHAnsi" w:hAnsiTheme="minorHAnsi" w:cstheme="minorHAnsi"/>
              <w:szCs w:val="22"/>
              <w:lang w:val="en-US"/>
            </w:rPr>
            <w:t>(</w:t>
          </w:r>
          <w:r w:rsidRPr="000C2636">
            <w:rPr>
              <w:rFonts w:asciiTheme="minorHAnsi" w:hAnsiTheme="minorHAnsi" w:cstheme="minorHAnsi"/>
              <w:szCs w:val="22"/>
              <w:lang w:val="en-US"/>
            </w:rPr>
            <w:t>MEAT</w:t>
          </w:r>
          <w:r>
            <w:rPr>
              <w:rFonts w:asciiTheme="minorHAnsi" w:hAnsiTheme="minorHAnsi" w:cstheme="minorHAnsi"/>
              <w:szCs w:val="22"/>
              <w:lang w:val="en-US"/>
            </w:rPr>
            <w:t>)</w:t>
          </w:r>
          <w:r w:rsidRPr="000C2636">
            <w:rPr>
              <w:rFonts w:asciiTheme="minorHAnsi" w:hAnsiTheme="minorHAnsi" w:cstheme="minorHAnsi"/>
              <w:szCs w:val="22"/>
              <w:lang w:val="en-US"/>
            </w:rPr>
            <w:t>.</w:t>
          </w:r>
        </w:p>
        <w:p w14:paraId="5BA37FD9" w14:textId="730643EE" w:rsidR="00A12091" w:rsidRPr="000C2636" w:rsidRDefault="00A12091" w:rsidP="00A12091">
          <w:pPr>
            <w:rPr>
              <w:rFonts w:asciiTheme="minorHAnsi" w:hAnsiTheme="minorHAnsi" w:cstheme="minorHAnsi"/>
              <w:szCs w:val="22"/>
              <w:lang w:val="en-US"/>
            </w:rPr>
          </w:pPr>
          <w:r w:rsidRPr="000C2636">
            <w:rPr>
              <w:rFonts w:asciiTheme="minorHAnsi" w:hAnsiTheme="minorHAnsi" w:cstheme="minorHAnsi"/>
              <w:szCs w:val="22"/>
              <w:lang w:val="en-US"/>
            </w:rPr>
            <w:t>(b)</w:t>
          </w:r>
          <w:r>
            <w:rPr>
              <w:rFonts w:asciiTheme="minorHAnsi" w:hAnsiTheme="minorHAnsi" w:cstheme="minorHAnsi"/>
              <w:szCs w:val="22"/>
              <w:lang w:val="en-US"/>
            </w:rPr>
            <w:t xml:space="preserve"> </w:t>
          </w:r>
          <w:r w:rsidRPr="000C2636">
            <w:rPr>
              <w:rFonts w:asciiTheme="minorHAnsi" w:hAnsiTheme="minorHAnsi" w:cstheme="minorHAnsi"/>
              <w:szCs w:val="22"/>
              <w:lang w:val="en-US"/>
            </w:rPr>
            <w:t>In the event of the application of this tie-break rule not resulting in the determination of a preferred MEAT, the following approach will be applied; The Tender that has been awarded the highest number of the total marks available for the first criterion,</w:t>
          </w:r>
          <w:r>
            <w:rPr>
              <w:rFonts w:asciiTheme="minorHAnsi" w:hAnsiTheme="minorHAnsi" w:cstheme="minorHAnsi"/>
              <w:szCs w:val="22"/>
              <w:lang w:val="en-US"/>
            </w:rPr>
            <w:t xml:space="preserve"> set out in the </w:t>
          </w:r>
          <w:r w:rsidRPr="000C2636">
            <w:rPr>
              <w:rFonts w:asciiTheme="minorHAnsi" w:hAnsiTheme="minorHAnsi" w:cstheme="minorHAnsi"/>
              <w:b/>
              <w:bCs/>
              <w:szCs w:val="22"/>
              <w:lang w:val="en-IE"/>
            </w:rPr>
            <w:t>Tie-break Criterion Order</w:t>
          </w:r>
          <w:r w:rsidRPr="000C2636">
            <w:rPr>
              <w:rFonts w:asciiTheme="minorHAnsi" w:hAnsiTheme="minorHAnsi" w:cstheme="minorHAnsi"/>
              <w:szCs w:val="22"/>
              <w:lang w:val="en-US"/>
            </w:rPr>
            <w:t xml:space="preserve"> </w:t>
          </w:r>
          <w:r w:rsidRPr="000C2636">
            <w:rPr>
              <w:rFonts w:asciiTheme="minorHAnsi" w:hAnsiTheme="minorHAnsi" w:cstheme="minorHAnsi"/>
              <w:b/>
              <w:szCs w:val="22"/>
              <w:lang w:val="en-US"/>
            </w:rPr>
            <w:t>Table</w:t>
          </w:r>
          <w:r>
            <w:rPr>
              <w:rFonts w:asciiTheme="minorHAnsi" w:hAnsiTheme="minorHAnsi" w:cstheme="minorHAnsi"/>
              <w:szCs w:val="22"/>
              <w:lang w:val="en-US"/>
            </w:rPr>
            <w:t xml:space="preserve"> </w:t>
          </w:r>
          <w:r w:rsidRPr="000C2636">
            <w:rPr>
              <w:rFonts w:asciiTheme="minorHAnsi" w:hAnsiTheme="minorHAnsi" w:cstheme="minorHAnsi"/>
              <w:szCs w:val="22"/>
              <w:lang w:val="en-US"/>
            </w:rPr>
            <w:t>below, will be deemed to be the most economically advantageous tender. This approach will continue to be applied to each of the criteria in the descending order listed below until such time as a preferred MEAT can be determined</w:t>
          </w:r>
          <w:r>
            <w:rPr>
              <w:rFonts w:asciiTheme="minorHAnsi" w:hAnsiTheme="minorHAnsi" w:cstheme="minorHAnsi"/>
              <w:szCs w:val="22"/>
              <w:lang w:val="en-US"/>
            </w:rPr>
            <w:t>.</w:t>
          </w:r>
        </w:p>
        <w:p w14:paraId="2A6C8FAF" w14:textId="77777777" w:rsidR="00A12091" w:rsidRDefault="00A12091" w:rsidP="00A12091">
          <w:pPr>
            <w:rPr>
              <w:rFonts w:asciiTheme="minorHAnsi" w:hAnsiTheme="minorHAnsi" w:cstheme="minorHAnsi"/>
              <w:b/>
              <w:bCs/>
              <w:color w:val="003399"/>
              <w:szCs w:val="22"/>
              <w:lang w:val="en-IE"/>
            </w:rPr>
          </w:pPr>
        </w:p>
        <w:p w14:paraId="21D0FCF9" w14:textId="77777777" w:rsidR="00A12091" w:rsidRPr="00CC2850" w:rsidRDefault="00A12091" w:rsidP="00A12091">
          <w:pPr>
            <w:rPr>
              <w:rFonts w:asciiTheme="minorHAnsi" w:hAnsiTheme="minorHAnsi" w:cstheme="minorHAnsi"/>
              <w:b/>
              <w:bCs/>
              <w:color w:val="003399"/>
              <w:szCs w:val="22"/>
              <w:lang w:val="en-IE"/>
            </w:rPr>
          </w:pPr>
          <w:r w:rsidRPr="00CC2850">
            <w:rPr>
              <w:rFonts w:asciiTheme="minorHAnsi" w:hAnsiTheme="minorHAnsi" w:cstheme="minorHAnsi"/>
              <w:b/>
              <w:bCs/>
              <w:color w:val="003399"/>
              <w:szCs w:val="22"/>
              <w:lang w:val="en-IE"/>
            </w:rPr>
            <w:t>Tie-break Criterion Order Table</w:t>
          </w:r>
        </w:p>
        <w:tbl>
          <w:tblPr>
            <w:tblW w:w="0" w:type="auto"/>
            <w:jc w:val="center"/>
            <w:tblCellMar>
              <w:left w:w="0" w:type="dxa"/>
              <w:right w:w="0" w:type="dxa"/>
            </w:tblCellMar>
            <w:tblLook w:val="04A0" w:firstRow="1" w:lastRow="0" w:firstColumn="1" w:lastColumn="0" w:noHBand="0" w:noVBand="1"/>
          </w:tblPr>
          <w:tblGrid>
            <w:gridCol w:w="748"/>
            <w:gridCol w:w="14"/>
            <w:gridCol w:w="1045"/>
            <w:gridCol w:w="5874"/>
          </w:tblGrid>
          <w:tr w:rsidR="00A12091" w:rsidRPr="000C2636" w14:paraId="04A530BF" w14:textId="77777777" w:rsidTr="00775AB9">
            <w:trPr>
              <w:jc w:val="center"/>
            </w:trPr>
            <w:tc>
              <w:tcPr>
                <w:tcW w:w="762" w:type="dxa"/>
                <w:gridSpan w:val="2"/>
                <w:tcBorders>
                  <w:top w:val="single" w:sz="8" w:space="0" w:color="auto"/>
                  <w:left w:val="single" w:sz="8" w:space="0" w:color="auto"/>
                  <w:bottom w:val="single" w:sz="8" w:space="0" w:color="auto"/>
                  <w:right w:val="single" w:sz="8" w:space="0" w:color="auto"/>
                </w:tcBorders>
                <w:shd w:val="clear" w:color="auto" w:fill="1F3864"/>
                <w:tcMar>
                  <w:top w:w="0" w:type="dxa"/>
                  <w:left w:w="108" w:type="dxa"/>
                  <w:bottom w:w="0" w:type="dxa"/>
                  <w:right w:w="108" w:type="dxa"/>
                </w:tcMar>
                <w:hideMark/>
              </w:tcPr>
              <w:p w14:paraId="6985B279" w14:textId="77777777" w:rsidR="00A12091" w:rsidRPr="000C2636" w:rsidRDefault="00A12091" w:rsidP="00775AB9">
                <w:pPr>
                  <w:rPr>
                    <w:rFonts w:asciiTheme="minorHAnsi" w:hAnsiTheme="minorHAnsi" w:cstheme="minorHAnsi"/>
                    <w:b/>
                    <w:bCs/>
                  </w:rPr>
                </w:pPr>
                <w:r w:rsidRPr="000C2636">
                  <w:rPr>
                    <w:rFonts w:asciiTheme="minorHAnsi" w:hAnsiTheme="minorHAnsi" w:cstheme="minorHAnsi"/>
                    <w:b/>
                    <w:bCs/>
                    <w:szCs w:val="22"/>
                    <w:lang w:val="en-IE"/>
                  </w:rPr>
                  <w:t xml:space="preserve">Order </w:t>
                </w:r>
              </w:p>
            </w:tc>
            <w:tc>
              <w:tcPr>
                <w:tcW w:w="1045" w:type="dxa"/>
                <w:tcBorders>
                  <w:top w:val="single" w:sz="8" w:space="0" w:color="auto"/>
                  <w:left w:val="nil"/>
                  <w:bottom w:val="single" w:sz="8" w:space="0" w:color="auto"/>
                  <w:right w:val="single" w:sz="8" w:space="0" w:color="auto"/>
                </w:tcBorders>
                <w:shd w:val="clear" w:color="auto" w:fill="1F3864"/>
                <w:tcMar>
                  <w:top w:w="0" w:type="dxa"/>
                  <w:left w:w="108" w:type="dxa"/>
                  <w:bottom w:w="0" w:type="dxa"/>
                  <w:right w:w="108" w:type="dxa"/>
                </w:tcMar>
                <w:hideMark/>
              </w:tcPr>
              <w:p w14:paraId="491CB9E0" w14:textId="77777777" w:rsidR="00A12091" w:rsidRPr="000C2636" w:rsidRDefault="00A12091" w:rsidP="00775AB9">
                <w:pPr>
                  <w:rPr>
                    <w:rFonts w:asciiTheme="minorHAnsi" w:hAnsiTheme="minorHAnsi" w:cstheme="minorHAnsi"/>
                    <w:b/>
                    <w:bCs/>
                  </w:rPr>
                </w:pPr>
                <w:r w:rsidRPr="000C2636">
                  <w:rPr>
                    <w:rFonts w:asciiTheme="minorHAnsi" w:hAnsiTheme="minorHAnsi" w:cstheme="minorHAnsi"/>
                    <w:b/>
                    <w:bCs/>
                    <w:szCs w:val="22"/>
                    <w:lang w:val="en-IE"/>
                  </w:rPr>
                  <w:t>Criterion Number</w:t>
                </w:r>
              </w:p>
            </w:tc>
            <w:tc>
              <w:tcPr>
                <w:tcW w:w="5874" w:type="dxa"/>
                <w:tcBorders>
                  <w:top w:val="single" w:sz="8" w:space="0" w:color="auto"/>
                  <w:left w:val="nil"/>
                  <w:bottom w:val="single" w:sz="8" w:space="0" w:color="auto"/>
                  <w:right w:val="single" w:sz="8" w:space="0" w:color="auto"/>
                </w:tcBorders>
                <w:shd w:val="clear" w:color="auto" w:fill="1F3864"/>
                <w:tcMar>
                  <w:top w:w="0" w:type="dxa"/>
                  <w:left w:w="108" w:type="dxa"/>
                  <w:bottom w:w="0" w:type="dxa"/>
                  <w:right w:w="108" w:type="dxa"/>
                </w:tcMar>
                <w:hideMark/>
              </w:tcPr>
              <w:p w14:paraId="6E13B21F" w14:textId="77777777" w:rsidR="00A12091" w:rsidRPr="000C2636" w:rsidRDefault="00A12091" w:rsidP="00775AB9">
                <w:pPr>
                  <w:rPr>
                    <w:rFonts w:asciiTheme="minorHAnsi" w:hAnsiTheme="minorHAnsi" w:cstheme="minorHAnsi"/>
                    <w:b/>
                    <w:bCs/>
                  </w:rPr>
                </w:pPr>
                <w:r w:rsidRPr="000C2636">
                  <w:rPr>
                    <w:rFonts w:asciiTheme="minorHAnsi" w:hAnsiTheme="minorHAnsi" w:cstheme="minorHAnsi"/>
                    <w:b/>
                    <w:bCs/>
                    <w:szCs w:val="22"/>
                    <w:lang w:val="en-IE"/>
                  </w:rPr>
                  <w:t>Criterion Description</w:t>
                </w:r>
              </w:p>
            </w:tc>
          </w:tr>
          <w:tr w:rsidR="00A12091" w:rsidRPr="000C2636" w14:paraId="265672C4" w14:textId="77777777" w:rsidTr="00775AB9">
            <w:trPr>
              <w:jc w:val="center"/>
            </w:trPr>
            <w:tc>
              <w:tcPr>
                <w:tcW w:w="748" w:type="dxa"/>
                <w:tcBorders>
                  <w:top w:val="nil"/>
                  <w:left w:val="single" w:sz="8" w:space="0" w:color="auto"/>
                  <w:bottom w:val="single" w:sz="8" w:space="0" w:color="auto"/>
                  <w:right w:val="single" w:sz="8" w:space="0" w:color="auto"/>
                </w:tcBorders>
                <w:tcMar>
                  <w:top w:w="0" w:type="dxa"/>
                  <w:left w:w="108" w:type="dxa"/>
                  <w:bottom w:w="0" w:type="dxa"/>
                  <w:right w:w="108" w:type="dxa"/>
                </w:tcMar>
                <w:hideMark/>
              </w:tcPr>
              <w:p w14:paraId="504BCF00" w14:textId="77777777" w:rsidR="00A12091" w:rsidRPr="000C2636" w:rsidRDefault="00A12091" w:rsidP="00775AB9">
                <w:pPr>
                  <w:rPr>
                    <w:rFonts w:asciiTheme="minorHAnsi" w:hAnsiTheme="minorHAnsi" w:cstheme="minorHAnsi"/>
                    <w:b/>
                    <w:bCs/>
                  </w:rPr>
                </w:pPr>
                <w:r w:rsidRPr="000C2636">
                  <w:rPr>
                    <w:rFonts w:asciiTheme="minorHAnsi" w:hAnsiTheme="minorHAnsi" w:cstheme="minorHAnsi"/>
                    <w:b/>
                    <w:bCs/>
                    <w:szCs w:val="22"/>
                  </w:rPr>
                  <w:t>1</w:t>
                </w:r>
              </w:p>
            </w:tc>
            <w:tc>
              <w:tcPr>
                <w:tcW w:w="1059" w:type="dxa"/>
                <w:gridSpan w:val="2"/>
                <w:tcBorders>
                  <w:top w:val="nil"/>
                  <w:left w:val="nil"/>
                  <w:bottom w:val="single" w:sz="8" w:space="0" w:color="auto"/>
                  <w:right w:val="single" w:sz="8" w:space="0" w:color="auto"/>
                </w:tcBorders>
                <w:tcMar>
                  <w:top w:w="0" w:type="dxa"/>
                  <w:left w:w="108" w:type="dxa"/>
                  <w:bottom w:w="0" w:type="dxa"/>
                  <w:right w:w="108" w:type="dxa"/>
                </w:tcMar>
                <w:hideMark/>
              </w:tcPr>
              <w:p w14:paraId="07511503" w14:textId="05CE83F5" w:rsidR="00A12091" w:rsidRPr="00A2564C" w:rsidRDefault="00737607" w:rsidP="00775AB9">
                <w:pPr>
                  <w:rPr>
                    <w:rFonts w:asciiTheme="minorHAnsi" w:hAnsiTheme="minorHAnsi" w:cstheme="minorHAnsi"/>
                  </w:rPr>
                </w:pPr>
                <w:r>
                  <w:rPr>
                    <w:rFonts w:asciiTheme="minorHAnsi" w:hAnsiTheme="minorHAnsi" w:cstheme="minorHAnsi"/>
                  </w:rPr>
                  <w:t>3</w:t>
                </w:r>
              </w:p>
            </w:tc>
            <w:tc>
              <w:tcPr>
                <w:tcW w:w="5874" w:type="dxa"/>
                <w:tcBorders>
                  <w:top w:val="nil"/>
                  <w:left w:val="nil"/>
                  <w:bottom w:val="single" w:sz="8" w:space="0" w:color="auto"/>
                  <w:right w:val="single" w:sz="8" w:space="0" w:color="auto"/>
                </w:tcBorders>
                <w:tcMar>
                  <w:top w:w="0" w:type="dxa"/>
                  <w:left w:w="108" w:type="dxa"/>
                  <w:bottom w:w="0" w:type="dxa"/>
                  <w:right w:w="108" w:type="dxa"/>
                </w:tcMar>
                <w:vAlign w:val="center"/>
                <w:hideMark/>
              </w:tcPr>
              <w:p w14:paraId="4C9FB7AE" w14:textId="5665D812" w:rsidR="00A12091" w:rsidRPr="00A2564C" w:rsidRDefault="00737607" w:rsidP="00775AB9">
                <w:pPr>
                  <w:rPr>
                    <w:rFonts w:asciiTheme="minorHAnsi" w:hAnsiTheme="minorHAnsi" w:cstheme="minorHAnsi"/>
                  </w:rPr>
                </w:pPr>
                <w:r w:rsidRPr="00737607">
                  <w:rPr>
                    <w:b/>
                    <w:bCs/>
                    <w:szCs w:val="22"/>
                  </w:rPr>
                  <w:t>Quality and Technical Merit of the methodological approach proposed</w:t>
                </w:r>
              </w:p>
            </w:tc>
          </w:tr>
          <w:tr w:rsidR="00A12091" w:rsidRPr="000C2636" w14:paraId="24B4CA14" w14:textId="77777777" w:rsidTr="00775AB9">
            <w:trPr>
              <w:jc w:val="center"/>
            </w:trPr>
            <w:tc>
              <w:tcPr>
                <w:tcW w:w="748" w:type="dxa"/>
                <w:tcBorders>
                  <w:top w:val="nil"/>
                  <w:left w:val="single" w:sz="8" w:space="0" w:color="auto"/>
                  <w:bottom w:val="single" w:sz="8" w:space="0" w:color="auto"/>
                  <w:right w:val="single" w:sz="8" w:space="0" w:color="auto"/>
                </w:tcBorders>
                <w:tcMar>
                  <w:top w:w="0" w:type="dxa"/>
                  <w:left w:w="108" w:type="dxa"/>
                  <w:bottom w:w="0" w:type="dxa"/>
                  <w:right w:w="108" w:type="dxa"/>
                </w:tcMar>
                <w:hideMark/>
              </w:tcPr>
              <w:p w14:paraId="5D7D99E6" w14:textId="77777777" w:rsidR="00A12091" w:rsidRPr="000C2636" w:rsidRDefault="00A12091" w:rsidP="00775AB9">
                <w:pPr>
                  <w:rPr>
                    <w:rFonts w:asciiTheme="minorHAnsi" w:hAnsiTheme="minorHAnsi" w:cstheme="minorHAnsi"/>
                    <w:b/>
                    <w:bCs/>
                  </w:rPr>
                </w:pPr>
                <w:r w:rsidRPr="000C2636">
                  <w:rPr>
                    <w:rFonts w:asciiTheme="minorHAnsi" w:hAnsiTheme="minorHAnsi" w:cstheme="minorHAnsi"/>
                    <w:b/>
                    <w:bCs/>
                    <w:szCs w:val="22"/>
                  </w:rPr>
                  <w:t>2</w:t>
                </w:r>
              </w:p>
            </w:tc>
            <w:tc>
              <w:tcPr>
                <w:tcW w:w="1059" w:type="dxa"/>
                <w:gridSpan w:val="2"/>
                <w:tcBorders>
                  <w:top w:val="nil"/>
                  <w:left w:val="nil"/>
                  <w:bottom w:val="single" w:sz="8" w:space="0" w:color="auto"/>
                  <w:right w:val="single" w:sz="8" w:space="0" w:color="auto"/>
                </w:tcBorders>
                <w:tcMar>
                  <w:top w:w="0" w:type="dxa"/>
                  <w:left w:w="108" w:type="dxa"/>
                  <w:bottom w:w="0" w:type="dxa"/>
                  <w:right w:w="108" w:type="dxa"/>
                </w:tcMar>
                <w:hideMark/>
              </w:tcPr>
              <w:p w14:paraId="3685FE72" w14:textId="1088494D" w:rsidR="00A12091" w:rsidRPr="000C2636" w:rsidRDefault="00737607" w:rsidP="00775AB9">
                <w:pPr>
                  <w:rPr>
                    <w:rFonts w:asciiTheme="minorHAnsi" w:hAnsiTheme="minorHAnsi" w:cstheme="minorHAnsi"/>
                  </w:rPr>
                </w:pPr>
                <w:r>
                  <w:rPr>
                    <w:rFonts w:asciiTheme="minorHAnsi" w:hAnsiTheme="minorHAnsi" w:cstheme="minorHAnsi"/>
                  </w:rPr>
                  <w:t>4</w:t>
                </w:r>
              </w:p>
            </w:tc>
            <w:tc>
              <w:tcPr>
                <w:tcW w:w="5874" w:type="dxa"/>
                <w:tcBorders>
                  <w:top w:val="nil"/>
                  <w:left w:val="nil"/>
                  <w:bottom w:val="single" w:sz="8" w:space="0" w:color="auto"/>
                  <w:right w:val="single" w:sz="8" w:space="0" w:color="auto"/>
                </w:tcBorders>
                <w:tcMar>
                  <w:top w:w="0" w:type="dxa"/>
                  <w:left w:w="108" w:type="dxa"/>
                  <w:bottom w:w="0" w:type="dxa"/>
                  <w:right w:w="108" w:type="dxa"/>
                </w:tcMar>
                <w:vAlign w:val="center"/>
                <w:hideMark/>
              </w:tcPr>
              <w:p w14:paraId="164503B2" w14:textId="003C8CC4" w:rsidR="00737607" w:rsidRPr="00CC2FE9" w:rsidRDefault="00737607" w:rsidP="00737607">
                <w:pPr>
                  <w:tabs>
                    <w:tab w:val="left" w:pos="495"/>
                  </w:tabs>
                  <w:spacing w:after="0" w:line="240" w:lineRule="auto"/>
                  <w:rPr>
                    <w:rFonts w:cs="Calibri"/>
                    <w:b/>
                  </w:rPr>
                </w:pPr>
                <w:r w:rsidRPr="00CC2FE9">
                  <w:rPr>
                    <w:rFonts w:cs="Calibri"/>
                    <w:b/>
                    <w:bCs/>
                    <w:color w:val="000000"/>
                    <w:szCs w:val="22"/>
                    <w:lang w:val="en-IE"/>
                  </w:rPr>
                  <w:t>High level Questions</w:t>
                </w:r>
              </w:p>
              <w:p w14:paraId="4D7F38D9" w14:textId="2132005F" w:rsidR="00A12091" w:rsidRPr="000C2636" w:rsidRDefault="00A12091" w:rsidP="00775AB9">
                <w:pPr>
                  <w:rPr>
                    <w:rFonts w:asciiTheme="minorHAnsi" w:hAnsiTheme="minorHAnsi" w:cstheme="minorHAnsi"/>
                  </w:rPr>
                </w:pPr>
              </w:p>
            </w:tc>
          </w:tr>
          <w:tr w:rsidR="00A12091" w:rsidRPr="000C2636" w14:paraId="4D9689B0" w14:textId="77777777" w:rsidTr="00775AB9">
            <w:trPr>
              <w:jc w:val="center"/>
            </w:trPr>
            <w:tc>
              <w:tcPr>
                <w:tcW w:w="748" w:type="dxa"/>
                <w:tcBorders>
                  <w:top w:val="nil"/>
                  <w:left w:val="single" w:sz="8" w:space="0" w:color="auto"/>
                  <w:bottom w:val="single" w:sz="8" w:space="0" w:color="auto"/>
                  <w:right w:val="single" w:sz="8" w:space="0" w:color="auto"/>
                </w:tcBorders>
                <w:tcMar>
                  <w:top w:w="0" w:type="dxa"/>
                  <w:left w:w="108" w:type="dxa"/>
                  <w:bottom w:w="0" w:type="dxa"/>
                  <w:right w:w="108" w:type="dxa"/>
                </w:tcMar>
                <w:hideMark/>
              </w:tcPr>
              <w:p w14:paraId="46B934A9" w14:textId="77777777" w:rsidR="00A12091" w:rsidRPr="000C2636" w:rsidRDefault="00A12091" w:rsidP="00775AB9">
                <w:pPr>
                  <w:rPr>
                    <w:rFonts w:asciiTheme="minorHAnsi" w:hAnsiTheme="minorHAnsi" w:cstheme="minorHAnsi"/>
                    <w:b/>
                    <w:bCs/>
                  </w:rPr>
                </w:pPr>
                <w:r>
                  <w:rPr>
                    <w:rFonts w:asciiTheme="minorHAnsi" w:hAnsiTheme="minorHAnsi" w:cstheme="minorHAnsi"/>
                    <w:b/>
                    <w:bCs/>
                  </w:rPr>
                  <w:t>3</w:t>
                </w:r>
              </w:p>
            </w:tc>
            <w:tc>
              <w:tcPr>
                <w:tcW w:w="1059" w:type="dxa"/>
                <w:gridSpan w:val="2"/>
                <w:tcBorders>
                  <w:top w:val="nil"/>
                  <w:left w:val="nil"/>
                  <w:bottom w:val="single" w:sz="8" w:space="0" w:color="auto"/>
                  <w:right w:val="single" w:sz="8" w:space="0" w:color="auto"/>
                </w:tcBorders>
                <w:tcMar>
                  <w:top w:w="0" w:type="dxa"/>
                  <w:left w:w="108" w:type="dxa"/>
                  <w:bottom w:w="0" w:type="dxa"/>
                  <w:right w:w="108" w:type="dxa"/>
                </w:tcMar>
                <w:hideMark/>
              </w:tcPr>
              <w:p w14:paraId="4A26179A" w14:textId="1A7657BF" w:rsidR="00A12091" w:rsidRPr="000C2636" w:rsidRDefault="00737607" w:rsidP="00775AB9">
                <w:pPr>
                  <w:rPr>
                    <w:rFonts w:asciiTheme="minorHAnsi" w:hAnsiTheme="minorHAnsi" w:cstheme="minorHAnsi"/>
                  </w:rPr>
                </w:pPr>
                <w:r>
                  <w:rPr>
                    <w:rFonts w:asciiTheme="minorHAnsi" w:hAnsiTheme="minorHAnsi" w:cstheme="minorHAnsi"/>
                  </w:rPr>
                  <w:t>7</w:t>
                </w:r>
              </w:p>
            </w:tc>
            <w:tc>
              <w:tcPr>
                <w:tcW w:w="5874" w:type="dxa"/>
                <w:tcBorders>
                  <w:top w:val="nil"/>
                  <w:left w:val="nil"/>
                  <w:bottom w:val="single" w:sz="8" w:space="0" w:color="auto"/>
                  <w:right w:val="single" w:sz="8" w:space="0" w:color="auto"/>
                </w:tcBorders>
                <w:tcMar>
                  <w:top w:w="0" w:type="dxa"/>
                  <w:left w:w="108" w:type="dxa"/>
                  <w:bottom w:w="0" w:type="dxa"/>
                  <w:right w:w="108" w:type="dxa"/>
                </w:tcMar>
                <w:hideMark/>
              </w:tcPr>
              <w:p w14:paraId="3264517A" w14:textId="491101F1" w:rsidR="00A12091" w:rsidRPr="00737607" w:rsidRDefault="00A12091" w:rsidP="00775AB9">
                <w:pPr>
                  <w:rPr>
                    <w:rFonts w:asciiTheme="minorHAnsi" w:hAnsiTheme="minorHAnsi" w:cstheme="minorHAnsi"/>
                    <w:b/>
                    <w:bCs/>
                  </w:rPr>
                </w:pPr>
                <w:r w:rsidRPr="00737607">
                  <w:rPr>
                    <w:rFonts w:cs="Calibri"/>
                    <w:b/>
                    <w:bCs/>
                  </w:rPr>
                  <w:t xml:space="preserve">Overall </w:t>
                </w:r>
                <w:r w:rsidRPr="00737607">
                  <w:rPr>
                    <w:b/>
                    <w:bCs/>
                    <w:szCs w:val="22"/>
                  </w:rPr>
                  <w:t>total</w:t>
                </w:r>
                <w:r w:rsidRPr="00737607">
                  <w:rPr>
                    <w:rFonts w:cs="Calibri"/>
                    <w:b/>
                    <w:bCs/>
                  </w:rPr>
                  <w:t xml:space="preserve"> Cost</w:t>
                </w:r>
                <w:r w:rsidRPr="00737607">
                  <w:rPr>
                    <w:b/>
                    <w:bCs/>
                    <w:szCs w:val="22"/>
                  </w:rPr>
                  <w:t xml:space="preserve"> of the tender</w:t>
                </w:r>
              </w:p>
            </w:tc>
          </w:tr>
        </w:tbl>
        <w:p w14:paraId="232D1302" w14:textId="77777777" w:rsidR="00A12091" w:rsidRPr="000C2636" w:rsidRDefault="00A12091" w:rsidP="00A12091">
          <w:pPr>
            <w:rPr>
              <w:rFonts w:asciiTheme="minorHAnsi" w:hAnsiTheme="minorHAnsi" w:cstheme="minorHAnsi"/>
              <w:b/>
              <w:bCs/>
              <w:szCs w:val="22"/>
            </w:rPr>
          </w:pPr>
        </w:p>
        <w:p w14:paraId="133F070D" w14:textId="77777777" w:rsidR="00A12091" w:rsidRPr="000C2636" w:rsidRDefault="00A12091" w:rsidP="00A12091">
          <w:pPr>
            <w:rPr>
              <w:rFonts w:asciiTheme="minorHAnsi" w:hAnsiTheme="minorHAnsi" w:cstheme="minorHAnsi"/>
              <w:szCs w:val="22"/>
              <w:lang w:val="en-IE"/>
            </w:rPr>
          </w:pPr>
          <w:r w:rsidRPr="000C2636">
            <w:rPr>
              <w:rFonts w:asciiTheme="minorHAnsi" w:hAnsiTheme="minorHAnsi" w:cstheme="minorHAnsi"/>
              <w:szCs w:val="22"/>
              <w:lang w:val="en-US"/>
            </w:rPr>
            <w:lastRenderedPageBreak/>
            <w:t>(c)</w:t>
          </w:r>
          <w:r>
            <w:rPr>
              <w:rFonts w:asciiTheme="minorHAnsi" w:hAnsiTheme="minorHAnsi" w:cstheme="minorHAnsi"/>
              <w:szCs w:val="22"/>
              <w:lang w:val="en-US"/>
            </w:rPr>
            <w:t xml:space="preserve"> </w:t>
          </w:r>
          <w:r w:rsidRPr="000C2636">
            <w:rPr>
              <w:rFonts w:asciiTheme="minorHAnsi" w:hAnsiTheme="minorHAnsi" w:cstheme="minorHAnsi"/>
              <w:szCs w:val="22"/>
              <w:lang w:val="en-US"/>
            </w:rPr>
            <w:t>In the event of a tie and there being no difference in the “Qualitative” and “Costs” Criterion</w:t>
          </w:r>
          <w:r>
            <w:rPr>
              <w:rFonts w:asciiTheme="minorHAnsi" w:hAnsiTheme="minorHAnsi" w:cstheme="minorHAnsi"/>
              <w:szCs w:val="22"/>
              <w:lang w:val="en-US"/>
            </w:rPr>
            <w:t xml:space="preserve"> scores, the tied Tender</w:t>
          </w:r>
          <w:r w:rsidRPr="000C2636">
            <w:rPr>
              <w:rFonts w:asciiTheme="minorHAnsi" w:hAnsiTheme="minorHAnsi" w:cstheme="minorHAnsi"/>
              <w:szCs w:val="22"/>
              <w:lang w:val="en-US"/>
            </w:rPr>
            <w:t xml:space="preserve">ers will be invited to submit their “Best and </w:t>
          </w:r>
          <w:r>
            <w:rPr>
              <w:rFonts w:asciiTheme="minorHAnsi" w:hAnsiTheme="minorHAnsi" w:cstheme="minorHAnsi"/>
              <w:szCs w:val="22"/>
              <w:lang w:val="en-US"/>
            </w:rPr>
            <w:t>Final Offer”. The Tender</w:t>
          </w:r>
          <w:r w:rsidRPr="000C2636">
            <w:rPr>
              <w:rFonts w:asciiTheme="minorHAnsi" w:hAnsiTheme="minorHAnsi" w:cstheme="minorHAnsi"/>
              <w:szCs w:val="22"/>
              <w:lang w:val="en-US"/>
            </w:rPr>
            <w:t xml:space="preserve">er with the highest scoring Tender shall be deemed the Most Economically Advantageous Tender. </w:t>
          </w:r>
        </w:p>
        <w:p w14:paraId="73FE3099" w14:textId="77777777" w:rsidR="00A12091" w:rsidRPr="000C2636" w:rsidRDefault="00A12091" w:rsidP="00A12091">
          <w:pPr>
            <w:rPr>
              <w:rFonts w:asciiTheme="minorHAnsi" w:hAnsiTheme="minorHAnsi" w:cstheme="minorHAnsi"/>
              <w:b/>
              <w:bCs/>
              <w:szCs w:val="22"/>
              <w:lang w:val="en-IE"/>
            </w:rPr>
          </w:pPr>
        </w:p>
        <w:p w14:paraId="799B443B" w14:textId="77777777" w:rsidR="00A12091" w:rsidRPr="000C2636" w:rsidRDefault="00A12091" w:rsidP="00A12091">
          <w:pPr>
            <w:rPr>
              <w:rFonts w:asciiTheme="minorHAnsi" w:hAnsiTheme="minorHAnsi" w:cstheme="minorHAnsi"/>
              <w:szCs w:val="22"/>
              <w:lang w:val="en-US"/>
            </w:rPr>
          </w:pPr>
          <w:r w:rsidRPr="000C2636">
            <w:rPr>
              <w:rFonts w:asciiTheme="minorHAnsi" w:hAnsiTheme="minorHAnsi" w:cstheme="minorHAnsi"/>
              <w:szCs w:val="22"/>
              <w:lang w:val="en-US"/>
            </w:rPr>
            <w:t>(d) In the event of a tie following the “Best and Final Offer” process, then the successful Tender will be drawn by lottery.</w:t>
          </w:r>
        </w:p>
        <w:p w14:paraId="403B143D" w14:textId="578085B2" w:rsidR="00564F8A" w:rsidRPr="009F2CFB" w:rsidRDefault="00A86A4B" w:rsidP="00CC2FE9">
          <w:pPr>
            <w:tabs>
              <w:tab w:val="left" w:pos="567"/>
            </w:tabs>
          </w:pPr>
        </w:p>
      </w:sdtContent>
    </w:sdt>
    <w:p w14:paraId="35844299" w14:textId="77777777" w:rsidR="00564F8A" w:rsidRDefault="00564F8A" w:rsidP="00564F8A"/>
    <w:p w14:paraId="2DFBCAA3" w14:textId="77777777" w:rsidR="00564F8A" w:rsidRDefault="00564F8A" w:rsidP="00564F8A">
      <w:pPr>
        <w:sectPr w:rsidR="00564F8A" w:rsidSect="00684357">
          <w:type w:val="continuous"/>
          <w:pgSz w:w="11907" w:h="16840" w:code="9"/>
          <w:pgMar w:top="1134" w:right="1418" w:bottom="851" w:left="1418" w:header="709" w:footer="709" w:gutter="0"/>
          <w:cols w:space="708"/>
          <w:formProt w:val="0"/>
          <w:docGrid w:linePitch="360"/>
        </w:sectPr>
      </w:pPr>
    </w:p>
    <w:tbl>
      <w:tblPr>
        <w:tblW w:w="5000" w:type="pct"/>
        <w:tblLook w:val="01E0" w:firstRow="1" w:lastRow="1" w:firstColumn="1" w:lastColumn="1" w:noHBand="0" w:noVBand="0"/>
      </w:tblPr>
      <w:tblGrid>
        <w:gridCol w:w="776"/>
        <w:gridCol w:w="8295"/>
      </w:tblGrid>
      <w:tr w:rsidR="003C0FB1" w:rsidRPr="00CB5B77" w14:paraId="7E037BA1" w14:textId="77777777" w:rsidTr="000E4872">
        <w:trPr>
          <w:trHeight w:val="2971"/>
        </w:trPr>
        <w:tc>
          <w:tcPr>
            <w:tcW w:w="428" w:type="pct"/>
          </w:tcPr>
          <w:p w14:paraId="2F99AE00" w14:textId="77777777" w:rsidR="003C0FB1" w:rsidRPr="00810B05" w:rsidRDefault="003C0FB1" w:rsidP="00503F93">
            <w:pPr>
              <w:spacing w:line="320" w:lineRule="exact"/>
              <w:rPr>
                <w:color w:val="0000FF"/>
              </w:rPr>
            </w:pPr>
            <w:r w:rsidRPr="00810B05">
              <w:rPr>
                <w:color w:val="0000FF"/>
              </w:rPr>
              <w:t>3.3.2</w:t>
            </w:r>
          </w:p>
        </w:tc>
        <w:tc>
          <w:tcPr>
            <w:tcW w:w="4572" w:type="pct"/>
          </w:tcPr>
          <w:p w14:paraId="35B50739" w14:textId="77777777" w:rsidR="003C0FB1" w:rsidRPr="00507FE4" w:rsidRDefault="003C0FB1" w:rsidP="00B35085">
            <w:pPr>
              <w:pStyle w:val="western"/>
              <w:suppressAutoHyphens w:val="0"/>
              <w:spacing w:before="0"/>
              <w:rPr>
                <w:rFonts w:ascii="Calibri" w:eastAsia="Times New Roman" w:hAnsi="Calibri"/>
                <w:lang w:val="en-IE" w:eastAsia="en-US"/>
              </w:rPr>
            </w:pPr>
            <w:r w:rsidRPr="00507FE4">
              <w:rPr>
                <w:rFonts w:ascii="Calibri" w:eastAsia="Times New Roman" w:hAnsi="Calibri"/>
                <w:lang w:val="en-IE" w:eastAsia="en-US"/>
              </w:rPr>
              <w:t xml:space="preserve">Subject to </w:t>
            </w:r>
            <w:r w:rsidRPr="007A6C94">
              <w:rPr>
                <w:rFonts w:ascii="Calibri" w:eastAsia="Times New Roman" w:hAnsi="Calibri"/>
                <w:szCs w:val="22"/>
                <w:lang w:val="en-IE" w:eastAsia="en-US"/>
              </w:rPr>
              <w:t>paragraph</w:t>
            </w:r>
            <w:r w:rsidRPr="00507FE4">
              <w:rPr>
                <w:rFonts w:ascii="Calibri" w:eastAsia="Times New Roman" w:hAnsi="Calibri"/>
                <w:lang w:val="en-IE" w:eastAsia="en-US"/>
              </w:rPr>
              <w:t>s 2.1 (Important Notices) and 3.5 (Standstill Period) of this RFT, award of the Services Contract to the highest ranked Tenderer (as determined by paragraph 3.3.1) will be conditional upon:</w:t>
            </w:r>
          </w:p>
          <w:p w14:paraId="7CE2EBA5" w14:textId="77777777" w:rsidR="003C0FB1" w:rsidRPr="00507FE4" w:rsidRDefault="003C0FB1" w:rsidP="0054371F">
            <w:pPr>
              <w:pStyle w:val="western"/>
              <w:numPr>
                <w:ilvl w:val="0"/>
                <w:numId w:val="10"/>
              </w:numPr>
              <w:suppressAutoHyphens w:val="0"/>
              <w:spacing w:before="0"/>
              <w:rPr>
                <w:rFonts w:ascii="Calibri" w:eastAsia="Times New Roman" w:hAnsi="Calibri"/>
                <w:lang w:eastAsia="en-US"/>
              </w:rPr>
            </w:pPr>
            <w:r w:rsidRPr="00507FE4">
              <w:rPr>
                <w:rFonts w:ascii="Calibri" w:eastAsia="Times New Roman" w:hAnsi="Calibri"/>
                <w:lang w:val="en-IE" w:eastAsia="en-US"/>
              </w:rPr>
              <w:t>the Tenderer submitting the following evidence in respect of the Tenderer (including the Prime Contractor and any Subcontractors</w:t>
            </w:r>
            <w:r>
              <w:rPr>
                <w:rFonts w:ascii="Calibri" w:eastAsia="Times New Roman" w:hAnsi="Calibri"/>
                <w:lang w:val="en-IE" w:eastAsia="en-US"/>
              </w:rPr>
              <w:t xml:space="preserve">, as applicable in accordance with </w:t>
            </w:r>
            <w:r w:rsidRPr="007A6C94">
              <w:rPr>
                <w:rFonts w:ascii="Calibri" w:eastAsia="Times New Roman" w:hAnsi="Calibri"/>
                <w:szCs w:val="22"/>
                <w:lang w:val="en-IE" w:eastAsia="en-US"/>
              </w:rPr>
              <w:t>paragraph</w:t>
            </w:r>
            <w:r>
              <w:rPr>
                <w:rFonts w:ascii="Calibri" w:eastAsia="Times New Roman" w:hAnsi="Calibri"/>
                <w:lang w:val="en-IE" w:eastAsia="en-US"/>
              </w:rPr>
              <w:t xml:space="preserve"> 3.1 above</w:t>
            </w:r>
            <w:r w:rsidRPr="00507FE4">
              <w:rPr>
                <w:rFonts w:ascii="Calibri" w:eastAsia="Times New Roman" w:hAnsi="Calibri"/>
                <w:lang w:val="en-IE" w:eastAsia="en-US"/>
              </w:rPr>
              <w:t xml:space="preserve">) to the extent not already provided, within seven (7) days of request by the Contracting Authority: </w:t>
            </w:r>
            <w:r w:rsidRPr="00507FE4">
              <w:rPr>
                <w:rFonts w:ascii="Calibri" w:eastAsia="Times New Roman" w:hAnsi="Calibri"/>
                <w:lang w:eastAsia="en-US"/>
              </w:rPr>
              <w:t xml:space="preserve">(i) a Declaration in the form attached at Appendix </w:t>
            </w:r>
            <w:r w:rsidR="00FB4614">
              <w:rPr>
                <w:rFonts w:ascii="Calibri" w:eastAsia="Times New Roman" w:hAnsi="Calibri"/>
                <w:lang w:eastAsia="en-US"/>
              </w:rPr>
              <w:t>4</w:t>
            </w:r>
            <w:r w:rsidRPr="00507FE4">
              <w:rPr>
                <w:rFonts w:ascii="Calibri" w:eastAsia="Times New Roman" w:hAnsi="Calibri"/>
                <w:lang w:eastAsia="en-US"/>
              </w:rPr>
              <w:t xml:space="preserve">; (ii) </w:t>
            </w:r>
            <w:r>
              <w:rPr>
                <w:rFonts w:ascii="Calibri" w:eastAsia="Times New Roman" w:hAnsi="Calibri"/>
                <w:szCs w:val="22"/>
                <w:lang w:eastAsia="en-US"/>
              </w:rPr>
              <w:t xml:space="preserve">if applicable, </w:t>
            </w:r>
            <w:r w:rsidRPr="00507FE4">
              <w:rPr>
                <w:rFonts w:ascii="Calibri" w:eastAsia="Times New Roman" w:hAnsi="Calibri"/>
                <w:lang w:val="en-IE" w:eastAsia="en-US"/>
              </w:rPr>
              <w:t xml:space="preserve">evidence to the effect that measures taken by the entity concerned are sufficient to demonstrate its reliability despite the existence of a relevant </w:t>
            </w:r>
            <w:r>
              <w:rPr>
                <w:rFonts w:ascii="Calibri" w:eastAsia="Times New Roman" w:hAnsi="Calibri"/>
                <w:lang w:val="en-IE" w:eastAsia="en-US"/>
              </w:rPr>
              <w:t>Exclusion G</w:t>
            </w:r>
            <w:r w:rsidRPr="00507FE4">
              <w:rPr>
                <w:rFonts w:ascii="Calibri" w:eastAsia="Times New Roman" w:hAnsi="Calibri"/>
                <w:lang w:val="en-IE" w:eastAsia="en-US"/>
              </w:rPr>
              <w:t xml:space="preserve">round; (iii) </w:t>
            </w:r>
            <w:r w:rsidRPr="00507FE4">
              <w:rPr>
                <w:rFonts w:ascii="Calibri" w:eastAsia="Times New Roman" w:hAnsi="Calibri"/>
                <w:lang w:eastAsia="en-US"/>
              </w:rPr>
              <w:t xml:space="preserve">all or any of the supporting documents specified at </w:t>
            </w:r>
            <w:r w:rsidRPr="007A6C94">
              <w:rPr>
                <w:rFonts w:ascii="Calibri" w:eastAsia="Times New Roman" w:hAnsi="Calibri"/>
                <w:szCs w:val="22"/>
                <w:lang w:val="en-IE" w:eastAsia="en-US"/>
              </w:rPr>
              <w:t>paragraph</w:t>
            </w:r>
            <w:r w:rsidRPr="00507FE4">
              <w:rPr>
                <w:rFonts w:ascii="Calibri" w:eastAsia="Times New Roman" w:hAnsi="Calibri"/>
                <w:lang w:eastAsia="en-US"/>
              </w:rPr>
              <w:t xml:space="preserve"> 3.2; and</w:t>
            </w:r>
          </w:p>
          <w:p w14:paraId="28772642" w14:textId="77777777" w:rsidR="003C0FB1" w:rsidRPr="00507FE4" w:rsidRDefault="003C0FB1" w:rsidP="0054371F">
            <w:pPr>
              <w:pStyle w:val="ListParagraph"/>
              <w:numPr>
                <w:ilvl w:val="0"/>
                <w:numId w:val="10"/>
              </w:numPr>
              <w:contextualSpacing w:val="0"/>
            </w:pPr>
            <w:r w:rsidRPr="00507FE4">
              <w:t xml:space="preserve">the evidence specified at </w:t>
            </w:r>
            <w:r w:rsidRPr="004E00BE">
              <w:rPr>
                <w:szCs w:val="22"/>
                <w:lang w:val="en-IE"/>
              </w:rPr>
              <w:t xml:space="preserve">paragraph </w:t>
            </w:r>
            <w:r w:rsidRPr="00507FE4">
              <w:t xml:space="preserve">3.3.2(a) above demonstrating that each entity concerned meets the Selection Criteria and </w:t>
            </w:r>
            <w:r w:rsidRPr="004E00BE">
              <w:rPr>
                <w:szCs w:val="22"/>
              </w:rPr>
              <w:t>the compliance requirements specified at paragraph 3.1</w:t>
            </w:r>
            <w:r w:rsidR="00904FCA">
              <w:rPr>
                <w:szCs w:val="22"/>
              </w:rPr>
              <w:t>(b) and (c)</w:t>
            </w:r>
            <w:r w:rsidRPr="004E00BE">
              <w:rPr>
                <w:szCs w:val="22"/>
              </w:rPr>
              <w:t xml:space="preserve"> above</w:t>
            </w:r>
            <w:r w:rsidRPr="00507FE4">
              <w:t xml:space="preserve">. </w:t>
            </w:r>
          </w:p>
        </w:tc>
      </w:tr>
    </w:tbl>
    <w:p w14:paraId="66AABE88" w14:textId="77777777" w:rsidR="003C0FB1" w:rsidRDefault="003C0FB1" w:rsidP="003C0FB1">
      <w:pPr>
        <w:pStyle w:val="Heading2"/>
      </w:pPr>
      <w:r>
        <w:t>3.4</w:t>
      </w:r>
      <w:r w:rsidRPr="000E5DB7">
        <w:tab/>
        <w:t>Presentation of Proposals</w:t>
      </w:r>
    </w:p>
    <w:p w14:paraId="3F5C48BD" w14:textId="77777777" w:rsidR="003C0FB1" w:rsidRDefault="003C0FB1" w:rsidP="00B35085">
      <w:r w:rsidRPr="000E5DB7">
        <w:t>Tenderers may be required to make a presentation of the proposal contained in their Tender. The Contracting Authority will not be responsible for the cost of such presentations (in accordance with paragraph 2.8). Performance at presentations will NOT be evaluated.</w:t>
      </w:r>
    </w:p>
    <w:p w14:paraId="525F52A0" w14:textId="77777777" w:rsidR="003C0FB1" w:rsidRDefault="003C0FB1" w:rsidP="003C0FB1">
      <w:pPr>
        <w:pStyle w:val="Heading2"/>
      </w:pPr>
      <w:r w:rsidRPr="000E5DB7">
        <w:t>3.5</w:t>
      </w:r>
      <w:r w:rsidRPr="000E5DB7">
        <w:tab/>
        <w:t>Standstill Period</w:t>
      </w:r>
    </w:p>
    <w:tbl>
      <w:tblPr>
        <w:tblW w:w="0" w:type="auto"/>
        <w:tblLook w:val="01E0" w:firstRow="1" w:lastRow="1" w:firstColumn="1" w:lastColumn="1" w:noHBand="0" w:noVBand="0"/>
      </w:tblPr>
      <w:tblGrid>
        <w:gridCol w:w="802"/>
        <w:gridCol w:w="8269"/>
      </w:tblGrid>
      <w:tr w:rsidR="003C0FB1" w:rsidRPr="00CB5B77" w14:paraId="3F1A0D08" w14:textId="77777777" w:rsidTr="00503F93">
        <w:tc>
          <w:tcPr>
            <w:tcW w:w="828" w:type="dxa"/>
          </w:tcPr>
          <w:p w14:paraId="2DF1A768" w14:textId="77777777" w:rsidR="003C0FB1" w:rsidRDefault="003C0FB1" w:rsidP="00C3103B">
            <w:pPr>
              <w:rPr>
                <w:color w:val="0000FF"/>
              </w:rPr>
            </w:pPr>
            <w:r w:rsidRPr="000E5DB7">
              <w:rPr>
                <w:color w:val="0000FF"/>
              </w:rPr>
              <w:t>3.5.1</w:t>
            </w:r>
          </w:p>
        </w:tc>
        <w:tc>
          <w:tcPr>
            <w:tcW w:w="9540" w:type="dxa"/>
          </w:tcPr>
          <w:p w14:paraId="2AB00E1C" w14:textId="77777777" w:rsidR="003C0FB1" w:rsidRDefault="00483B81" w:rsidP="00B35085">
            <w:r>
              <w:t xml:space="preserve">In circumstances where the European Communities (Public Authorities' Contracts) (Review Procedures) Regulations 2010 (Statutory Instrument 130 of 2010), as amended by the European Communities (Public Authorities’ Contracts) (Review Procedures) (Amendment) </w:t>
            </w:r>
            <w:r w:rsidRPr="00483B81">
              <w:t xml:space="preserve">Regulations 2015 (Statutory Instrument 192 of 2015) and the European Communities (Public Authorities’ Contracts (Review Procedures) (Amendment) Regulation 2017 (Statutory Instrument 327 of 2017) apply, no contract can or will be executed or take effect until at least fourteen (14) calendar days after </w:t>
            </w:r>
            <w:r>
              <w:t>the day on which the Tenderers have been sent a notice informing them of the result of this Competition (“Standstill Period”) if such notice is sent by electronic means.  The Standstill Period shall be sixteen (16) calendar days if such notice is sent by other means.  The preferred bidder will be notified of the decision of the Contracting Authority and of the expiry date of the Standstill Period.</w:t>
            </w:r>
          </w:p>
        </w:tc>
      </w:tr>
      <w:tr w:rsidR="003C0FB1" w:rsidRPr="00CB5B77" w14:paraId="0D4384E3" w14:textId="77777777" w:rsidTr="00503F93">
        <w:tc>
          <w:tcPr>
            <w:tcW w:w="828" w:type="dxa"/>
          </w:tcPr>
          <w:p w14:paraId="6572C2F9" w14:textId="77777777" w:rsidR="003C0FB1" w:rsidRDefault="003C0FB1" w:rsidP="00810B05">
            <w:pPr>
              <w:rPr>
                <w:color w:val="0000FF"/>
              </w:rPr>
            </w:pPr>
            <w:r w:rsidRPr="000E5DB7">
              <w:rPr>
                <w:color w:val="0000FF"/>
              </w:rPr>
              <w:t>3.5.2</w:t>
            </w:r>
          </w:p>
        </w:tc>
        <w:tc>
          <w:tcPr>
            <w:tcW w:w="9540" w:type="dxa"/>
          </w:tcPr>
          <w:p w14:paraId="7EAEA6D7" w14:textId="77777777" w:rsidR="003C0FB1" w:rsidRDefault="003C0FB1" w:rsidP="00B35085">
            <w:pPr>
              <w:pStyle w:val="Header"/>
              <w:tabs>
                <w:tab w:val="clear" w:pos="4153"/>
                <w:tab w:val="clear" w:pos="8306"/>
              </w:tabs>
            </w:pPr>
            <w:r w:rsidRPr="000E5DB7">
              <w:t xml:space="preserve">Tenderers should note that the Contracting Authority may, when notifying Tenderers of the results of this Competition, include the scores obtained by the Tenderer concerned and </w:t>
            </w:r>
            <w:r w:rsidRPr="000E5DB7">
              <w:lastRenderedPageBreak/>
              <w:t>the scores obtained by the preferred bidder in respect of each award criterion assessed by the Contracting Authority.</w:t>
            </w:r>
          </w:p>
        </w:tc>
      </w:tr>
    </w:tbl>
    <w:p w14:paraId="724DB8D3" w14:textId="77777777" w:rsidR="003C0FB1" w:rsidRDefault="003C0FB1" w:rsidP="003C0FB1">
      <w:pPr>
        <w:pStyle w:val="Heading2"/>
      </w:pPr>
      <w:r w:rsidRPr="000E5DB7">
        <w:lastRenderedPageBreak/>
        <w:t>3.6</w:t>
      </w:r>
      <w:r w:rsidRPr="000E5DB7">
        <w:tab/>
        <w:t>Return of Signed Contracts</w:t>
      </w:r>
    </w:p>
    <w:tbl>
      <w:tblPr>
        <w:tblW w:w="0" w:type="auto"/>
        <w:tblLook w:val="01E0" w:firstRow="1" w:lastRow="1" w:firstColumn="1" w:lastColumn="1" w:noHBand="0" w:noVBand="0"/>
      </w:tblPr>
      <w:tblGrid>
        <w:gridCol w:w="802"/>
        <w:gridCol w:w="8269"/>
      </w:tblGrid>
      <w:tr w:rsidR="003C0FB1" w:rsidRPr="00CB5B77" w14:paraId="7AF481EC" w14:textId="77777777" w:rsidTr="00503F93">
        <w:tc>
          <w:tcPr>
            <w:tcW w:w="828" w:type="dxa"/>
          </w:tcPr>
          <w:p w14:paraId="2AB877FB" w14:textId="77777777" w:rsidR="003C0FB1" w:rsidRDefault="003C0FB1" w:rsidP="00810B05">
            <w:pPr>
              <w:keepNext/>
              <w:rPr>
                <w:color w:val="0000FF"/>
              </w:rPr>
            </w:pPr>
            <w:r w:rsidRPr="000E5DB7">
              <w:rPr>
                <w:color w:val="0000FF"/>
              </w:rPr>
              <w:t>3.6.1</w:t>
            </w:r>
          </w:p>
        </w:tc>
        <w:tc>
          <w:tcPr>
            <w:tcW w:w="9540" w:type="dxa"/>
          </w:tcPr>
          <w:p w14:paraId="01DF9F72" w14:textId="7936C0AD" w:rsidR="003C0FB1" w:rsidRDefault="003C0FB1" w:rsidP="00550821">
            <w:r w:rsidRPr="000E5DB7">
              <w:t xml:space="preserve">The successful Tenderer must sign and return the Services Contract and the Confidentiality Agreement, both in duplicate, to the Contracting Authority no later than </w:t>
            </w:r>
            <w:bookmarkStart w:id="27" w:name="Text27"/>
            <w:r w:rsidR="00EF61F3" w:rsidRPr="000E5DB7">
              <w:fldChar w:fldCharType="begin">
                <w:ffData>
                  <w:name w:val="Text27"/>
                  <w:enabled/>
                  <w:calcOnExit w:val="0"/>
                  <w:textInput>
                    <w:default w:val="[insert number]"/>
                  </w:textInput>
                </w:ffData>
              </w:fldChar>
            </w:r>
            <w:r w:rsidRPr="000E5DB7">
              <w:instrText xml:space="preserve"> FORMTEXT </w:instrText>
            </w:r>
            <w:r w:rsidR="00EF61F3" w:rsidRPr="000E5DB7">
              <w:fldChar w:fldCharType="separate"/>
            </w:r>
            <w:r w:rsidR="00721DF6">
              <w:t> </w:t>
            </w:r>
            <w:r w:rsidR="00721DF6">
              <w:t> </w:t>
            </w:r>
            <w:r w:rsidR="00721DF6">
              <w:t> </w:t>
            </w:r>
            <w:r w:rsidR="00721DF6">
              <w:t> </w:t>
            </w:r>
            <w:r w:rsidR="00721DF6">
              <w:t> </w:t>
            </w:r>
            <w:r w:rsidR="00EF61F3" w:rsidRPr="000E5DB7">
              <w:fldChar w:fldCharType="end"/>
            </w:r>
            <w:bookmarkEnd w:id="27"/>
            <w:r w:rsidRPr="000E5DB7">
              <w:t xml:space="preserve"> calendar days from the date of expiry of the Standstill Period unless notified otherwise in writing</w:t>
            </w:r>
            <w:r>
              <w:t xml:space="preserve"> </w:t>
            </w:r>
            <w:r w:rsidRPr="00830A49">
              <w:rPr>
                <w:szCs w:val="22"/>
              </w:rPr>
              <w:t>by the Contracting Authority</w:t>
            </w:r>
            <w:r w:rsidRPr="000E5DB7">
              <w:t>. A signed Services Contract returned by the successful Tenderer is not binding on the Contracting Authority until the Contracting Authority has signed the Services Contract in accordance with paragraph 2.1.2 above.</w:t>
            </w:r>
          </w:p>
        </w:tc>
      </w:tr>
      <w:tr w:rsidR="003C0FB1" w:rsidRPr="00CB5B77" w14:paraId="13F6E463" w14:textId="77777777" w:rsidTr="00503F93">
        <w:tc>
          <w:tcPr>
            <w:tcW w:w="828" w:type="dxa"/>
          </w:tcPr>
          <w:p w14:paraId="11292CB5" w14:textId="77777777" w:rsidR="003C0FB1" w:rsidRDefault="003C0FB1" w:rsidP="00810B05">
            <w:pPr>
              <w:rPr>
                <w:color w:val="0000FF"/>
              </w:rPr>
            </w:pPr>
            <w:r w:rsidRPr="000E5DB7">
              <w:rPr>
                <w:color w:val="0000FF"/>
              </w:rPr>
              <w:t>3.6.2</w:t>
            </w:r>
          </w:p>
        </w:tc>
        <w:tc>
          <w:tcPr>
            <w:tcW w:w="9540" w:type="dxa"/>
          </w:tcPr>
          <w:p w14:paraId="73A4CA6E" w14:textId="77777777" w:rsidR="003C0FB1" w:rsidRDefault="003C0FB1" w:rsidP="00550821">
            <w:r w:rsidRPr="000E5DB7">
              <w:t xml:space="preserve">Where the signed Services Contract and the Confidentiality Agreement have not been received by the Contracting Authority within the period as specified at </w:t>
            </w:r>
            <w:r w:rsidRPr="00117E35">
              <w:rPr>
                <w:szCs w:val="22"/>
              </w:rPr>
              <w:t>paragraph</w:t>
            </w:r>
            <w:r w:rsidRPr="000E5DB7">
              <w:t xml:space="preserve"> 3.6.1 then the Contracting Authority may proceed to award the </w:t>
            </w:r>
            <w:r>
              <w:t>Services C</w:t>
            </w:r>
            <w:r w:rsidRPr="000E5DB7">
              <w:t>ontract to the next highest-ranked Tenderer in accordance with paragraph 3.6.1 above.</w:t>
            </w:r>
          </w:p>
        </w:tc>
      </w:tr>
    </w:tbl>
    <w:p w14:paraId="01A45859" w14:textId="77777777" w:rsidR="003C0FB1" w:rsidRPr="00CB5B77" w:rsidRDefault="003C0FB1" w:rsidP="003C0FB1">
      <w:pPr>
        <w:pStyle w:val="Heading1"/>
        <w:rPr>
          <w:rFonts w:ascii="Calibri" w:hAnsi="Calibri"/>
        </w:rPr>
        <w:sectPr w:rsidR="003C0FB1" w:rsidRPr="00CB5B77" w:rsidSect="00926F67">
          <w:footerReference w:type="default" r:id="rId27"/>
          <w:type w:val="continuous"/>
          <w:pgSz w:w="11907" w:h="16840" w:code="9"/>
          <w:pgMar w:top="1134" w:right="1418" w:bottom="851" w:left="1418" w:header="709" w:footer="709" w:gutter="0"/>
          <w:cols w:space="708"/>
          <w:docGrid w:linePitch="360"/>
        </w:sectPr>
      </w:pPr>
      <w:r w:rsidRPr="000E5DB7">
        <w:rPr>
          <w:rFonts w:ascii="Calibri" w:hAnsi="Calibri"/>
        </w:rPr>
        <w:lastRenderedPageBreak/>
        <w:t>Appendix 1: Requirements and Specifications</w:t>
      </w:r>
    </w:p>
    <w:p w14:paraId="18DE1285" w14:textId="77777777" w:rsidR="003C0FB1" w:rsidRDefault="003C0FB1" w:rsidP="00550821">
      <w:pPr>
        <w:rPr>
          <w:b/>
        </w:rPr>
      </w:pPr>
      <w:r w:rsidRPr="00D52608">
        <w:rPr>
          <w:b/>
        </w:rPr>
        <w:t>Tenderers must address each of the issues and requirements in this part of the RFT and submit a detailed description in each case which demonstrates how these issues and requirements will be dealt with / met and their approach to the pro</w:t>
      </w:r>
      <w:r>
        <w:rPr>
          <w:b/>
        </w:rPr>
        <w:t xml:space="preserve">posed delivery of the Services.  </w:t>
      </w:r>
      <w:r w:rsidRPr="00D52608">
        <w:rPr>
          <w:b/>
        </w:rPr>
        <w:t>A mere affirmative statement by the Tenderer that it can/will do so or a reiteration of the tender requirements is NOT sufficient in this regard.</w:t>
      </w:r>
    </w:p>
    <w:p w14:paraId="1A793709" w14:textId="77777777" w:rsidR="00B1490E" w:rsidRPr="00D52608" w:rsidRDefault="00B1490E" w:rsidP="00550821">
      <w:pPr>
        <w:rPr>
          <w:b/>
        </w:rPr>
      </w:pPr>
    </w:p>
    <w:p w14:paraId="37411485" w14:textId="77777777" w:rsidR="00B1490E" w:rsidRPr="00310EDC" w:rsidRDefault="00B1490E" w:rsidP="00550821">
      <w:pPr>
        <w:sectPr w:rsidR="00B1490E" w:rsidRPr="00310EDC" w:rsidSect="00926F67">
          <w:type w:val="continuous"/>
          <w:pgSz w:w="11907" w:h="16840" w:code="9"/>
          <w:pgMar w:top="1134" w:right="1418" w:bottom="851" w:left="1418" w:header="709" w:footer="709" w:gutter="0"/>
          <w:cols w:space="708"/>
          <w:docGrid w:linePitch="360"/>
        </w:sectPr>
      </w:pPr>
    </w:p>
    <w:bookmarkStart w:id="28" w:name="_Hlk92210163" w:displacedByCustomXml="next"/>
    <w:sdt>
      <w:sdtPr>
        <w:rPr>
          <w:b/>
          <w:bCs/>
        </w:rPr>
        <w:id w:val="170828057"/>
        <w:placeholder>
          <w:docPart w:val="A00FC379BF5544BFB800084F58835F02"/>
        </w:placeholder>
      </w:sdtPr>
      <w:sdtEndPr>
        <w:rPr>
          <w:b w:val="0"/>
          <w:bCs w:val="0"/>
        </w:rPr>
      </w:sdtEndPr>
      <w:sdtContent>
        <w:sdt>
          <w:sdtPr>
            <w:rPr>
              <w:b/>
              <w:bCs/>
            </w:rPr>
            <w:id w:val="1406286"/>
            <w:placeholder>
              <w:docPart w:val="F4792B88E2D344CB88D77BF6152C06F7"/>
            </w:placeholder>
          </w:sdtPr>
          <w:sdtEndPr>
            <w:rPr>
              <w:b w:val="0"/>
              <w:bCs w:val="0"/>
            </w:rPr>
          </w:sdtEndPr>
          <w:sdtContent>
            <w:bookmarkEnd w:id="28" w:displacedByCustomXml="prev"/>
            <w:p w14:paraId="1DCE5DF3" w14:textId="5169E211" w:rsidR="00A12091" w:rsidRPr="00A12091" w:rsidRDefault="00A12091" w:rsidP="000869F1">
              <w:pPr>
                <w:pStyle w:val="TOC4"/>
                <w:tabs>
                  <w:tab w:val="left" w:pos="1320"/>
                  <w:tab w:val="right" w:leader="dot" w:pos="9016"/>
                </w:tabs>
                <w:ind w:left="0"/>
                <w:rPr>
                  <w:rStyle w:val="Heading3Char"/>
                </w:rPr>
              </w:pPr>
              <w:r w:rsidRPr="00A12091">
                <w:rPr>
                  <w:rStyle w:val="Heading3Char"/>
                </w:rPr>
                <w:t>Introduction /</w:t>
              </w:r>
              <w:r>
                <w:rPr>
                  <w:b/>
                  <w:bCs/>
                </w:rPr>
                <w:t xml:space="preserve"> </w:t>
              </w:r>
              <w:r w:rsidRPr="00A12091">
                <w:rPr>
                  <w:rStyle w:val="Heading3Char"/>
                </w:rPr>
                <w:t>Statement of Purpose</w:t>
              </w:r>
            </w:p>
            <w:p w14:paraId="5734E31F" w14:textId="077AAD84" w:rsidR="006F02C6" w:rsidRPr="00CE6DE6" w:rsidRDefault="00A12091" w:rsidP="00CE6DE6">
              <w:pPr>
                <w:pStyle w:val="TOC4"/>
                <w:tabs>
                  <w:tab w:val="left" w:pos="1320"/>
                  <w:tab w:val="right" w:leader="dot" w:pos="9016"/>
                </w:tabs>
                <w:ind w:left="0"/>
                <w:rPr>
                  <w:b/>
                  <w:bCs/>
                </w:rPr>
              </w:pPr>
              <w:r w:rsidRPr="00AC23FD">
                <w:rPr>
                  <w:rFonts w:asciiTheme="minorHAnsi" w:hAnsiTheme="minorHAnsi" w:cstheme="minorHAnsi"/>
                </w:rPr>
                <w:t>The</w:t>
              </w:r>
              <w:r>
                <w:rPr>
                  <w:rFonts w:asciiTheme="minorHAnsi" w:hAnsiTheme="minorHAnsi" w:cstheme="minorHAnsi"/>
                </w:rPr>
                <w:t xml:space="preserve"> D</w:t>
              </w:r>
              <w:r w:rsidRPr="00AC23FD">
                <w:rPr>
                  <w:rFonts w:asciiTheme="minorHAnsi" w:hAnsiTheme="minorHAnsi" w:cstheme="minorHAnsi"/>
                </w:rPr>
                <w:t>epartment</w:t>
              </w:r>
              <w:r>
                <w:rPr>
                  <w:rFonts w:asciiTheme="minorHAnsi" w:hAnsiTheme="minorHAnsi" w:cstheme="minorHAnsi"/>
                </w:rPr>
                <w:t xml:space="preserve"> </w:t>
              </w:r>
              <w:r w:rsidRPr="00AC23FD">
                <w:rPr>
                  <w:rFonts w:asciiTheme="minorHAnsi" w:hAnsiTheme="minorHAnsi" w:cstheme="minorHAnsi"/>
                </w:rPr>
                <w:t>of</w:t>
              </w:r>
              <w:r>
                <w:rPr>
                  <w:rFonts w:asciiTheme="minorHAnsi" w:hAnsiTheme="minorHAnsi" w:cstheme="minorHAnsi"/>
                </w:rPr>
                <w:t xml:space="preserve"> </w:t>
              </w:r>
              <w:r w:rsidRPr="00AC23FD">
                <w:rPr>
                  <w:rFonts w:asciiTheme="minorHAnsi" w:hAnsiTheme="minorHAnsi" w:cstheme="minorHAnsi"/>
                </w:rPr>
                <w:t>Agriculture,</w:t>
              </w:r>
              <w:r>
                <w:rPr>
                  <w:rFonts w:asciiTheme="minorHAnsi" w:hAnsiTheme="minorHAnsi" w:cstheme="minorHAnsi"/>
                </w:rPr>
                <w:t xml:space="preserve"> </w:t>
              </w:r>
              <w:r w:rsidRPr="00AC23FD">
                <w:rPr>
                  <w:rFonts w:asciiTheme="minorHAnsi" w:hAnsiTheme="minorHAnsi" w:cstheme="minorHAnsi"/>
                </w:rPr>
                <w:t>Food</w:t>
              </w:r>
              <w:r>
                <w:rPr>
                  <w:rFonts w:asciiTheme="minorHAnsi" w:hAnsiTheme="minorHAnsi" w:cstheme="minorHAnsi"/>
                </w:rPr>
                <w:t xml:space="preserve"> </w:t>
              </w:r>
              <w:r w:rsidRPr="00AC23FD">
                <w:rPr>
                  <w:rFonts w:asciiTheme="minorHAnsi" w:hAnsiTheme="minorHAnsi" w:cstheme="minorHAnsi"/>
                </w:rPr>
                <w:t>and</w:t>
              </w:r>
              <w:r>
                <w:rPr>
                  <w:rFonts w:asciiTheme="minorHAnsi" w:hAnsiTheme="minorHAnsi" w:cstheme="minorHAnsi"/>
                </w:rPr>
                <w:t xml:space="preserve"> </w:t>
              </w:r>
              <w:r w:rsidRPr="00AC23FD">
                <w:rPr>
                  <w:rFonts w:asciiTheme="minorHAnsi" w:hAnsiTheme="minorHAnsi" w:cstheme="minorHAnsi"/>
                </w:rPr>
                <w:t>the</w:t>
              </w:r>
              <w:r>
                <w:rPr>
                  <w:rFonts w:asciiTheme="minorHAnsi" w:hAnsiTheme="minorHAnsi" w:cstheme="minorHAnsi"/>
                </w:rPr>
                <w:t xml:space="preserve"> </w:t>
              </w:r>
              <w:r w:rsidRPr="00AC23FD">
                <w:rPr>
                  <w:rFonts w:asciiTheme="minorHAnsi" w:hAnsiTheme="minorHAnsi" w:cstheme="minorHAnsi"/>
                </w:rPr>
                <w:t>Marine</w:t>
              </w:r>
              <w:r>
                <w:rPr>
                  <w:rFonts w:asciiTheme="minorHAnsi" w:hAnsiTheme="minorHAnsi" w:cstheme="minorHAnsi"/>
                </w:rPr>
                <w:t xml:space="preserve"> </w:t>
              </w:r>
              <w:r w:rsidRPr="00AC23FD">
                <w:rPr>
                  <w:rFonts w:asciiTheme="minorHAnsi" w:hAnsiTheme="minorHAnsi" w:cstheme="minorHAnsi"/>
                </w:rPr>
                <w:t>(DAFM)</w:t>
              </w:r>
              <w:r>
                <w:rPr>
                  <w:rFonts w:asciiTheme="minorHAnsi" w:hAnsiTheme="minorHAnsi" w:cstheme="minorHAnsi"/>
                </w:rPr>
                <w:t xml:space="preserve"> </w:t>
              </w:r>
              <w:r w:rsidRPr="00AC23FD">
                <w:rPr>
                  <w:rFonts w:asciiTheme="minorHAnsi" w:hAnsiTheme="minorHAnsi" w:cstheme="minorHAnsi"/>
                </w:rPr>
                <w:t>is</w:t>
              </w:r>
              <w:r>
                <w:rPr>
                  <w:rFonts w:asciiTheme="minorHAnsi" w:hAnsiTheme="minorHAnsi" w:cstheme="minorHAnsi"/>
                </w:rPr>
                <w:t xml:space="preserve"> </w:t>
              </w:r>
              <w:r w:rsidRPr="00AC23FD">
                <w:rPr>
                  <w:rFonts w:asciiTheme="minorHAnsi" w:hAnsiTheme="minorHAnsi" w:cstheme="minorHAnsi"/>
                </w:rPr>
                <w:t>issuing</w:t>
              </w:r>
              <w:r>
                <w:rPr>
                  <w:rFonts w:asciiTheme="minorHAnsi" w:hAnsiTheme="minorHAnsi" w:cstheme="minorHAnsi"/>
                </w:rPr>
                <w:t xml:space="preserve"> </w:t>
              </w:r>
              <w:r w:rsidRPr="00AC23FD">
                <w:rPr>
                  <w:rFonts w:asciiTheme="minorHAnsi" w:hAnsiTheme="minorHAnsi" w:cstheme="minorHAnsi"/>
                </w:rPr>
                <w:t>this</w:t>
              </w:r>
              <w:r>
                <w:rPr>
                  <w:rFonts w:asciiTheme="minorHAnsi" w:hAnsiTheme="minorHAnsi" w:cstheme="minorHAnsi"/>
                </w:rPr>
                <w:t xml:space="preserve"> </w:t>
              </w:r>
              <w:r w:rsidRPr="00AC23FD">
                <w:rPr>
                  <w:rFonts w:asciiTheme="minorHAnsi" w:hAnsiTheme="minorHAnsi" w:cstheme="minorHAnsi"/>
                </w:rPr>
                <w:t>RFT</w:t>
              </w:r>
              <w:r>
                <w:rPr>
                  <w:rFonts w:asciiTheme="minorHAnsi" w:hAnsiTheme="minorHAnsi" w:cstheme="minorHAnsi"/>
                </w:rPr>
                <w:t xml:space="preserve"> </w:t>
              </w:r>
              <w:r w:rsidRPr="00AC23FD">
                <w:rPr>
                  <w:rFonts w:asciiTheme="minorHAnsi" w:hAnsiTheme="minorHAnsi" w:cstheme="minorHAnsi"/>
                </w:rPr>
                <w:t>to</w:t>
              </w:r>
              <w:r>
                <w:rPr>
                  <w:rFonts w:asciiTheme="minorHAnsi" w:hAnsiTheme="minorHAnsi" w:cstheme="minorHAnsi"/>
                </w:rPr>
                <w:t xml:space="preserve"> enter into a </w:t>
              </w:r>
              <w:r w:rsidRPr="00AC23FD">
                <w:rPr>
                  <w:rFonts w:asciiTheme="minorHAnsi" w:hAnsiTheme="minorHAnsi" w:cstheme="minorHAnsi"/>
                </w:rPr>
                <w:t>contract</w:t>
              </w:r>
              <w:r>
                <w:rPr>
                  <w:rFonts w:asciiTheme="minorHAnsi" w:hAnsiTheme="minorHAnsi" w:cstheme="minorHAnsi"/>
                </w:rPr>
                <w:t xml:space="preserve"> </w:t>
              </w:r>
              <w:r w:rsidRPr="00AC23FD">
                <w:rPr>
                  <w:rFonts w:asciiTheme="minorHAnsi" w:hAnsiTheme="minorHAnsi" w:cstheme="minorHAnsi"/>
                </w:rPr>
                <w:t>with</w:t>
              </w:r>
              <w:r>
                <w:rPr>
                  <w:rFonts w:asciiTheme="minorHAnsi" w:hAnsiTheme="minorHAnsi" w:cstheme="minorHAnsi"/>
                </w:rPr>
                <w:t xml:space="preserve"> </w:t>
              </w:r>
              <w:r w:rsidRPr="00AC23FD">
                <w:rPr>
                  <w:rFonts w:asciiTheme="minorHAnsi" w:hAnsiTheme="minorHAnsi" w:cstheme="minorHAnsi"/>
                </w:rPr>
                <w:t>a</w:t>
              </w:r>
              <w:r>
                <w:rPr>
                  <w:rFonts w:asciiTheme="minorHAnsi" w:hAnsiTheme="minorHAnsi" w:cstheme="minorHAnsi"/>
                </w:rPr>
                <w:t xml:space="preserve"> </w:t>
              </w:r>
              <w:r w:rsidRPr="00AC23FD">
                <w:rPr>
                  <w:rFonts w:asciiTheme="minorHAnsi" w:hAnsiTheme="minorHAnsi" w:cstheme="minorHAnsi"/>
                </w:rPr>
                <w:t>vendor</w:t>
              </w:r>
              <w:r>
                <w:rPr>
                  <w:rFonts w:asciiTheme="minorHAnsi" w:hAnsiTheme="minorHAnsi" w:cstheme="minorHAnsi"/>
                </w:rPr>
                <w:t xml:space="preserve"> </w:t>
              </w:r>
              <w:bookmarkStart w:id="29" w:name="_Hlk48638942"/>
              <w:r w:rsidRPr="00AC23FD">
                <w:rPr>
                  <w:rFonts w:asciiTheme="minorHAnsi" w:hAnsiTheme="minorHAnsi" w:cstheme="minorHAnsi"/>
                </w:rPr>
                <w:t>to</w:t>
              </w:r>
              <w:r>
                <w:rPr>
                  <w:rFonts w:asciiTheme="minorHAnsi" w:hAnsiTheme="minorHAnsi" w:cstheme="minorHAnsi"/>
                </w:rPr>
                <w:t xml:space="preserve"> </w:t>
              </w:r>
              <w:r w:rsidRPr="00AC23FD">
                <w:rPr>
                  <w:rFonts w:asciiTheme="minorHAnsi" w:hAnsiTheme="minorHAnsi" w:cstheme="minorHAnsi"/>
                </w:rPr>
                <w:t>supply</w:t>
              </w:r>
              <w:r>
                <w:rPr>
                  <w:rFonts w:asciiTheme="minorHAnsi" w:hAnsiTheme="minorHAnsi" w:cstheme="minorHAnsi"/>
                </w:rPr>
                <w:t xml:space="preserve"> </w:t>
              </w:r>
              <w:bookmarkEnd w:id="29"/>
              <w:r>
                <w:rPr>
                  <w:rFonts w:asciiTheme="minorHAnsi" w:hAnsiTheme="minorHAnsi" w:cstheme="minorHAnsi"/>
                </w:rPr>
                <w:t xml:space="preserve">an Area Monitoring System (AMS) Service </w:t>
              </w:r>
              <w:r w:rsidRPr="00856395">
                <w:rPr>
                  <w:rFonts w:asciiTheme="minorHAnsi" w:hAnsiTheme="minorHAnsi" w:cstheme="minorHAnsi"/>
                </w:rPr>
                <w:t>for</w:t>
              </w:r>
              <w:r>
                <w:rPr>
                  <w:rFonts w:asciiTheme="minorHAnsi" w:hAnsiTheme="minorHAnsi" w:cstheme="minorHAnsi"/>
                </w:rPr>
                <w:t xml:space="preserve"> </w:t>
              </w:r>
              <w:r w:rsidRPr="00856395">
                <w:rPr>
                  <w:rFonts w:asciiTheme="minorHAnsi" w:hAnsiTheme="minorHAnsi" w:cstheme="minorHAnsi"/>
                </w:rPr>
                <w:t>the</w:t>
              </w:r>
              <w:r>
                <w:rPr>
                  <w:rFonts w:asciiTheme="minorHAnsi" w:hAnsiTheme="minorHAnsi" w:cstheme="minorHAnsi"/>
                </w:rPr>
                <w:t xml:space="preserve"> Integrated Controls Division </w:t>
              </w:r>
              <w:r w:rsidRPr="00856395">
                <w:rPr>
                  <w:rFonts w:asciiTheme="minorHAnsi" w:hAnsiTheme="minorHAnsi" w:cstheme="minorHAnsi"/>
                </w:rPr>
                <w:t>(</w:t>
              </w:r>
              <w:r w:rsidR="00093C04">
                <w:rPr>
                  <w:rFonts w:asciiTheme="minorHAnsi" w:hAnsiTheme="minorHAnsi" w:cstheme="minorHAnsi"/>
                </w:rPr>
                <w:t>ICD</w:t>
              </w:r>
              <w:r w:rsidRPr="00856395">
                <w:rPr>
                  <w:rFonts w:asciiTheme="minorHAnsi" w:hAnsiTheme="minorHAnsi" w:cstheme="minorHAnsi"/>
                </w:rPr>
                <w:t>)</w:t>
              </w:r>
              <w:r>
                <w:rPr>
                  <w:rFonts w:asciiTheme="minorHAnsi" w:hAnsiTheme="minorHAnsi" w:cstheme="minorHAnsi"/>
                </w:rPr>
                <w:t xml:space="preserve"> </w:t>
              </w:r>
              <w:r w:rsidRPr="00856395">
                <w:rPr>
                  <w:rFonts w:asciiTheme="minorHAnsi" w:hAnsiTheme="minorHAnsi" w:cstheme="minorHAnsi"/>
                </w:rPr>
                <w:t>within</w:t>
              </w:r>
              <w:r>
                <w:rPr>
                  <w:rFonts w:asciiTheme="minorHAnsi" w:hAnsiTheme="minorHAnsi" w:cstheme="minorHAnsi"/>
                </w:rPr>
                <w:t xml:space="preserve"> </w:t>
              </w:r>
              <w:r w:rsidRPr="006F02C6">
                <w:rPr>
                  <w:rFonts w:asciiTheme="minorHAnsi" w:hAnsiTheme="minorHAnsi" w:cstheme="minorHAnsi"/>
                </w:rPr>
                <w:t xml:space="preserve">DAFM which has the capacity to </w:t>
              </w:r>
              <w:r w:rsidR="00093C04" w:rsidRPr="006F02C6">
                <w:rPr>
                  <w:rFonts w:asciiTheme="minorHAnsi" w:hAnsiTheme="minorHAnsi" w:cstheme="minorHAnsi"/>
                </w:rPr>
                <w:t xml:space="preserve">deliver the </w:t>
              </w:r>
              <w:r w:rsidR="006F02C6" w:rsidRPr="006F02C6">
                <w:rPr>
                  <w:rFonts w:asciiTheme="minorHAnsi" w:hAnsiTheme="minorHAnsi" w:cstheme="minorHAnsi"/>
                </w:rPr>
                <w:t>obligation</w:t>
              </w:r>
              <w:r w:rsidR="00093C04" w:rsidRPr="006F02C6">
                <w:rPr>
                  <w:rFonts w:asciiTheme="minorHAnsi" w:hAnsiTheme="minorHAnsi" w:cstheme="minorHAnsi"/>
                </w:rPr>
                <w:t xml:space="preserve">s of </w:t>
              </w:r>
              <w:r w:rsidR="00093C04" w:rsidRPr="00B36352">
                <w:rPr>
                  <w:rFonts w:cs="Calibri"/>
                  <w:szCs w:val="22"/>
                </w:rPr>
                <w:t>Article 70 of Regulation 2021/2116</w:t>
              </w:r>
              <w:r w:rsidR="006F02C6">
                <w:rPr>
                  <w:rFonts w:cs="Calibri"/>
                  <w:szCs w:val="22"/>
                </w:rPr>
                <w:t xml:space="preserve"> which</w:t>
              </w:r>
              <w:r w:rsidR="00093C04" w:rsidRPr="00B36352">
                <w:rPr>
                  <w:rFonts w:cs="Calibri"/>
                  <w:szCs w:val="22"/>
                </w:rPr>
                <w:t xml:space="preserve"> requires the establishment of an AMS by 1</w:t>
              </w:r>
              <w:r w:rsidR="00093C04" w:rsidRPr="00B36352">
                <w:rPr>
                  <w:rFonts w:cs="Calibri"/>
                  <w:szCs w:val="22"/>
                  <w:vertAlign w:val="superscript"/>
                </w:rPr>
                <w:t>st</w:t>
              </w:r>
              <w:r w:rsidR="00093C04" w:rsidRPr="00B36352">
                <w:rPr>
                  <w:rFonts w:cs="Calibri"/>
                  <w:szCs w:val="22"/>
                </w:rPr>
                <w:t xml:space="preserve"> January 2023. Article 65 of 2021/2116 defines an </w:t>
              </w:r>
              <w:r w:rsidR="00093C04" w:rsidRPr="00B36352">
                <w:rPr>
                  <w:rFonts w:cs="Calibri"/>
                  <w:szCs w:val="22"/>
                  <w:lang w:val="en-IE"/>
                </w:rPr>
                <w:t>area monitoring system as a procedure of regular and systematic observation, tracking and assessment of agricultural activities and practices on agricultural areas by Copernicus Sentinels satellite data or other data of at least equivalent value.</w:t>
              </w:r>
            </w:p>
            <w:p w14:paraId="4EE48B66" w14:textId="2C27DC56" w:rsidR="00D821DA" w:rsidRPr="00CE6DE6" w:rsidRDefault="00A12091" w:rsidP="00CE6DE6">
              <w:pPr>
                <w:spacing w:before="120"/>
                <w:rPr>
                  <w:rFonts w:asciiTheme="minorHAnsi" w:hAnsiTheme="minorHAnsi" w:cstheme="minorHAnsi"/>
                </w:rPr>
              </w:pPr>
              <w:r w:rsidRPr="00AC23FD">
                <w:rPr>
                  <w:rFonts w:asciiTheme="minorHAnsi" w:hAnsiTheme="minorHAnsi" w:cstheme="minorHAnsi"/>
                </w:rPr>
                <w:t>It</w:t>
              </w:r>
              <w:r>
                <w:rPr>
                  <w:rFonts w:asciiTheme="minorHAnsi" w:hAnsiTheme="minorHAnsi" w:cstheme="minorHAnsi"/>
                </w:rPr>
                <w:t xml:space="preserve"> </w:t>
              </w:r>
              <w:r w:rsidRPr="00AC23FD">
                <w:rPr>
                  <w:rFonts w:asciiTheme="minorHAnsi" w:hAnsiTheme="minorHAnsi" w:cstheme="minorHAnsi"/>
                </w:rPr>
                <w:t>is</w:t>
              </w:r>
              <w:r>
                <w:rPr>
                  <w:rFonts w:asciiTheme="minorHAnsi" w:hAnsiTheme="minorHAnsi" w:cstheme="minorHAnsi"/>
                </w:rPr>
                <w:t xml:space="preserve"> </w:t>
              </w:r>
              <w:r w:rsidRPr="00AC23FD">
                <w:rPr>
                  <w:rFonts w:asciiTheme="minorHAnsi" w:hAnsiTheme="minorHAnsi" w:cstheme="minorHAnsi"/>
                </w:rPr>
                <w:t>the</w:t>
              </w:r>
              <w:r>
                <w:rPr>
                  <w:rFonts w:asciiTheme="minorHAnsi" w:hAnsiTheme="minorHAnsi" w:cstheme="minorHAnsi"/>
                </w:rPr>
                <w:t xml:space="preserve"> </w:t>
              </w:r>
              <w:r w:rsidRPr="00AC23FD">
                <w:rPr>
                  <w:rFonts w:asciiTheme="minorHAnsi" w:hAnsiTheme="minorHAnsi" w:cstheme="minorHAnsi"/>
                </w:rPr>
                <w:t>intent</w:t>
              </w:r>
              <w:r>
                <w:rPr>
                  <w:rFonts w:asciiTheme="minorHAnsi" w:hAnsiTheme="minorHAnsi" w:cstheme="minorHAnsi"/>
                </w:rPr>
                <w:t xml:space="preserve"> </w:t>
              </w:r>
              <w:r w:rsidRPr="00AC23FD">
                <w:rPr>
                  <w:rFonts w:asciiTheme="minorHAnsi" w:hAnsiTheme="minorHAnsi" w:cstheme="minorHAnsi"/>
                </w:rPr>
                <w:t>of</w:t>
              </w:r>
              <w:r>
                <w:rPr>
                  <w:rFonts w:asciiTheme="minorHAnsi" w:hAnsiTheme="minorHAnsi" w:cstheme="minorHAnsi"/>
                </w:rPr>
                <w:t xml:space="preserve"> </w:t>
              </w:r>
              <w:r w:rsidRPr="00AC23FD">
                <w:rPr>
                  <w:rFonts w:asciiTheme="minorHAnsi" w:hAnsiTheme="minorHAnsi" w:cstheme="minorHAnsi"/>
                </w:rPr>
                <w:t>this</w:t>
              </w:r>
              <w:r>
                <w:rPr>
                  <w:rFonts w:asciiTheme="minorHAnsi" w:hAnsiTheme="minorHAnsi" w:cstheme="minorHAnsi"/>
                </w:rPr>
                <w:t xml:space="preserve"> </w:t>
              </w:r>
              <w:r w:rsidRPr="00AC23FD">
                <w:rPr>
                  <w:rFonts w:asciiTheme="minorHAnsi" w:hAnsiTheme="minorHAnsi" w:cstheme="minorHAnsi"/>
                </w:rPr>
                <w:t>RFT</w:t>
              </w:r>
              <w:r>
                <w:rPr>
                  <w:rFonts w:asciiTheme="minorHAnsi" w:hAnsiTheme="minorHAnsi" w:cstheme="minorHAnsi"/>
                </w:rPr>
                <w:t xml:space="preserve"> </w:t>
              </w:r>
              <w:r w:rsidRPr="00AC23FD">
                <w:rPr>
                  <w:rFonts w:asciiTheme="minorHAnsi" w:hAnsiTheme="minorHAnsi" w:cstheme="minorHAnsi"/>
                </w:rPr>
                <w:t>to</w:t>
              </w:r>
              <w:r>
                <w:rPr>
                  <w:rFonts w:asciiTheme="minorHAnsi" w:hAnsiTheme="minorHAnsi" w:cstheme="minorHAnsi"/>
                </w:rPr>
                <w:t xml:space="preserve"> </w:t>
              </w:r>
              <w:r w:rsidRPr="00AC23FD">
                <w:rPr>
                  <w:rFonts w:asciiTheme="minorHAnsi" w:hAnsiTheme="minorHAnsi" w:cstheme="minorHAnsi"/>
                </w:rPr>
                <w:t>solicit</w:t>
              </w:r>
              <w:r>
                <w:rPr>
                  <w:rFonts w:asciiTheme="minorHAnsi" w:hAnsiTheme="minorHAnsi" w:cstheme="minorHAnsi"/>
                </w:rPr>
                <w:t xml:space="preserve"> </w:t>
              </w:r>
              <w:r w:rsidRPr="00AC23FD">
                <w:rPr>
                  <w:rFonts w:asciiTheme="minorHAnsi" w:hAnsiTheme="minorHAnsi" w:cstheme="minorHAnsi"/>
                </w:rPr>
                <w:t>proposals</w:t>
              </w:r>
              <w:r>
                <w:rPr>
                  <w:rFonts w:asciiTheme="minorHAnsi" w:hAnsiTheme="minorHAnsi" w:cstheme="minorHAnsi"/>
                </w:rPr>
                <w:t xml:space="preserve"> </w:t>
              </w:r>
              <w:r w:rsidRPr="00AC23FD">
                <w:rPr>
                  <w:rFonts w:asciiTheme="minorHAnsi" w:hAnsiTheme="minorHAnsi" w:cstheme="minorHAnsi"/>
                </w:rPr>
                <w:t>from</w:t>
              </w:r>
              <w:r>
                <w:rPr>
                  <w:rFonts w:asciiTheme="minorHAnsi" w:hAnsiTheme="minorHAnsi" w:cstheme="minorHAnsi"/>
                </w:rPr>
                <w:t xml:space="preserve"> </w:t>
              </w:r>
              <w:r w:rsidRPr="00AC23FD">
                <w:rPr>
                  <w:rFonts w:asciiTheme="minorHAnsi" w:hAnsiTheme="minorHAnsi" w:cstheme="minorHAnsi"/>
                </w:rPr>
                <w:t>all</w:t>
              </w:r>
              <w:r>
                <w:rPr>
                  <w:rFonts w:asciiTheme="minorHAnsi" w:hAnsiTheme="minorHAnsi" w:cstheme="minorHAnsi"/>
                </w:rPr>
                <w:t xml:space="preserve"> </w:t>
              </w:r>
              <w:r w:rsidRPr="00AC23FD">
                <w:rPr>
                  <w:rFonts w:asciiTheme="minorHAnsi" w:hAnsiTheme="minorHAnsi" w:cstheme="minorHAnsi"/>
                </w:rPr>
                <w:t>interested</w:t>
              </w:r>
              <w:r>
                <w:rPr>
                  <w:rFonts w:asciiTheme="minorHAnsi" w:hAnsiTheme="minorHAnsi" w:cstheme="minorHAnsi"/>
                </w:rPr>
                <w:t xml:space="preserve"> </w:t>
              </w:r>
              <w:r w:rsidRPr="00AC23FD">
                <w:rPr>
                  <w:rFonts w:asciiTheme="minorHAnsi" w:hAnsiTheme="minorHAnsi" w:cstheme="minorHAnsi"/>
                </w:rPr>
                <w:t>vendors</w:t>
              </w:r>
              <w:r>
                <w:rPr>
                  <w:rFonts w:asciiTheme="minorHAnsi" w:hAnsiTheme="minorHAnsi" w:cstheme="minorHAnsi"/>
                </w:rPr>
                <w:t xml:space="preserve"> </w:t>
              </w:r>
              <w:r w:rsidRPr="00AC23FD">
                <w:rPr>
                  <w:rFonts w:asciiTheme="minorHAnsi" w:hAnsiTheme="minorHAnsi" w:cstheme="minorHAnsi"/>
                </w:rPr>
                <w:t>possessing</w:t>
              </w:r>
              <w:r>
                <w:rPr>
                  <w:rFonts w:asciiTheme="minorHAnsi" w:hAnsiTheme="minorHAnsi" w:cstheme="minorHAnsi"/>
                </w:rPr>
                <w:t xml:space="preserve"> </w:t>
              </w:r>
              <w:r w:rsidRPr="00AC23FD">
                <w:rPr>
                  <w:rFonts w:asciiTheme="minorHAnsi" w:hAnsiTheme="minorHAnsi" w:cstheme="minorHAnsi"/>
                </w:rPr>
                <w:t>expertise</w:t>
              </w:r>
              <w:r>
                <w:rPr>
                  <w:rFonts w:asciiTheme="minorHAnsi" w:hAnsiTheme="minorHAnsi" w:cstheme="minorHAnsi"/>
                </w:rPr>
                <w:t xml:space="preserve"> </w:t>
              </w:r>
              <w:r w:rsidRPr="00AC23FD">
                <w:rPr>
                  <w:rFonts w:asciiTheme="minorHAnsi" w:hAnsiTheme="minorHAnsi" w:cstheme="minorHAnsi"/>
                </w:rPr>
                <w:t>to</w:t>
              </w:r>
              <w:r>
                <w:rPr>
                  <w:rFonts w:asciiTheme="minorHAnsi" w:hAnsiTheme="minorHAnsi" w:cstheme="minorHAnsi"/>
                </w:rPr>
                <w:t xml:space="preserve"> </w:t>
              </w:r>
              <w:r w:rsidRPr="00AC23FD">
                <w:rPr>
                  <w:rFonts w:asciiTheme="minorHAnsi" w:hAnsiTheme="minorHAnsi" w:cstheme="minorHAnsi"/>
                </w:rPr>
                <w:t>provide</w:t>
              </w:r>
              <w:r>
                <w:rPr>
                  <w:rFonts w:asciiTheme="minorHAnsi" w:hAnsiTheme="minorHAnsi" w:cstheme="minorHAnsi"/>
                </w:rPr>
                <w:t xml:space="preserve"> </w:t>
              </w:r>
              <w:r w:rsidRPr="00AC23FD">
                <w:rPr>
                  <w:rFonts w:asciiTheme="minorHAnsi" w:hAnsiTheme="minorHAnsi" w:cstheme="minorHAnsi"/>
                </w:rPr>
                <w:t>a</w:t>
              </w:r>
              <w:r w:rsidR="00093C04">
                <w:rPr>
                  <w:rFonts w:asciiTheme="minorHAnsi" w:hAnsiTheme="minorHAnsi" w:cstheme="minorHAnsi"/>
                </w:rPr>
                <w:t>n AMS</w:t>
              </w:r>
              <w:r>
                <w:rPr>
                  <w:rFonts w:asciiTheme="minorHAnsi" w:hAnsiTheme="minorHAnsi" w:cstheme="minorHAnsi"/>
                </w:rPr>
                <w:t xml:space="preserve"> </w:t>
              </w:r>
              <w:r w:rsidRPr="00AC23FD">
                <w:rPr>
                  <w:rFonts w:asciiTheme="minorHAnsi" w:hAnsiTheme="minorHAnsi" w:cstheme="minorHAnsi"/>
                </w:rPr>
                <w:t>solution</w:t>
              </w:r>
              <w:r>
                <w:rPr>
                  <w:rFonts w:asciiTheme="minorHAnsi" w:hAnsiTheme="minorHAnsi" w:cstheme="minorHAnsi"/>
                </w:rPr>
                <w:t xml:space="preserve"> </w:t>
              </w:r>
              <w:r w:rsidRPr="00AC23FD">
                <w:rPr>
                  <w:rFonts w:asciiTheme="minorHAnsi" w:hAnsiTheme="minorHAnsi" w:cstheme="minorHAnsi"/>
                </w:rPr>
                <w:t>to</w:t>
              </w:r>
              <w:r>
                <w:rPr>
                  <w:rFonts w:asciiTheme="minorHAnsi" w:hAnsiTheme="minorHAnsi" w:cstheme="minorHAnsi"/>
                </w:rPr>
                <w:t xml:space="preserve"> </w:t>
              </w:r>
              <w:r w:rsidRPr="00AC23FD">
                <w:rPr>
                  <w:rFonts w:asciiTheme="minorHAnsi" w:hAnsiTheme="minorHAnsi" w:cstheme="minorHAnsi"/>
                </w:rPr>
                <w:t>accommodate</w:t>
              </w:r>
              <w:r>
                <w:rPr>
                  <w:rFonts w:asciiTheme="minorHAnsi" w:hAnsiTheme="minorHAnsi" w:cstheme="minorHAnsi"/>
                </w:rPr>
                <w:t xml:space="preserve"> </w:t>
              </w:r>
              <w:r w:rsidRPr="00AC23FD">
                <w:rPr>
                  <w:rFonts w:asciiTheme="minorHAnsi" w:hAnsiTheme="minorHAnsi" w:cstheme="minorHAnsi"/>
                </w:rPr>
                <w:t>the</w:t>
              </w:r>
              <w:r>
                <w:rPr>
                  <w:rFonts w:asciiTheme="minorHAnsi" w:hAnsiTheme="minorHAnsi" w:cstheme="minorHAnsi"/>
                </w:rPr>
                <w:t xml:space="preserve"> </w:t>
              </w:r>
              <w:r w:rsidRPr="00AC23FD">
                <w:rPr>
                  <w:rFonts w:asciiTheme="minorHAnsi" w:hAnsiTheme="minorHAnsi" w:cstheme="minorHAnsi"/>
                </w:rPr>
                <w:t>needs</w:t>
              </w:r>
              <w:r>
                <w:rPr>
                  <w:rFonts w:asciiTheme="minorHAnsi" w:hAnsiTheme="minorHAnsi" w:cstheme="minorHAnsi"/>
                </w:rPr>
                <w:t xml:space="preserve"> </w:t>
              </w:r>
              <w:r w:rsidRPr="00AC23FD">
                <w:rPr>
                  <w:rFonts w:asciiTheme="minorHAnsi" w:hAnsiTheme="minorHAnsi" w:cstheme="minorHAnsi"/>
                </w:rPr>
                <w:t>of</w:t>
              </w:r>
              <w:r>
                <w:rPr>
                  <w:rFonts w:asciiTheme="minorHAnsi" w:hAnsiTheme="minorHAnsi" w:cstheme="minorHAnsi"/>
                </w:rPr>
                <w:t xml:space="preserve"> </w:t>
              </w:r>
              <w:r w:rsidR="00093C04">
                <w:rPr>
                  <w:rFonts w:asciiTheme="minorHAnsi" w:hAnsiTheme="minorHAnsi" w:cstheme="minorHAnsi"/>
                </w:rPr>
                <w:t>the ICD</w:t>
              </w:r>
              <w:r w:rsidRPr="00AC23FD">
                <w:rPr>
                  <w:rFonts w:asciiTheme="minorHAnsi" w:hAnsiTheme="minorHAnsi" w:cstheme="minorHAnsi"/>
                </w:rPr>
                <w:t>,</w:t>
              </w:r>
              <w:r>
                <w:rPr>
                  <w:rFonts w:asciiTheme="minorHAnsi" w:hAnsiTheme="minorHAnsi" w:cstheme="minorHAnsi"/>
                </w:rPr>
                <w:t xml:space="preserve"> </w:t>
              </w:r>
              <w:r w:rsidRPr="00AC23FD">
                <w:rPr>
                  <w:rFonts w:asciiTheme="minorHAnsi" w:hAnsiTheme="minorHAnsi" w:cstheme="minorHAnsi"/>
                </w:rPr>
                <w:t>within</w:t>
              </w:r>
              <w:r>
                <w:rPr>
                  <w:rFonts w:asciiTheme="minorHAnsi" w:hAnsiTheme="minorHAnsi" w:cstheme="minorHAnsi"/>
                </w:rPr>
                <w:t xml:space="preserve"> </w:t>
              </w:r>
              <w:r w:rsidRPr="00AC23FD">
                <w:rPr>
                  <w:rFonts w:asciiTheme="minorHAnsi" w:hAnsiTheme="minorHAnsi" w:cstheme="minorHAnsi"/>
                </w:rPr>
                <w:t>the</w:t>
              </w:r>
              <w:r>
                <w:rPr>
                  <w:rFonts w:asciiTheme="minorHAnsi" w:hAnsiTheme="minorHAnsi" w:cstheme="minorHAnsi"/>
                </w:rPr>
                <w:t xml:space="preserve"> </w:t>
              </w:r>
              <w:r w:rsidRPr="00AC23FD">
                <w:rPr>
                  <w:rFonts w:asciiTheme="minorHAnsi" w:hAnsiTheme="minorHAnsi" w:cstheme="minorHAnsi"/>
                </w:rPr>
                <w:t>guidelines</w:t>
              </w:r>
              <w:r>
                <w:rPr>
                  <w:rFonts w:asciiTheme="minorHAnsi" w:hAnsiTheme="minorHAnsi" w:cstheme="minorHAnsi"/>
                </w:rPr>
                <w:t xml:space="preserve"> </w:t>
              </w:r>
              <w:r w:rsidRPr="00AC23FD">
                <w:rPr>
                  <w:rFonts w:asciiTheme="minorHAnsi" w:hAnsiTheme="minorHAnsi" w:cstheme="minorHAnsi"/>
                </w:rPr>
                <w:t>established</w:t>
              </w:r>
              <w:r>
                <w:rPr>
                  <w:rFonts w:asciiTheme="minorHAnsi" w:hAnsiTheme="minorHAnsi" w:cstheme="minorHAnsi"/>
                </w:rPr>
                <w:t xml:space="preserve"> </w:t>
              </w:r>
              <w:r w:rsidRPr="00AC23FD">
                <w:rPr>
                  <w:rFonts w:asciiTheme="minorHAnsi" w:hAnsiTheme="minorHAnsi" w:cstheme="minorHAnsi"/>
                </w:rPr>
                <w:t>in</w:t>
              </w:r>
              <w:r>
                <w:rPr>
                  <w:rFonts w:asciiTheme="minorHAnsi" w:hAnsiTheme="minorHAnsi" w:cstheme="minorHAnsi"/>
                </w:rPr>
                <w:t xml:space="preserve"> </w:t>
              </w:r>
              <w:r w:rsidRPr="00AC23FD">
                <w:rPr>
                  <w:rFonts w:asciiTheme="minorHAnsi" w:hAnsiTheme="minorHAnsi" w:cstheme="minorHAnsi"/>
                </w:rPr>
                <w:t>this</w:t>
              </w:r>
              <w:r>
                <w:rPr>
                  <w:rFonts w:asciiTheme="minorHAnsi" w:hAnsiTheme="minorHAnsi" w:cstheme="minorHAnsi"/>
                </w:rPr>
                <w:t xml:space="preserve"> </w:t>
              </w:r>
              <w:r w:rsidRPr="00AC23FD">
                <w:rPr>
                  <w:rFonts w:asciiTheme="minorHAnsi" w:hAnsiTheme="minorHAnsi" w:cstheme="minorHAnsi"/>
                </w:rPr>
                <w:t>RFT.</w:t>
              </w:r>
              <w:r>
                <w:rPr>
                  <w:rFonts w:asciiTheme="minorHAnsi" w:hAnsiTheme="minorHAnsi" w:cstheme="minorHAnsi"/>
                </w:rPr>
                <w:t xml:space="preserve"> </w:t>
              </w:r>
            </w:p>
            <w:p w14:paraId="40F91AF7" w14:textId="77777777" w:rsidR="00855E33" w:rsidRDefault="00855E33" w:rsidP="00855E33">
              <w:pPr>
                <w:spacing w:before="240"/>
                <w:rPr>
                  <w:rFonts w:eastAsia="Calibri" w:cs="Calibri"/>
                  <w:szCs w:val="22"/>
                  <w:lang w:val="en-IE"/>
                </w:rPr>
              </w:pPr>
              <w:r>
                <w:rPr>
                  <w:rFonts w:eastAsia="Calibri" w:cs="Calibri"/>
                  <w:szCs w:val="22"/>
                  <w:lang w:val="en-IE"/>
                </w:rPr>
                <w:t>Appendix 1 is split into two main sections.</w:t>
              </w:r>
            </w:p>
            <w:p w14:paraId="7F484B0C" w14:textId="31483178" w:rsidR="00855E33" w:rsidRDefault="00855E33" w:rsidP="00855E33">
              <w:pPr>
                <w:pStyle w:val="ListParagraph"/>
                <w:numPr>
                  <w:ilvl w:val="0"/>
                  <w:numId w:val="28"/>
                </w:numPr>
                <w:spacing w:before="240"/>
                <w:rPr>
                  <w:rFonts w:eastAsia="Calibri" w:cs="Calibri"/>
                  <w:szCs w:val="22"/>
                  <w:lang w:val="en-IE"/>
                </w:rPr>
              </w:pPr>
              <w:r w:rsidRPr="00855E33">
                <w:rPr>
                  <w:rFonts w:eastAsia="Calibri" w:cs="Calibri"/>
                  <w:szCs w:val="22"/>
                  <w:lang w:val="en-IE"/>
                </w:rPr>
                <w:t>Background information related to the provision of an AMS and the requirements</w:t>
              </w:r>
              <w:r w:rsidR="000869F1">
                <w:rPr>
                  <w:rFonts w:eastAsia="Calibri" w:cs="Calibri"/>
                  <w:szCs w:val="22"/>
                  <w:lang w:val="en-IE"/>
                </w:rPr>
                <w:t>.</w:t>
              </w:r>
              <w:r w:rsidRPr="00855E33">
                <w:rPr>
                  <w:rFonts w:eastAsia="Calibri" w:cs="Calibri"/>
                  <w:szCs w:val="22"/>
                  <w:lang w:val="en-IE"/>
                </w:rPr>
                <w:t xml:space="preserve"> </w:t>
              </w:r>
            </w:p>
            <w:p w14:paraId="2DFF81AD" w14:textId="399EA847" w:rsidR="00855E33" w:rsidRPr="00855E33" w:rsidRDefault="00855E33" w:rsidP="00855E33">
              <w:pPr>
                <w:pStyle w:val="ListParagraph"/>
                <w:numPr>
                  <w:ilvl w:val="0"/>
                  <w:numId w:val="28"/>
                </w:numPr>
                <w:spacing w:before="240"/>
                <w:rPr>
                  <w:rFonts w:eastAsia="Calibri" w:cs="Calibri"/>
                  <w:szCs w:val="22"/>
                  <w:lang w:val="en-IE"/>
                </w:rPr>
              </w:pPr>
              <w:r>
                <w:rPr>
                  <w:rFonts w:eastAsia="Calibri" w:cs="Calibri"/>
                  <w:szCs w:val="22"/>
                  <w:lang w:val="en-IE"/>
                </w:rPr>
                <w:t xml:space="preserve">Requirements of the </w:t>
              </w:r>
              <w:r w:rsidR="000869F1" w:rsidRPr="00B36352">
                <w:rPr>
                  <w:rFonts w:cs="Calibri"/>
                  <w:szCs w:val="22"/>
                </w:rPr>
                <w:t>Successful Tenderer</w:t>
              </w:r>
              <w:r w:rsidR="000869F1">
                <w:rPr>
                  <w:rFonts w:cs="Calibri"/>
                  <w:szCs w:val="22"/>
                </w:rPr>
                <w:t>.</w:t>
              </w:r>
            </w:p>
            <w:p w14:paraId="76E0262F" w14:textId="519B36F3" w:rsidR="00D821DA" w:rsidRPr="00B36352" w:rsidRDefault="00855E33" w:rsidP="007973CB">
              <w:pPr>
                <w:pStyle w:val="Heading3"/>
                <w:numPr>
                  <w:ilvl w:val="0"/>
                  <w:numId w:val="76"/>
                </w:numPr>
                <w:rPr>
                  <w:rFonts w:eastAsia="Calibri"/>
                  <w:noProof/>
                  <w:lang w:val="en-IE"/>
                </w:rPr>
              </w:pPr>
              <w:r>
                <w:rPr>
                  <w:rFonts w:eastAsia="Calibri"/>
                  <w:noProof/>
                  <w:lang w:val="en-IE"/>
                </w:rPr>
                <w:t>Background Information</w:t>
              </w:r>
            </w:p>
            <w:p w14:paraId="72EE00AE" w14:textId="1FFBE3D0" w:rsidR="00B36352" w:rsidRPr="00D821DA" w:rsidRDefault="00B36352" w:rsidP="007973CB">
              <w:pPr>
                <w:pStyle w:val="ListParagraph"/>
                <w:keepNext/>
                <w:numPr>
                  <w:ilvl w:val="1"/>
                  <w:numId w:val="75"/>
                </w:numPr>
                <w:tabs>
                  <w:tab w:val="left" w:pos="567"/>
                  <w:tab w:val="left" w:pos="907"/>
                  <w:tab w:val="left" w:pos="1134"/>
                </w:tabs>
                <w:outlineLvl w:val="2"/>
                <w:rPr>
                  <w:rFonts w:eastAsia="Calibri" w:cs="Calibri"/>
                  <w:b/>
                  <w:iCs/>
                  <w:color w:val="1F3864"/>
                  <w:szCs w:val="22"/>
                  <w:u w:val="single"/>
                  <w:lang w:val="en-IE"/>
                </w:rPr>
              </w:pPr>
              <w:r w:rsidRPr="00D821DA">
                <w:rPr>
                  <w:rFonts w:eastAsia="Calibri" w:cs="Calibri"/>
                  <w:b/>
                  <w:iCs/>
                  <w:color w:val="1F3864"/>
                  <w:szCs w:val="22"/>
                  <w:u w:val="single"/>
                  <w:lang w:val="en-IE"/>
                </w:rPr>
                <w:t>The Common Agricultural Policy</w:t>
              </w:r>
            </w:p>
            <w:p w14:paraId="2F9D0208" w14:textId="79AD549A" w:rsidR="00B36352" w:rsidRPr="00B36352" w:rsidRDefault="00B36352" w:rsidP="00B36352">
              <w:pPr>
                <w:rPr>
                  <w:rFonts w:cs="Calibri"/>
                  <w:color w:val="000000"/>
                  <w:szCs w:val="22"/>
                  <w:lang w:val="en" w:eastAsia="en-IE"/>
                </w:rPr>
              </w:pPr>
              <w:r w:rsidRPr="00B36352">
                <w:rPr>
                  <w:rFonts w:cs="Calibri"/>
                  <w:color w:val="000000"/>
                  <w:szCs w:val="22"/>
                  <w:lang w:val="en" w:eastAsia="en-IE"/>
                </w:rPr>
                <w:t>The Common Agricultural Policy (CAP) protects family farm incomes, supports the rural economy, ensures the production of high-quality safe food for consumers, and protects rural landscapes and the environment.</w:t>
              </w:r>
            </w:p>
            <w:p w14:paraId="3563B942" w14:textId="77777777" w:rsidR="00B36352" w:rsidRPr="00B36352" w:rsidRDefault="00B36352" w:rsidP="00B36352">
              <w:pPr>
                <w:rPr>
                  <w:rFonts w:cs="Calibri"/>
                  <w:color w:val="000000"/>
                  <w:szCs w:val="22"/>
                  <w:lang w:val="en" w:eastAsia="en-IE"/>
                </w:rPr>
              </w:pPr>
              <w:r w:rsidRPr="00B36352">
                <w:rPr>
                  <w:rFonts w:cs="Calibri"/>
                  <w:color w:val="000000"/>
                  <w:szCs w:val="22"/>
                  <w:lang w:eastAsia="en-GB"/>
                </w:rPr>
                <w:t>Ireland’s CAP Strategic Plan (CSP) for the period 2023-2027 will underpin the sustainable development of Ireland’s farming and food sector by supporting viable farm incomes and enhancing competitiveness, by strengthening the socio-economic fabric of rural areas, and by contributing to the achievement of environmental and climate objectives at national and EU levels.</w:t>
              </w:r>
            </w:p>
            <w:p w14:paraId="4DC6F656" w14:textId="77777777" w:rsidR="00B36352" w:rsidRPr="00B36352" w:rsidRDefault="00B36352" w:rsidP="00B36352">
              <w:pPr>
                <w:rPr>
                  <w:rFonts w:cs="Calibri"/>
                  <w:color w:val="000000"/>
                  <w:szCs w:val="22"/>
                  <w:lang w:val="en" w:eastAsia="en-IE"/>
                </w:rPr>
              </w:pPr>
              <w:r w:rsidRPr="00B36352">
                <w:rPr>
                  <w:rFonts w:cs="Calibri"/>
                  <w:color w:val="000000"/>
                  <w:szCs w:val="22"/>
                  <w:lang w:val="en" w:eastAsia="en-IE"/>
                </w:rPr>
                <w:t>The CAP consists of a Two Pillar Structure:</w:t>
              </w:r>
            </w:p>
            <w:p w14:paraId="64E52784" w14:textId="76E7AAC4" w:rsidR="00B36352" w:rsidRPr="00B36352" w:rsidRDefault="00B36352" w:rsidP="00843E60">
              <w:pPr>
                <w:numPr>
                  <w:ilvl w:val="0"/>
                  <w:numId w:val="28"/>
                </w:numPr>
                <w:contextualSpacing/>
                <w:rPr>
                  <w:rFonts w:cs="Calibri"/>
                  <w:color w:val="000000"/>
                  <w:szCs w:val="22"/>
                  <w:lang w:val="en" w:eastAsia="en-IE"/>
                </w:rPr>
              </w:pPr>
              <w:r w:rsidRPr="00B36352">
                <w:rPr>
                  <w:rFonts w:cs="Calibri"/>
                  <w:color w:val="000000"/>
                  <w:szCs w:val="22"/>
                  <w:lang w:val="en" w:eastAsia="en-IE"/>
                </w:rPr>
                <w:t xml:space="preserve">Pillar 1 Income Support (The main schemes include the Basic Income Support Scheme, </w:t>
              </w:r>
              <w:r w:rsidRPr="00B36352">
                <w:rPr>
                  <w:rFonts w:cs="Calibri"/>
                  <w:color w:val="000000"/>
                  <w:szCs w:val="22"/>
                  <w:lang w:val="en-IE" w:eastAsia="en-IE"/>
                </w:rPr>
                <w:t>Complementary Redistributive Income Support Scheme, Complementary Income Support for Young Farmers Scheme,</w:t>
              </w:r>
              <w:r w:rsidRPr="00B36352">
                <w:rPr>
                  <w:rFonts w:eastAsia="Calibri" w:cs="Calibri"/>
                  <w:b/>
                  <w:bCs/>
                  <w:color w:val="000000"/>
                  <w:szCs w:val="22"/>
                  <w:lang w:val="en-IE"/>
                </w:rPr>
                <w:t xml:space="preserve"> </w:t>
              </w:r>
              <w:r w:rsidRPr="00B36352">
                <w:rPr>
                  <w:rFonts w:cs="Calibri"/>
                  <w:color w:val="000000"/>
                  <w:szCs w:val="22"/>
                  <w:lang w:val="en-IE" w:eastAsia="en-IE"/>
                </w:rPr>
                <w:t>Eco-Scheme,</w:t>
              </w:r>
              <w:r w:rsidRPr="00B36352">
                <w:rPr>
                  <w:rFonts w:cs="Calibri"/>
                  <w:b/>
                  <w:bCs/>
                  <w:color w:val="000000"/>
                  <w:szCs w:val="22"/>
                  <w:lang w:val="en-IE" w:eastAsia="en-IE"/>
                </w:rPr>
                <w:t xml:space="preserve"> </w:t>
              </w:r>
              <w:r w:rsidRPr="00B36352">
                <w:rPr>
                  <w:rFonts w:cs="Calibri"/>
                  <w:color w:val="000000"/>
                  <w:szCs w:val="22"/>
                  <w:lang w:val="en-IE" w:eastAsia="en-IE"/>
                </w:rPr>
                <w:t>and the</w:t>
              </w:r>
              <w:r w:rsidRPr="00B36352">
                <w:rPr>
                  <w:rFonts w:cs="Calibri"/>
                  <w:b/>
                  <w:bCs/>
                  <w:color w:val="000000"/>
                  <w:szCs w:val="22"/>
                  <w:lang w:val="en-IE" w:eastAsia="en-IE"/>
                </w:rPr>
                <w:t xml:space="preserve"> </w:t>
              </w:r>
              <w:r w:rsidRPr="00B36352">
                <w:rPr>
                  <w:rFonts w:cs="Calibri"/>
                  <w:szCs w:val="22"/>
                </w:rPr>
                <w:t>Protein Aid Scheme</w:t>
              </w:r>
              <w:r w:rsidRPr="00B36352">
                <w:rPr>
                  <w:rFonts w:cs="Calibri"/>
                  <w:color w:val="000000"/>
                  <w:szCs w:val="22"/>
                  <w:lang w:val="en" w:eastAsia="en-IE"/>
                </w:rPr>
                <w:t>)</w:t>
              </w:r>
            </w:p>
            <w:p w14:paraId="4629F0D5" w14:textId="0CB416CE" w:rsidR="00B36352" w:rsidRPr="00B36352" w:rsidRDefault="00B36352" w:rsidP="00843E60">
              <w:pPr>
                <w:numPr>
                  <w:ilvl w:val="0"/>
                  <w:numId w:val="28"/>
                </w:numPr>
                <w:contextualSpacing/>
                <w:rPr>
                  <w:rFonts w:cs="Calibri"/>
                  <w:color w:val="000000"/>
                  <w:szCs w:val="22"/>
                  <w:lang w:val="en" w:eastAsia="en-IE"/>
                </w:rPr>
              </w:pPr>
              <w:r w:rsidRPr="00B36352">
                <w:rPr>
                  <w:rFonts w:cs="Calibri"/>
                  <w:color w:val="000000"/>
                  <w:szCs w:val="22"/>
                  <w:lang w:val="en" w:eastAsia="en-IE"/>
                </w:rPr>
                <w:t xml:space="preserve">Pillar 2 Infrastructure, Environment and Development Support (The main schemes include the Areas facing Natural Constraints (ANC), the </w:t>
              </w:r>
              <w:bookmarkStart w:id="30" w:name="_Hlk95727612"/>
              <w:r w:rsidRPr="00B36352">
                <w:rPr>
                  <w:rFonts w:cs="Calibri"/>
                  <w:color w:val="000000"/>
                  <w:szCs w:val="22"/>
                  <w:lang w:val="en" w:eastAsia="en-IE"/>
                </w:rPr>
                <w:t xml:space="preserve">Agri Environment and Climate Measure </w:t>
              </w:r>
              <w:bookmarkEnd w:id="30"/>
              <w:r w:rsidRPr="00B36352">
                <w:rPr>
                  <w:rFonts w:cs="Calibri"/>
                  <w:color w:val="000000"/>
                  <w:szCs w:val="22"/>
                  <w:lang w:val="en" w:eastAsia="en-IE"/>
                </w:rPr>
                <w:t>(AECM), the Organic farming scheme and the Straw Incorporation Measure (SIM).</w:t>
              </w:r>
            </w:p>
            <w:p w14:paraId="5208FB36" w14:textId="77777777" w:rsidR="00B36352" w:rsidRPr="00B36352" w:rsidRDefault="00B36352" w:rsidP="00B36352">
              <w:pPr>
                <w:rPr>
                  <w:rFonts w:cs="Calibri"/>
                  <w:szCs w:val="22"/>
                </w:rPr>
              </w:pPr>
            </w:p>
            <w:p w14:paraId="3D9A2CAC" w14:textId="101F2682" w:rsidR="00B36352" w:rsidRPr="00B36352" w:rsidRDefault="00B36352" w:rsidP="00B36352">
              <w:pPr>
                <w:rPr>
                  <w:rFonts w:cs="Calibri"/>
                  <w:color w:val="000000"/>
                  <w:szCs w:val="22"/>
                  <w:lang w:eastAsia="en-GB"/>
                </w:rPr>
              </w:pPr>
              <w:r w:rsidRPr="00B36352">
                <w:rPr>
                  <w:rFonts w:cs="Calibri"/>
                  <w:color w:val="000000"/>
                  <w:szCs w:val="22"/>
                  <w:lang w:eastAsia="en-GB"/>
                </w:rPr>
                <w:lastRenderedPageBreak/>
                <w:t xml:space="preserve">The Basic </w:t>
              </w:r>
              <w:r w:rsidR="00C263A9">
                <w:rPr>
                  <w:rFonts w:cs="Calibri"/>
                  <w:color w:val="000000"/>
                  <w:szCs w:val="22"/>
                  <w:lang w:eastAsia="en-GB"/>
                </w:rPr>
                <w:t>I</w:t>
              </w:r>
              <w:r w:rsidRPr="00B36352">
                <w:rPr>
                  <w:rFonts w:cs="Calibri"/>
                  <w:color w:val="000000"/>
                  <w:szCs w:val="22"/>
                  <w:lang w:eastAsia="en-GB"/>
                </w:rPr>
                <w:t xml:space="preserve">ncome </w:t>
              </w:r>
              <w:r w:rsidR="00C263A9">
                <w:rPr>
                  <w:rFonts w:cs="Calibri"/>
                  <w:color w:val="000000"/>
                  <w:szCs w:val="22"/>
                  <w:lang w:eastAsia="en-GB"/>
                </w:rPr>
                <w:t>S</w:t>
              </w:r>
              <w:r w:rsidRPr="00B36352">
                <w:rPr>
                  <w:rFonts w:cs="Calibri"/>
                  <w:color w:val="000000"/>
                  <w:szCs w:val="22"/>
                  <w:lang w:eastAsia="en-GB"/>
                </w:rPr>
                <w:t xml:space="preserve">upport for </w:t>
              </w:r>
              <w:r w:rsidR="00C263A9">
                <w:rPr>
                  <w:rFonts w:cs="Calibri"/>
                  <w:color w:val="000000"/>
                  <w:szCs w:val="22"/>
                  <w:lang w:eastAsia="en-GB"/>
                </w:rPr>
                <w:t>S</w:t>
              </w:r>
              <w:r w:rsidRPr="00B36352">
                <w:rPr>
                  <w:rFonts w:cs="Calibri"/>
                  <w:color w:val="000000"/>
                  <w:szCs w:val="22"/>
                  <w:lang w:eastAsia="en-GB"/>
                </w:rPr>
                <w:t>ustainability (BISS) builds on the similar support provided by its predecessor, the Basic Payment Scheme (BPS).</w:t>
              </w:r>
              <w:r w:rsidRPr="00B36352">
                <w:rPr>
                  <w:rFonts w:cs="Calibri"/>
                  <w:szCs w:val="22"/>
                </w:rPr>
                <w:t xml:space="preserve"> </w:t>
              </w:r>
              <w:r w:rsidRPr="00B36352">
                <w:rPr>
                  <w:rFonts w:cs="Calibri"/>
                  <w:color w:val="000000"/>
                  <w:szCs w:val="22"/>
                  <w:lang w:eastAsia="en-GB"/>
                </w:rPr>
                <w:t>It is designed to provide a direct income support to Irish farmers to underpin their continued sustainability and viability. By supporting viable farm incomes, i</w:t>
              </w:r>
              <w:r w:rsidR="004F2155">
                <w:rPr>
                  <w:rFonts w:cs="Calibri"/>
                  <w:color w:val="000000"/>
                  <w:szCs w:val="22"/>
                  <w:lang w:eastAsia="en-GB"/>
                </w:rPr>
                <w:t>t</w:t>
              </w:r>
              <w:r w:rsidRPr="00B36352">
                <w:rPr>
                  <w:rFonts w:cs="Calibri"/>
                  <w:color w:val="000000"/>
                  <w:szCs w:val="22"/>
                  <w:lang w:eastAsia="en-GB"/>
                </w:rPr>
                <w:t xml:space="preserve"> supports farmers in the continuation of a secure food supply.</w:t>
              </w:r>
            </w:p>
            <w:p w14:paraId="146CBEA8" w14:textId="77777777" w:rsidR="00D534F1" w:rsidRPr="00D534F1" w:rsidRDefault="00D534F1" w:rsidP="00D534F1">
              <w:pPr>
                <w:rPr>
                  <w:lang w:eastAsia="en-GB"/>
                </w:rPr>
              </w:pPr>
            </w:p>
            <w:p w14:paraId="34EED5EB" w14:textId="6D6DE949" w:rsidR="00B36352" w:rsidRPr="00D821DA" w:rsidRDefault="00B36352" w:rsidP="007973CB">
              <w:pPr>
                <w:pStyle w:val="ListParagraph"/>
                <w:keepNext/>
                <w:numPr>
                  <w:ilvl w:val="1"/>
                  <w:numId w:val="75"/>
                </w:numPr>
                <w:tabs>
                  <w:tab w:val="left" w:pos="567"/>
                  <w:tab w:val="left" w:pos="907"/>
                  <w:tab w:val="left" w:pos="1134"/>
                </w:tabs>
                <w:outlineLvl w:val="2"/>
                <w:rPr>
                  <w:rFonts w:eastAsia="Calibri" w:cs="Calibri"/>
                  <w:b/>
                  <w:iCs/>
                  <w:color w:val="1F3864"/>
                  <w:szCs w:val="22"/>
                  <w:u w:val="single"/>
                  <w:lang w:val="en-IE"/>
                </w:rPr>
              </w:pPr>
              <w:bookmarkStart w:id="31" w:name="_Toc92216833"/>
              <w:r w:rsidRPr="00D821DA">
                <w:rPr>
                  <w:rFonts w:eastAsia="Calibri" w:cs="Calibri"/>
                  <w:b/>
                  <w:iCs/>
                  <w:color w:val="1F3864"/>
                  <w:szCs w:val="22"/>
                  <w:u w:val="single"/>
                  <w:lang w:val="en-IE"/>
                </w:rPr>
                <w:t>Contracting Authority Background</w:t>
              </w:r>
              <w:bookmarkEnd w:id="31"/>
            </w:p>
            <w:p w14:paraId="499156F0" w14:textId="7EC8CECF" w:rsidR="00B36352" w:rsidRPr="00B36352" w:rsidRDefault="00B36352" w:rsidP="00B36352">
              <w:pPr>
                <w:suppressAutoHyphens/>
                <w:rPr>
                  <w:rFonts w:cs="Calibri"/>
                  <w:szCs w:val="22"/>
                </w:rPr>
              </w:pPr>
              <w:r w:rsidRPr="00B36352">
                <w:rPr>
                  <w:rFonts w:cs="Calibri"/>
                  <w:szCs w:val="22"/>
                </w:rPr>
                <w:t>The mission of DAFM, is "to lead the development of a competitive, sustainable and consumer-focused agri-food sector and a vibrant rural economy and society."</w:t>
              </w:r>
            </w:p>
            <w:p w14:paraId="67C1025D" w14:textId="5CB868DA" w:rsidR="00B36352" w:rsidRPr="00B36352" w:rsidRDefault="00B36352" w:rsidP="00B36352">
              <w:pPr>
                <w:suppressAutoHyphens/>
                <w:rPr>
                  <w:rFonts w:cs="Calibri"/>
                  <w:szCs w:val="22"/>
                </w:rPr>
              </w:pPr>
              <w:r w:rsidRPr="00B36352">
                <w:rPr>
                  <w:rFonts w:cs="Calibri"/>
                  <w:color w:val="000000"/>
                  <w:szCs w:val="22"/>
                  <w:lang w:eastAsia="en-IE"/>
                </w:rPr>
                <w:t xml:space="preserve">The agri-food sector encompasses all primary agriculture, forestry and the food processing industry, including seafood. Our marine remit relates to fisheries, aquaculture, fishery harbours, marine research, engineering and leisure. </w:t>
              </w:r>
              <w:r w:rsidRPr="00B36352">
                <w:rPr>
                  <w:rFonts w:cs="Calibri"/>
                  <w:szCs w:val="22"/>
                </w:rPr>
                <w:t xml:space="preserve">In carrying out its mission </w:t>
              </w:r>
              <w:r w:rsidR="004F2155">
                <w:rPr>
                  <w:rFonts w:cs="Calibri"/>
                  <w:szCs w:val="22"/>
                </w:rPr>
                <w:t>DAFM</w:t>
              </w:r>
              <w:r w:rsidRPr="00B36352">
                <w:rPr>
                  <w:rFonts w:cs="Calibri"/>
                  <w:szCs w:val="22"/>
                </w:rPr>
                <w:t xml:space="preserve"> undertakes a variety of functions including:</w:t>
              </w:r>
            </w:p>
            <w:p w14:paraId="72848711" w14:textId="77777777" w:rsidR="00B36352" w:rsidRPr="00B36352" w:rsidRDefault="00B36352" w:rsidP="007973CB">
              <w:pPr>
                <w:numPr>
                  <w:ilvl w:val="0"/>
                  <w:numId w:val="30"/>
                </w:numPr>
                <w:suppressAutoHyphens/>
                <w:contextualSpacing/>
                <w:rPr>
                  <w:rFonts w:cs="Calibri"/>
                  <w:szCs w:val="22"/>
                </w:rPr>
              </w:pPr>
              <w:r w:rsidRPr="00B36352">
                <w:rPr>
                  <w:rFonts w:eastAsia="Calibri" w:cs="Calibri"/>
                  <w:szCs w:val="22"/>
                  <w:lang w:val="en-IE" w:eastAsia="en-IE"/>
                </w:rPr>
                <w:t>National policy development and support for the agri-food and marine sector,</w:t>
              </w:r>
            </w:p>
            <w:p w14:paraId="613E9CD9" w14:textId="77777777" w:rsidR="00B36352" w:rsidRPr="00B36352" w:rsidRDefault="00B36352" w:rsidP="007973CB">
              <w:pPr>
                <w:numPr>
                  <w:ilvl w:val="0"/>
                  <w:numId w:val="30"/>
                </w:numPr>
                <w:suppressAutoHyphens/>
                <w:contextualSpacing/>
                <w:rPr>
                  <w:rFonts w:cs="Calibri"/>
                  <w:szCs w:val="22"/>
                </w:rPr>
              </w:pPr>
              <w:r w:rsidRPr="00B36352">
                <w:rPr>
                  <w:rFonts w:eastAsia="Calibri" w:cs="Calibri"/>
                  <w:szCs w:val="22"/>
                  <w:lang w:val="en-IE" w:eastAsia="en-IE"/>
                </w:rPr>
                <w:t>Monitoring and implementation of regulations and controls to ensure compliance with relevant national and EU legislation and standards,</w:t>
              </w:r>
            </w:p>
            <w:p w14:paraId="3A140C78" w14:textId="77777777" w:rsidR="00B36352" w:rsidRPr="00B36352" w:rsidRDefault="00B36352" w:rsidP="007973CB">
              <w:pPr>
                <w:numPr>
                  <w:ilvl w:val="0"/>
                  <w:numId w:val="30"/>
                </w:numPr>
                <w:suppressAutoHyphens/>
                <w:contextualSpacing/>
                <w:rPr>
                  <w:rFonts w:cs="Calibri"/>
                  <w:szCs w:val="22"/>
                </w:rPr>
              </w:pPr>
              <w:r w:rsidRPr="00B36352">
                <w:rPr>
                  <w:rFonts w:eastAsia="Calibri" w:cs="Calibri"/>
                  <w:szCs w:val="22"/>
                  <w:lang w:val="en-IE" w:eastAsia="en-IE"/>
                </w:rPr>
                <w:t>Supporting and overseeing State Bodies and Agencies,</w:t>
              </w:r>
            </w:p>
            <w:p w14:paraId="2E2F370E" w14:textId="77777777" w:rsidR="00B36352" w:rsidRPr="00B36352" w:rsidRDefault="00B36352" w:rsidP="007973CB">
              <w:pPr>
                <w:numPr>
                  <w:ilvl w:val="0"/>
                  <w:numId w:val="30"/>
                </w:numPr>
                <w:suppressAutoHyphens/>
                <w:contextualSpacing/>
                <w:rPr>
                  <w:rFonts w:cs="Calibri"/>
                  <w:szCs w:val="22"/>
                </w:rPr>
              </w:pPr>
              <w:r w:rsidRPr="00B36352">
                <w:rPr>
                  <w:rFonts w:eastAsia="Calibri" w:cs="Calibri"/>
                  <w:szCs w:val="22"/>
                  <w:lang w:val="en-IE" w:eastAsia="en-IE"/>
                </w:rPr>
                <w:t>Developing and implementing national and EU schemes to support the sector,</w:t>
              </w:r>
            </w:p>
            <w:p w14:paraId="645FD74B" w14:textId="77777777" w:rsidR="00B36352" w:rsidRPr="00B36352" w:rsidRDefault="00B36352" w:rsidP="007973CB">
              <w:pPr>
                <w:numPr>
                  <w:ilvl w:val="0"/>
                  <w:numId w:val="30"/>
                </w:numPr>
                <w:suppressAutoHyphens/>
                <w:contextualSpacing/>
                <w:rPr>
                  <w:rFonts w:cs="Calibri"/>
                  <w:szCs w:val="22"/>
                </w:rPr>
              </w:pPr>
              <w:r w:rsidRPr="00B36352">
                <w:rPr>
                  <w:rFonts w:eastAsia="Calibri" w:cs="Calibri"/>
                  <w:szCs w:val="22"/>
                  <w:lang w:val="en-IE" w:eastAsia="en-IE"/>
                </w:rPr>
                <w:t>Controlling and reducing animal and plant disease levels and improving animal welfare standards,</w:t>
              </w:r>
            </w:p>
            <w:p w14:paraId="4BD355D3" w14:textId="77777777" w:rsidR="00B36352" w:rsidRPr="00B36352" w:rsidRDefault="00B36352" w:rsidP="007973CB">
              <w:pPr>
                <w:numPr>
                  <w:ilvl w:val="0"/>
                  <w:numId w:val="30"/>
                </w:numPr>
                <w:suppressAutoHyphens/>
                <w:contextualSpacing/>
                <w:rPr>
                  <w:rFonts w:cs="Calibri"/>
                  <w:szCs w:val="22"/>
                </w:rPr>
              </w:pPr>
              <w:r w:rsidRPr="00B36352">
                <w:rPr>
                  <w:rFonts w:eastAsia="Calibri" w:cs="Calibri"/>
                  <w:szCs w:val="22"/>
                  <w:lang w:val="en-IE" w:eastAsia="en-IE"/>
                </w:rPr>
                <w:t>Maintaining effective financial management systems and controls,</w:t>
              </w:r>
            </w:p>
            <w:p w14:paraId="059069FB" w14:textId="77777777" w:rsidR="00B36352" w:rsidRPr="00B36352" w:rsidRDefault="00B36352" w:rsidP="007973CB">
              <w:pPr>
                <w:numPr>
                  <w:ilvl w:val="0"/>
                  <w:numId w:val="30"/>
                </w:numPr>
                <w:suppressAutoHyphens/>
                <w:contextualSpacing/>
                <w:rPr>
                  <w:rFonts w:cs="Calibri"/>
                  <w:szCs w:val="22"/>
                </w:rPr>
              </w:pPr>
              <w:r w:rsidRPr="00B36352">
                <w:rPr>
                  <w:rFonts w:eastAsia="Calibri" w:cs="Calibri"/>
                  <w:szCs w:val="22"/>
                  <w:lang w:val="en-IE" w:eastAsia="en-IE"/>
                </w:rPr>
                <w:t>Representation at international, EU and national negotiations.</w:t>
              </w:r>
            </w:p>
            <w:p w14:paraId="103E6BFF" w14:textId="77777777" w:rsidR="00B36352" w:rsidRPr="00B36352" w:rsidRDefault="00B36352" w:rsidP="00B36352">
              <w:pPr>
                <w:tabs>
                  <w:tab w:val="left" w:pos="426"/>
                  <w:tab w:val="left" w:pos="567"/>
                  <w:tab w:val="left" w:pos="1134"/>
                </w:tabs>
                <w:rPr>
                  <w:rFonts w:eastAsia="Calibri" w:cs="Calibri"/>
                  <w:szCs w:val="22"/>
                  <w:lang w:val="en-IE"/>
                </w:rPr>
              </w:pPr>
            </w:p>
            <w:p w14:paraId="45C1D6C0" w14:textId="77777777" w:rsidR="00B36352" w:rsidRPr="00B36352" w:rsidRDefault="00B36352" w:rsidP="00B36352">
              <w:pPr>
                <w:tabs>
                  <w:tab w:val="left" w:pos="284"/>
                  <w:tab w:val="left" w:pos="709"/>
                  <w:tab w:val="left" w:pos="1134"/>
                </w:tabs>
                <w:rPr>
                  <w:rFonts w:eastAsia="Calibri" w:cs="Calibri"/>
                  <w:b/>
                  <w:bCs/>
                  <w:szCs w:val="22"/>
                  <w:lang w:val="en-IE"/>
                </w:rPr>
              </w:pPr>
              <w:r w:rsidRPr="00B36352">
                <w:rPr>
                  <w:rFonts w:eastAsia="Calibri" w:cs="Calibri"/>
                  <w:b/>
                  <w:bCs/>
                  <w:szCs w:val="22"/>
                  <w:lang w:val="en-IE"/>
                </w:rPr>
                <w:t xml:space="preserve">Further information on the activities and functions of the Department of Agriculture, Food and the Marine can be found at </w:t>
              </w:r>
              <w:hyperlink r:id="rId28" w:history="1">
                <w:r w:rsidRPr="00B36352">
                  <w:rPr>
                    <w:rFonts w:eastAsia="Calibri" w:cs="Calibri"/>
                    <w:b/>
                    <w:bCs/>
                    <w:szCs w:val="22"/>
                    <w:lang w:val="en-IE"/>
                  </w:rPr>
                  <w:t>http://www.agriculture.gov.ie</w:t>
                </w:r>
              </w:hyperlink>
            </w:p>
            <w:p w14:paraId="385857AC" w14:textId="77777777" w:rsidR="00B36352" w:rsidRPr="00B36352" w:rsidRDefault="00B36352" w:rsidP="00B36352">
              <w:pPr>
                <w:rPr>
                  <w:rFonts w:eastAsia="Calibri"/>
                  <w:lang w:val="en-IE"/>
                </w:rPr>
              </w:pPr>
            </w:p>
            <w:p w14:paraId="302825BF" w14:textId="5C20997D" w:rsidR="00B36352" w:rsidRPr="00D821DA" w:rsidRDefault="00B36352" w:rsidP="007973CB">
              <w:pPr>
                <w:pStyle w:val="ListParagraph"/>
                <w:keepNext/>
                <w:numPr>
                  <w:ilvl w:val="1"/>
                  <w:numId w:val="75"/>
                </w:numPr>
                <w:tabs>
                  <w:tab w:val="left" w:pos="567"/>
                  <w:tab w:val="left" w:pos="907"/>
                  <w:tab w:val="left" w:pos="1134"/>
                </w:tabs>
                <w:outlineLvl w:val="2"/>
                <w:rPr>
                  <w:rFonts w:cs="Calibri"/>
                  <w:b/>
                  <w:iCs/>
                  <w:color w:val="1F3864"/>
                  <w:szCs w:val="22"/>
                  <w:u w:val="single"/>
                </w:rPr>
              </w:pPr>
              <w:r w:rsidRPr="00D821DA">
                <w:rPr>
                  <w:rFonts w:eastAsia="Calibri" w:cs="Calibri"/>
                  <w:b/>
                  <w:iCs/>
                  <w:color w:val="1F3864"/>
                  <w:szCs w:val="22"/>
                  <w:u w:val="single"/>
                  <w:lang w:val="en-IE"/>
                </w:rPr>
                <w:t>The Integrated Administration and Control System</w:t>
              </w:r>
            </w:p>
            <w:p w14:paraId="0F3CD613" w14:textId="77777777" w:rsidR="00B36352" w:rsidRPr="00B36352" w:rsidRDefault="00B36352" w:rsidP="00B36352">
              <w:pPr>
                <w:rPr>
                  <w:rFonts w:cs="Calibri"/>
                  <w:iCs/>
                  <w:szCs w:val="22"/>
                </w:rPr>
              </w:pPr>
              <w:r w:rsidRPr="00B36352">
                <w:rPr>
                  <w:rFonts w:cs="Calibri"/>
                  <w:szCs w:val="22"/>
                </w:rPr>
                <w:t xml:space="preserve">Within the context of the Common Agricultural Policy, </w:t>
              </w:r>
              <w:r w:rsidRPr="00B36352">
                <w:rPr>
                  <w:rFonts w:cs="Calibri"/>
                  <w:bCs/>
                  <w:color w:val="000000"/>
                  <w:szCs w:val="22"/>
                </w:rPr>
                <w:t>REGULATION (EU) No 2021/2116 OF</w:t>
              </w:r>
              <w:r w:rsidRPr="00B36352">
                <w:rPr>
                  <w:rFonts w:cs="Calibri"/>
                  <w:b/>
                  <w:bCs/>
                  <w:color w:val="000000"/>
                  <w:szCs w:val="22"/>
                </w:rPr>
                <w:t xml:space="preserve"> </w:t>
              </w:r>
              <w:r w:rsidRPr="00B36352">
                <w:rPr>
                  <w:rFonts w:cs="Calibri"/>
                  <w:bCs/>
                  <w:color w:val="000000"/>
                  <w:szCs w:val="22"/>
                </w:rPr>
                <w:t>THE EUROPEAN PARLIAMENT AND OF THE COUNCIL</w:t>
              </w:r>
              <w:r w:rsidRPr="00B36352">
                <w:rPr>
                  <w:rFonts w:cs="Calibri"/>
                  <w:b/>
                  <w:bCs/>
                  <w:color w:val="000000"/>
                  <w:szCs w:val="22"/>
                </w:rPr>
                <w:t xml:space="preserve"> </w:t>
              </w:r>
              <w:r w:rsidRPr="00B36352">
                <w:rPr>
                  <w:rFonts w:cs="Calibri"/>
                  <w:szCs w:val="22"/>
                </w:rPr>
                <w:t xml:space="preserve">requires the establishment and maintenance of an Integrated Administration and Control System (IACS) </w:t>
              </w:r>
              <w:r w:rsidRPr="00B36352">
                <w:rPr>
                  <w:rFonts w:cs="Calibri"/>
                  <w:color w:val="000000"/>
                  <w:szCs w:val="22"/>
                </w:rPr>
                <w:t xml:space="preserve">for certain payments provided for in Regulation (EU) No 2021/2115. </w:t>
              </w:r>
              <w:r w:rsidRPr="00B36352">
                <w:rPr>
                  <w:rFonts w:cs="Calibri"/>
                  <w:iCs/>
                  <w:szCs w:val="22"/>
                </w:rPr>
                <w:t>The integrated system shall comprise the following elements:</w:t>
              </w:r>
            </w:p>
            <w:p w14:paraId="2BED4788" w14:textId="77777777" w:rsidR="00B36352" w:rsidRPr="00B36352" w:rsidRDefault="00B36352" w:rsidP="007973CB">
              <w:pPr>
                <w:numPr>
                  <w:ilvl w:val="0"/>
                  <w:numId w:val="31"/>
                </w:numPr>
                <w:contextualSpacing/>
                <w:rPr>
                  <w:rFonts w:cs="Calibri"/>
                  <w:iCs/>
                  <w:szCs w:val="22"/>
                </w:rPr>
              </w:pPr>
              <w:r w:rsidRPr="00B36352">
                <w:rPr>
                  <w:rFonts w:cs="Calibri"/>
                  <w:iCs/>
                  <w:szCs w:val="22"/>
                </w:rPr>
                <w:t>An identification system for agricultural parcels,</w:t>
              </w:r>
            </w:p>
            <w:p w14:paraId="48DE01D3" w14:textId="77777777" w:rsidR="00B36352" w:rsidRPr="00B36352" w:rsidRDefault="00B36352" w:rsidP="007973CB">
              <w:pPr>
                <w:numPr>
                  <w:ilvl w:val="0"/>
                  <w:numId w:val="31"/>
                </w:numPr>
                <w:contextualSpacing/>
                <w:rPr>
                  <w:rFonts w:cs="Calibri"/>
                  <w:iCs/>
                  <w:szCs w:val="22"/>
                </w:rPr>
              </w:pPr>
              <w:r w:rsidRPr="00B36352">
                <w:rPr>
                  <w:rFonts w:cs="Calibri"/>
                  <w:iCs/>
                  <w:szCs w:val="22"/>
                </w:rPr>
                <w:t xml:space="preserve">A geo-spatial application system and, where applicable, </w:t>
              </w:r>
            </w:p>
            <w:p w14:paraId="07F8D831" w14:textId="77777777" w:rsidR="00B36352" w:rsidRPr="00B36352" w:rsidRDefault="00B36352" w:rsidP="007973CB">
              <w:pPr>
                <w:numPr>
                  <w:ilvl w:val="0"/>
                  <w:numId w:val="31"/>
                </w:numPr>
                <w:contextualSpacing/>
                <w:rPr>
                  <w:rFonts w:cs="Calibri"/>
                  <w:iCs/>
                  <w:szCs w:val="22"/>
                </w:rPr>
              </w:pPr>
              <w:r w:rsidRPr="00B36352">
                <w:rPr>
                  <w:rFonts w:cs="Calibri"/>
                  <w:iCs/>
                  <w:szCs w:val="22"/>
                </w:rPr>
                <w:t>An area monitoring system,</w:t>
              </w:r>
            </w:p>
            <w:p w14:paraId="708A8FC9" w14:textId="77777777" w:rsidR="00B36352" w:rsidRPr="00B36352" w:rsidRDefault="00B36352" w:rsidP="007973CB">
              <w:pPr>
                <w:numPr>
                  <w:ilvl w:val="0"/>
                  <w:numId w:val="31"/>
                </w:numPr>
                <w:contextualSpacing/>
                <w:rPr>
                  <w:rFonts w:cs="Calibri"/>
                  <w:iCs/>
                  <w:szCs w:val="22"/>
                </w:rPr>
              </w:pPr>
              <w:r w:rsidRPr="00B36352">
                <w:rPr>
                  <w:rFonts w:cs="Calibri"/>
                  <w:iCs/>
                  <w:szCs w:val="22"/>
                </w:rPr>
                <w:t>A system for the identification of beneficiaries of the interventions and measures referred to in Article 65(2); (e) a control and penalty system,</w:t>
              </w:r>
            </w:p>
            <w:p w14:paraId="0EBB16DF" w14:textId="77777777" w:rsidR="00B36352" w:rsidRPr="00B36352" w:rsidRDefault="00B36352" w:rsidP="007973CB">
              <w:pPr>
                <w:numPr>
                  <w:ilvl w:val="0"/>
                  <w:numId w:val="31"/>
                </w:numPr>
                <w:contextualSpacing/>
                <w:rPr>
                  <w:rFonts w:cs="Calibri"/>
                  <w:iCs/>
                  <w:szCs w:val="22"/>
                </w:rPr>
              </w:pPr>
              <w:r w:rsidRPr="00B36352">
                <w:rPr>
                  <w:rFonts w:cs="Calibri"/>
                  <w:iCs/>
                  <w:szCs w:val="22"/>
                </w:rPr>
                <w:t>Where applicable, a system for the identification and registration of payment entitlements, &amp;</w:t>
              </w:r>
            </w:p>
            <w:p w14:paraId="3A691E70" w14:textId="77777777" w:rsidR="00B36352" w:rsidRPr="00B36352" w:rsidRDefault="00B36352" w:rsidP="007973CB">
              <w:pPr>
                <w:numPr>
                  <w:ilvl w:val="0"/>
                  <w:numId w:val="31"/>
                </w:numPr>
                <w:contextualSpacing/>
                <w:rPr>
                  <w:rFonts w:cs="Calibri"/>
                  <w:iCs/>
                  <w:szCs w:val="22"/>
                </w:rPr>
              </w:pPr>
              <w:r w:rsidRPr="00B36352">
                <w:rPr>
                  <w:rFonts w:cs="Calibri"/>
                  <w:iCs/>
                  <w:szCs w:val="22"/>
                </w:rPr>
                <w:t>Where applicable, a system for the identification and registration of animals.</w:t>
              </w:r>
            </w:p>
            <w:p w14:paraId="31CDF52D" w14:textId="4E7D44C3" w:rsidR="00B36352" w:rsidRDefault="00B36352" w:rsidP="00B36352">
              <w:pPr>
                <w:rPr>
                  <w:rFonts w:eastAsia="Calibri" w:cs="Calibri"/>
                  <w:szCs w:val="22"/>
                </w:rPr>
              </w:pPr>
              <w:r w:rsidRPr="00B36352">
                <w:rPr>
                  <w:rFonts w:eastAsia="Calibri" w:cs="Calibri"/>
                  <w:szCs w:val="22"/>
                </w:rPr>
                <w:t>The integrated system shall provide information relevant for the reporting on the indicators referred to in Article 7 of Regulation (EU) 2021/2115.</w:t>
              </w:r>
            </w:p>
            <w:p w14:paraId="36C3C914" w14:textId="77777777" w:rsidR="00C263A9" w:rsidRPr="000869F1" w:rsidRDefault="00C263A9" w:rsidP="00B36352">
              <w:pPr>
                <w:rPr>
                  <w:rFonts w:eastAsia="Calibri" w:cs="Calibri"/>
                  <w:szCs w:val="22"/>
                </w:rPr>
              </w:pPr>
            </w:p>
            <w:p w14:paraId="45439763" w14:textId="77777777" w:rsidR="00B36352" w:rsidRPr="00B36352" w:rsidRDefault="00B36352" w:rsidP="007973CB">
              <w:pPr>
                <w:keepNext/>
                <w:numPr>
                  <w:ilvl w:val="1"/>
                  <w:numId w:val="75"/>
                </w:numPr>
                <w:tabs>
                  <w:tab w:val="left" w:pos="567"/>
                  <w:tab w:val="left" w:pos="907"/>
                  <w:tab w:val="left" w:pos="1134"/>
                </w:tabs>
                <w:outlineLvl w:val="2"/>
                <w:rPr>
                  <w:rFonts w:eastAsia="Calibri" w:cs="Calibri"/>
                  <w:b/>
                  <w:iCs/>
                  <w:color w:val="1F3864"/>
                  <w:szCs w:val="22"/>
                  <w:u w:val="single"/>
                  <w:lang w:val="en-IE"/>
                </w:rPr>
              </w:pPr>
              <w:r w:rsidRPr="00B36352">
                <w:rPr>
                  <w:rFonts w:eastAsia="Calibri" w:cs="Calibri"/>
                  <w:b/>
                  <w:iCs/>
                  <w:color w:val="1F3864"/>
                  <w:szCs w:val="22"/>
                  <w:u w:val="single"/>
                  <w:lang w:val="en-IE"/>
                </w:rPr>
                <w:lastRenderedPageBreak/>
                <w:t xml:space="preserve">Land Parcel Identification System </w:t>
              </w:r>
            </w:p>
            <w:p w14:paraId="4D139B36" w14:textId="77777777" w:rsidR="00B36352" w:rsidRPr="00B36352" w:rsidRDefault="00B36352" w:rsidP="00B36352">
              <w:pPr>
                <w:rPr>
                  <w:rFonts w:cs="Calibri"/>
                  <w:szCs w:val="22"/>
                  <w:lang w:val="en-IE"/>
                </w:rPr>
              </w:pPr>
              <w:r w:rsidRPr="00B36352">
                <w:rPr>
                  <w:rFonts w:cs="Calibri"/>
                  <w:szCs w:val="22"/>
                </w:rPr>
                <w:t>Within the context of the Common Agricultural Policy, Article 68 of Regulation 2021/2116 requires the establishment and maintenance of an identification system for agricultural parcels. According to Article 5 of Regulation 2021/2116, an identification system shall operate at reference parcel level.  A reference parcel shall contain a unit of land representing agricultural area meaning any area taken up by arable land, permanent grassland, or permanent crops. Reference parcels must meet the following requirements:</w:t>
              </w:r>
            </w:p>
            <w:p w14:paraId="04365630" w14:textId="77777777" w:rsidR="00B36352" w:rsidRPr="00B36352" w:rsidRDefault="00B36352" w:rsidP="007973CB">
              <w:pPr>
                <w:numPr>
                  <w:ilvl w:val="0"/>
                  <w:numId w:val="32"/>
                </w:numPr>
                <w:contextualSpacing/>
                <w:rPr>
                  <w:rFonts w:cs="Calibri"/>
                  <w:szCs w:val="22"/>
                  <w:lang w:val="en-IE"/>
                </w:rPr>
              </w:pPr>
              <w:r w:rsidRPr="00B36352">
                <w:rPr>
                  <w:rFonts w:cs="Calibri"/>
                  <w:szCs w:val="22"/>
                </w:rPr>
                <w:t>Reference parcels shall be measurable,</w:t>
              </w:r>
            </w:p>
            <w:p w14:paraId="339534AC" w14:textId="77777777" w:rsidR="00B36352" w:rsidRPr="00B36352" w:rsidRDefault="00B36352" w:rsidP="007973CB">
              <w:pPr>
                <w:numPr>
                  <w:ilvl w:val="0"/>
                  <w:numId w:val="32"/>
                </w:numPr>
                <w:contextualSpacing/>
                <w:rPr>
                  <w:rFonts w:cs="Calibri"/>
                  <w:szCs w:val="22"/>
                  <w:lang w:val="en-IE"/>
                </w:rPr>
              </w:pPr>
              <w:r w:rsidRPr="00B36352">
                <w:rPr>
                  <w:rFonts w:cs="Calibri"/>
                  <w:szCs w:val="22"/>
                </w:rPr>
                <w:t>Reference Parcels shall enable unique and unambiguous localisation of each agricultural parcel annually declared,</w:t>
              </w:r>
            </w:p>
            <w:p w14:paraId="7E127E07" w14:textId="77777777" w:rsidR="00B36352" w:rsidRPr="00B36352" w:rsidRDefault="00B36352" w:rsidP="007973CB">
              <w:pPr>
                <w:numPr>
                  <w:ilvl w:val="0"/>
                  <w:numId w:val="32"/>
                </w:numPr>
                <w:contextualSpacing/>
                <w:rPr>
                  <w:rFonts w:cs="Calibri"/>
                  <w:szCs w:val="22"/>
                  <w:lang w:val="en-IE"/>
                </w:rPr>
              </w:pPr>
              <w:r w:rsidRPr="00B36352">
                <w:rPr>
                  <w:rFonts w:cs="Calibri"/>
                  <w:szCs w:val="22"/>
                </w:rPr>
                <w:t>Reference parcels shall enable the calculation of a maximum eligible area for the purpose of the support schemes, &amp;</w:t>
              </w:r>
            </w:p>
            <w:p w14:paraId="2679C0B1" w14:textId="7C6EBBE6" w:rsidR="00B36352" w:rsidRPr="000869F1" w:rsidRDefault="00B36352" w:rsidP="007973CB">
              <w:pPr>
                <w:numPr>
                  <w:ilvl w:val="0"/>
                  <w:numId w:val="32"/>
                </w:numPr>
                <w:contextualSpacing/>
                <w:rPr>
                  <w:rFonts w:cs="Calibri"/>
                  <w:szCs w:val="22"/>
                  <w:lang w:val="en-IE"/>
                </w:rPr>
              </w:pPr>
              <w:r w:rsidRPr="00B36352">
                <w:rPr>
                  <w:rFonts w:cs="Calibri"/>
                  <w:szCs w:val="22"/>
                </w:rPr>
                <w:t>Locate and determine the size of those ecological focus areas.</w:t>
              </w:r>
            </w:p>
            <w:p w14:paraId="3F2B57C6" w14:textId="77777777" w:rsidR="000869F1" w:rsidRPr="00B36352" w:rsidRDefault="000869F1" w:rsidP="000869F1">
              <w:pPr>
                <w:ind w:left="720"/>
                <w:contextualSpacing/>
                <w:rPr>
                  <w:rFonts w:cs="Calibri"/>
                  <w:szCs w:val="22"/>
                  <w:lang w:val="en-IE"/>
                </w:rPr>
              </w:pPr>
            </w:p>
            <w:p w14:paraId="27E1FA61" w14:textId="2D3B3C7B" w:rsidR="00B36352" w:rsidRPr="00B36352" w:rsidRDefault="00B36352" w:rsidP="00B36352">
              <w:pPr>
                <w:rPr>
                  <w:rFonts w:cs="Calibri"/>
                  <w:szCs w:val="22"/>
                </w:rPr>
              </w:pPr>
              <w:r w:rsidRPr="00B36352">
                <w:rPr>
                  <w:rFonts w:cs="Calibri"/>
                  <w:szCs w:val="22"/>
                </w:rPr>
                <w:t xml:space="preserve">The Irish Land Parcel Identification System (LPIS) was originally established in 1995 based on 1:2,500 </w:t>
              </w:r>
              <w:r w:rsidR="0011185C" w:rsidRPr="00B36352">
                <w:rPr>
                  <w:rFonts w:cs="Calibri"/>
                  <w:szCs w:val="22"/>
                </w:rPr>
                <w:t>ord</w:t>
              </w:r>
              <w:r w:rsidR="0011185C">
                <w:rPr>
                  <w:rFonts w:cs="Calibri"/>
                  <w:szCs w:val="22"/>
                </w:rPr>
                <w:t>n</w:t>
              </w:r>
              <w:r w:rsidR="0011185C" w:rsidRPr="00B36352">
                <w:rPr>
                  <w:rFonts w:cs="Calibri"/>
                  <w:szCs w:val="22"/>
                </w:rPr>
                <w:t>ance</w:t>
              </w:r>
              <w:r w:rsidRPr="00B36352">
                <w:rPr>
                  <w:rFonts w:cs="Calibri"/>
                  <w:szCs w:val="22"/>
                </w:rPr>
                <w:t xml:space="preserve"> survey maps with LPIS parcels being aligned to the Irish National Grid. The LPIS contains approximately 1,300,000 parcels which have been subject to continuous update based on revised maps, review against new orthoimagery, and the results of satellite and ground inspections. In 2018 the DAFM commenced a rebuild of the LPIS which involved making a number of improvements including the realignment of LPIS boundaries to </w:t>
              </w:r>
              <w:r w:rsidR="007564FB">
                <w:rPr>
                  <w:rFonts w:cs="Calibri"/>
                  <w:szCs w:val="22"/>
                </w:rPr>
                <w:t>Ordnance Survey Ireland (</w:t>
              </w:r>
              <w:r w:rsidRPr="00B36352">
                <w:rPr>
                  <w:rFonts w:cs="Calibri"/>
                  <w:szCs w:val="22"/>
                </w:rPr>
                <w:t>OSI</w:t>
              </w:r>
              <w:r w:rsidR="007564FB">
                <w:rPr>
                  <w:rFonts w:cs="Calibri"/>
                  <w:szCs w:val="22"/>
                </w:rPr>
                <w:t>)</w:t>
              </w:r>
              <w:r w:rsidRPr="00B36352">
                <w:rPr>
                  <w:rFonts w:cs="Calibri"/>
                  <w:szCs w:val="22"/>
                </w:rPr>
                <w:t xml:space="preserve"> Prime 2 to improve positional accuracy, adopting Irish Transverse Mercator as projection standard, and a new parcel numbering system. As of 2023, 19 counties have been delivered to the updated LPIS database with the remaining 7 being maintained on the legacy database. The LPIS rebuild project is scheduled to be completed in 2024 by which time all LPIS parcels will be delivered to the new LPIS database.</w:t>
              </w:r>
            </w:p>
            <w:p w14:paraId="234F17EF" w14:textId="77777777" w:rsidR="00B36352" w:rsidRPr="00B36352" w:rsidRDefault="00B36352" w:rsidP="00B36352">
              <w:pPr>
                <w:rPr>
                  <w:rFonts w:cs="Calibri"/>
                  <w:szCs w:val="22"/>
                </w:rPr>
              </w:pPr>
            </w:p>
            <w:p w14:paraId="2C55E43F" w14:textId="533B6E67" w:rsidR="00B36352" w:rsidRPr="00B36352" w:rsidRDefault="00B36352" w:rsidP="00B36352">
              <w:pPr>
                <w:rPr>
                  <w:rFonts w:cs="Calibri"/>
                  <w:szCs w:val="22"/>
                </w:rPr>
              </w:pPr>
              <w:r w:rsidRPr="00B36352">
                <w:rPr>
                  <w:rFonts w:cs="Calibri"/>
                  <w:szCs w:val="22"/>
                </w:rPr>
                <w:t>In the Irish context the reference parcel commonly referred to as the LPIS Parcel is defined as a continuous area of land, which can comprise of a single field or block of contiguous fields. LPIS parcels are generally declared by a single farmer with the exception of commonage parcels where land is held in common ownership and a single LPIS Parcel can be claimed by multiple farmers. LPIS Parcels are generally claimed with a single crop, i.e., a single agricultural parcel with the exception of temporary subdivision parcels where a farmer may declare multiple crops or agricultural parcels on a single LPIS parcel. LPIS parcel boundaries are generally mapped to real world topographical features, however some LPIS boundaries are based on administrative boundaries or unverified boundaries based on farmer maps. LPIS parcel boundaries do not include permanent non-agricultural features such as public roads, rivers etc.</w:t>
              </w:r>
            </w:p>
            <w:p w14:paraId="7622161B" w14:textId="77777777" w:rsidR="00B36352" w:rsidRPr="00B36352" w:rsidRDefault="00B36352" w:rsidP="00B36352">
              <w:pPr>
                <w:rPr>
                  <w:rFonts w:cs="Calibri"/>
                  <w:szCs w:val="22"/>
                  <w:lang w:val="en-IE"/>
                </w:rPr>
              </w:pPr>
            </w:p>
            <w:p w14:paraId="14B7061E" w14:textId="77777777" w:rsidR="00B36352" w:rsidRPr="00B36352" w:rsidRDefault="00B36352" w:rsidP="00B36352">
              <w:pPr>
                <w:rPr>
                  <w:rFonts w:cs="Calibri"/>
                  <w:szCs w:val="22"/>
                </w:rPr>
              </w:pPr>
              <w:r w:rsidRPr="00B36352">
                <w:rPr>
                  <w:rFonts w:cs="Calibri"/>
                  <w:szCs w:val="22"/>
                </w:rPr>
                <w:t>The LPIS is currently used to administer payments for the following schemes:</w:t>
              </w:r>
            </w:p>
            <w:p w14:paraId="4C726D90" w14:textId="59C5CC5E" w:rsidR="00B36352" w:rsidRPr="00B36352" w:rsidRDefault="00B36352" w:rsidP="007973CB">
              <w:pPr>
                <w:numPr>
                  <w:ilvl w:val="0"/>
                  <w:numId w:val="33"/>
                </w:numPr>
                <w:contextualSpacing/>
                <w:rPr>
                  <w:rFonts w:cs="Calibri"/>
                  <w:szCs w:val="22"/>
                </w:rPr>
              </w:pPr>
              <w:r w:rsidRPr="00B36352">
                <w:rPr>
                  <w:rFonts w:cs="Calibri"/>
                  <w:color w:val="000000"/>
                  <w:szCs w:val="22"/>
                </w:rPr>
                <w:t>Basic Payment Scheme</w:t>
              </w:r>
              <w:r w:rsidR="006E20DA">
                <w:rPr>
                  <w:rFonts w:cs="Calibri"/>
                  <w:color w:val="000000"/>
                  <w:szCs w:val="22"/>
                </w:rPr>
                <w:t>*</w:t>
              </w:r>
              <w:r w:rsidRPr="00B36352">
                <w:rPr>
                  <w:rFonts w:cs="Calibri"/>
                  <w:color w:val="000000"/>
                  <w:szCs w:val="22"/>
                </w:rPr>
                <w:t xml:space="preserve"> (</w:t>
              </w:r>
              <w:r w:rsidRPr="00B36352">
                <w:rPr>
                  <w:rFonts w:cs="Calibri"/>
                  <w:szCs w:val="22"/>
                </w:rPr>
                <w:t>BPS)</w:t>
              </w:r>
            </w:p>
            <w:p w14:paraId="5CE1FDC9" w14:textId="77777777" w:rsidR="00B36352" w:rsidRPr="00B36352" w:rsidRDefault="00B36352" w:rsidP="007973CB">
              <w:pPr>
                <w:numPr>
                  <w:ilvl w:val="0"/>
                  <w:numId w:val="33"/>
                </w:numPr>
                <w:contextualSpacing/>
                <w:rPr>
                  <w:rFonts w:cs="Calibri"/>
                  <w:szCs w:val="22"/>
                </w:rPr>
              </w:pPr>
              <w:r w:rsidRPr="00B36352">
                <w:rPr>
                  <w:rFonts w:cs="Calibri"/>
                  <w:color w:val="000000"/>
                  <w:szCs w:val="22"/>
                </w:rPr>
                <w:t>Areas of Natural Constraint Scheme (ANC)</w:t>
              </w:r>
              <w:r w:rsidRPr="00B36352">
                <w:rPr>
                  <w:rFonts w:cs="Calibri"/>
                  <w:szCs w:val="22"/>
                </w:rPr>
                <w:t xml:space="preserve"> </w:t>
              </w:r>
            </w:p>
            <w:p w14:paraId="64D1E501" w14:textId="77777777" w:rsidR="00B36352" w:rsidRPr="00B36352" w:rsidRDefault="00B36352" w:rsidP="007973CB">
              <w:pPr>
                <w:numPr>
                  <w:ilvl w:val="0"/>
                  <w:numId w:val="33"/>
                </w:numPr>
                <w:contextualSpacing/>
                <w:rPr>
                  <w:rFonts w:cs="Calibri"/>
                  <w:szCs w:val="22"/>
                </w:rPr>
              </w:pPr>
              <w:r w:rsidRPr="00B36352">
                <w:rPr>
                  <w:rFonts w:cs="Calibri"/>
                  <w:szCs w:val="22"/>
                </w:rPr>
                <w:t>Green Low Carbon Agri Environment Scheme (GLAS)</w:t>
              </w:r>
            </w:p>
            <w:p w14:paraId="634B4129" w14:textId="77777777" w:rsidR="00B36352" w:rsidRPr="00B36352" w:rsidRDefault="00B36352" w:rsidP="007973CB">
              <w:pPr>
                <w:numPr>
                  <w:ilvl w:val="0"/>
                  <w:numId w:val="33"/>
                </w:numPr>
                <w:contextualSpacing/>
                <w:rPr>
                  <w:rFonts w:cs="Calibri"/>
                  <w:szCs w:val="22"/>
                </w:rPr>
              </w:pPr>
              <w:r w:rsidRPr="00B36352">
                <w:rPr>
                  <w:rFonts w:cs="Calibri"/>
                  <w:szCs w:val="22"/>
                </w:rPr>
                <w:t>Protein Aid Scheme (PAS)</w:t>
              </w:r>
            </w:p>
            <w:p w14:paraId="590FAE04" w14:textId="77777777" w:rsidR="00B36352" w:rsidRPr="00B36352" w:rsidRDefault="00B36352" w:rsidP="007973CB">
              <w:pPr>
                <w:numPr>
                  <w:ilvl w:val="0"/>
                  <w:numId w:val="33"/>
                </w:numPr>
                <w:contextualSpacing/>
                <w:rPr>
                  <w:rFonts w:cs="Calibri"/>
                  <w:szCs w:val="22"/>
                </w:rPr>
              </w:pPr>
              <w:r w:rsidRPr="00B36352">
                <w:rPr>
                  <w:rFonts w:cs="Calibri"/>
                  <w:szCs w:val="22"/>
                </w:rPr>
                <w:t>Beef Data Genomics Programme (BDGP)</w:t>
              </w:r>
            </w:p>
            <w:p w14:paraId="4993AD6A" w14:textId="77777777" w:rsidR="00B36352" w:rsidRPr="00B36352" w:rsidRDefault="00B36352" w:rsidP="007973CB">
              <w:pPr>
                <w:numPr>
                  <w:ilvl w:val="0"/>
                  <w:numId w:val="33"/>
                </w:numPr>
                <w:contextualSpacing/>
                <w:rPr>
                  <w:rFonts w:cs="Calibri"/>
                  <w:szCs w:val="22"/>
                </w:rPr>
              </w:pPr>
              <w:r w:rsidRPr="00B36352">
                <w:rPr>
                  <w:rFonts w:cs="Calibri"/>
                  <w:szCs w:val="22"/>
                </w:rPr>
                <w:t>Young Farmer Scheme (YFS)</w:t>
              </w:r>
            </w:p>
            <w:p w14:paraId="41708CCE" w14:textId="77777777" w:rsidR="00B36352" w:rsidRPr="00B36352" w:rsidRDefault="00B36352" w:rsidP="007973CB">
              <w:pPr>
                <w:numPr>
                  <w:ilvl w:val="0"/>
                  <w:numId w:val="33"/>
                </w:numPr>
                <w:contextualSpacing/>
                <w:rPr>
                  <w:rFonts w:cs="Calibri"/>
                  <w:szCs w:val="22"/>
                </w:rPr>
              </w:pPr>
              <w:r w:rsidRPr="00B36352">
                <w:rPr>
                  <w:rFonts w:cs="Calibri"/>
                  <w:szCs w:val="22"/>
                </w:rPr>
                <w:t>Forestry Schemes</w:t>
              </w:r>
            </w:p>
            <w:p w14:paraId="15D697C0" w14:textId="143E095E" w:rsidR="00B36352" w:rsidRDefault="00B36352" w:rsidP="00B36352">
              <w:pPr>
                <w:rPr>
                  <w:rFonts w:eastAsia="Calibri" w:cs="Calibri"/>
                  <w:szCs w:val="22"/>
                  <w:lang w:val="en-IE"/>
                </w:rPr>
              </w:pPr>
            </w:p>
            <w:p w14:paraId="2AFA1F1C" w14:textId="7813B41A" w:rsidR="006E20DA" w:rsidRPr="006E20DA" w:rsidRDefault="006E20DA" w:rsidP="00B36352">
              <w:pPr>
                <w:rPr>
                  <w:rFonts w:eastAsia="Calibri" w:cs="Calibri"/>
                  <w:i/>
                  <w:iCs/>
                  <w:szCs w:val="22"/>
                  <w:lang w:val="en-IE"/>
                </w:rPr>
              </w:pPr>
              <w:r w:rsidRPr="006E20DA">
                <w:rPr>
                  <w:rFonts w:eastAsia="Calibri" w:cs="Calibri"/>
                  <w:i/>
                  <w:iCs/>
                  <w:szCs w:val="22"/>
                  <w:lang w:val="en-IE"/>
                </w:rPr>
                <w:t xml:space="preserve">* The BPS will become the Basic Payment </w:t>
              </w:r>
              <w:r w:rsidR="00C263A9">
                <w:rPr>
                  <w:rFonts w:eastAsia="Calibri" w:cs="Calibri"/>
                  <w:i/>
                  <w:iCs/>
                  <w:szCs w:val="22"/>
                  <w:lang w:val="en-IE"/>
                </w:rPr>
                <w:t>Support for Sustainability</w:t>
              </w:r>
              <w:r w:rsidR="00914C35">
                <w:rPr>
                  <w:rFonts w:eastAsia="Calibri" w:cs="Calibri"/>
                  <w:i/>
                  <w:iCs/>
                  <w:szCs w:val="22"/>
                  <w:lang w:val="en-IE"/>
                </w:rPr>
                <w:t xml:space="preserve"> (BISS)</w:t>
              </w:r>
              <w:r w:rsidRPr="006E20DA">
                <w:rPr>
                  <w:rFonts w:eastAsia="Calibri" w:cs="Calibri"/>
                  <w:i/>
                  <w:iCs/>
                  <w:szCs w:val="22"/>
                  <w:lang w:val="en-IE"/>
                </w:rPr>
                <w:t xml:space="preserve"> in 2023.</w:t>
              </w:r>
            </w:p>
            <w:p w14:paraId="7F029F2E" w14:textId="77777777" w:rsidR="006E20DA" w:rsidRPr="00B36352" w:rsidRDefault="006E20DA" w:rsidP="00B36352">
              <w:pPr>
                <w:rPr>
                  <w:rFonts w:eastAsia="Calibri" w:cs="Calibri"/>
                  <w:szCs w:val="22"/>
                  <w:lang w:val="en-IE"/>
                </w:rPr>
              </w:pPr>
            </w:p>
            <w:p w14:paraId="64885D37" w14:textId="77777777" w:rsidR="00B36352" w:rsidRPr="00B36352" w:rsidRDefault="00B36352" w:rsidP="000869F1">
              <w:pPr>
                <w:keepNext/>
                <w:spacing w:line="360" w:lineRule="auto"/>
                <w:ind w:firstLine="720"/>
                <w:outlineLvl w:val="3"/>
                <w:rPr>
                  <w:b/>
                  <w:bCs/>
                  <w:color w:val="1F4E79"/>
                  <w:u w:val="single"/>
                  <w:lang w:val="en-IE"/>
                </w:rPr>
              </w:pPr>
              <w:bookmarkStart w:id="32" w:name="_Toc88483850"/>
              <w:r w:rsidRPr="00B36352">
                <w:rPr>
                  <w:b/>
                  <w:bCs/>
                  <w:color w:val="1F4E79"/>
                  <w:u w:val="single"/>
                </w:rPr>
                <w:t>1.4.1 Agricultural Parcels</w:t>
              </w:r>
              <w:bookmarkEnd w:id="32"/>
            </w:p>
            <w:p w14:paraId="5E6CF739" w14:textId="77777777" w:rsidR="00B36352" w:rsidRPr="00B36352" w:rsidRDefault="00B36352" w:rsidP="00B36352">
              <w:pPr>
                <w:rPr>
                  <w:rFonts w:cs="Calibri"/>
                  <w:szCs w:val="22"/>
                </w:rPr>
              </w:pPr>
              <w:r w:rsidRPr="00B36352">
                <w:rPr>
                  <w:rFonts w:cs="Calibri"/>
                  <w:szCs w:val="22"/>
                </w:rPr>
                <w:t>The relationship between the declared agricultural parcel and the LPIS parcel is generally 1 to 1. In the case of temporary subdivisions where the LPIS parcels contains multiple declared agricultural parcels or crops, these areas are delineated on a separate Temporary Subdivision layer, with each subdivision polygon being linked to the LPIS parcel.</w:t>
              </w:r>
            </w:p>
            <w:p w14:paraId="1555234C" w14:textId="77777777" w:rsidR="00B36352" w:rsidRPr="00B36352" w:rsidRDefault="00B36352" w:rsidP="00B36352">
              <w:pPr>
                <w:rPr>
                  <w:rFonts w:cs="Calibri"/>
                  <w:szCs w:val="22"/>
                </w:rPr>
              </w:pPr>
            </w:p>
            <w:p w14:paraId="7E37C910" w14:textId="77777777" w:rsidR="00B36352" w:rsidRPr="00B36352" w:rsidRDefault="00B36352" w:rsidP="000869F1">
              <w:pPr>
                <w:keepNext/>
                <w:spacing w:line="360" w:lineRule="auto"/>
                <w:ind w:firstLine="720"/>
                <w:outlineLvl w:val="3"/>
                <w:rPr>
                  <w:b/>
                  <w:bCs/>
                  <w:color w:val="1F4E79"/>
                  <w:u w:val="single"/>
                </w:rPr>
              </w:pPr>
              <w:bookmarkStart w:id="33" w:name="_Toc88483851"/>
              <w:r w:rsidRPr="00B36352">
                <w:rPr>
                  <w:b/>
                  <w:bCs/>
                  <w:color w:val="1F4E79"/>
                  <w:u w:val="single"/>
                </w:rPr>
                <w:t>1.4.2 Exclusions</w:t>
              </w:r>
              <w:bookmarkEnd w:id="33"/>
            </w:p>
            <w:p w14:paraId="3D295C54" w14:textId="444CCF97" w:rsidR="00B36352" w:rsidRPr="00B36352" w:rsidRDefault="00B36352" w:rsidP="00B36352">
              <w:pPr>
                <w:rPr>
                  <w:rFonts w:cs="Calibri"/>
                  <w:szCs w:val="22"/>
                </w:rPr>
              </w:pPr>
              <w:r w:rsidRPr="00B36352">
                <w:rPr>
                  <w:rFonts w:cs="Calibri"/>
                  <w:szCs w:val="22"/>
                </w:rPr>
                <w:t xml:space="preserve">As noted in section 3.1. Regulation 640/2014 requires that reference parcels shall contain agricultural land. The identification system should exclude clearly ineligible non-agricultural features. Permanent ineligible features such as public roads, rivers, lakes, built up areas etc. are generally excluded from LPIS parcels by delineation of the LPIS boundaries. Other ineligible features such as access roads, farm tracks, small buildings, exposed rock, wooded areas and scrub may be included within the boundaries of LPIS parcels and are excluded via a separate exclusion layer. Exclusions are mapped based on farmer maps, review against new orthoimagery, and the results of satellite and ground inspections. There are approximately </w:t>
              </w:r>
              <w:r w:rsidR="000869F1">
                <w:rPr>
                  <w:rFonts w:cs="Calibri"/>
                  <w:szCs w:val="22"/>
                </w:rPr>
                <w:t>1.5m</w:t>
              </w:r>
              <w:r w:rsidRPr="00B36352">
                <w:rPr>
                  <w:rFonts w:cs="Calibri"/>
                  <w:szCs w:val="22"/>
                </w:rPr>
                <w:t xml:space="preserve"> exclusions in the LPIS.</w:t>
              </w:r>
            </w:p>
            <w:p w14:paraId="76C7E38B" w14:textId="77777777" w:rsidR="00B36352" w:rsidRPr="00B36352" w:rsidRDefault="00B36352" w:rsidP="00B36352">
              <w:pPr>
                <w:rPr>
                  <w:rFonts w:cs="Calibri"/>
                  <w:szCs w:val="22"/>
                </w:rPr>
              </w:pPr>
            </w:p>
            <w:p w14:paraId="6D715450" w14:textId="77777777" w:rsidR="00B36352" w:rsidRPr="00B36352" w:rsidRDefault="00B36352" w:rsidP="000869F1">
              <w:pPr>
                <w:keepNext/>
                <w:spacing w:line="360" w:lineRule="auto"/>
                <w:ind w:firstLine="720"/>
                <w:outlineLvl w:val="3"/>
                <w:rPr>
                  <w:b/>
                  <w:bCs/>
                  <w:color w:val="1F4E79"/>
                  <w:u w:val="single"/>
                </w:rPr>
              </w:pPr>
              <w:r w:rsidRPr="00B36352">
                <w:rPr>
                  <w:b/>
                  <w:bCs/>
                  <w:color w:val="1F4E79"/>
                  <w:u w:val="single"/>
                </w:rPr>
                <w:t xml:space="preserve">1.4.3 Features of Interest </w:t>
              </w:r>
            </w:p>
            <w:p w14:paraId="2FBC74FA" w14:textId="0F8DAD6D" w:rsidR="00B36352" w:rsidRPr="00B36352" w:rsidRDefault="00B36352" w:rsidP="00B36352">
              <w:pPr>
                <w:spacing w:after="0"/>
                <w:rPr>
                  <w:rFonts w:eastAsia="Calibri" w:cs="Calibri"/>
                  <w:szCs w:val="22"/>
                  <w:lang w:val="en-IE"/>
                </w:rPr>
              </w:pPr>
              <w:r w:rsidRPr="00B36352">
                <w:rPr>
                  <w:rFonts w:eastAsia="Calibri" w:cs="Calibri"/>
                  <w:szCs w:val="22"/>
                  <w:lang w:val="en-IE"/>
                </w:rPr>
                <w:t xml:space="preserve">The </w:t>
              </w:r>
              <w:r w:rsidR="0011185C">
                <w:rPr>
                  <w:rFonts w:eastAsia="Calibri" w:cs="Calibri"/>
                  <w:szCs w:val="22"/>
                  <w:lang w:val="en-IE"/>
                </w:rPr>
                <w:t>Feature of Interest (</w:t>
              </w:r>
              <w:r w:rsidRPr="00B36352">
                <w:rPr>
                  <w:rFonts w:eastAsia="Calibri" w:cs="Calibri"/>
                  <w:szCs w:val="22"/>
                  <w:lang w:val="en-IE"/>
                </w:rPr>
                <w:t>FOI</w:t>
              </w:r>
              <w:r w:rsidR="0011185C">
                <w:rPr>
                  <w:rFonts w:eastAsia="Calibri" w:cs="Calibri"/>
                  <w:szCs w:val="22"/>
                  <w:lang w:val="en-IE"/>
                </w:rPr>
                <w:t>)</w:t>
              </w:r>
              <w:r w:rsidRPr="00B36352">
                <w:rPr>
                  <w:rFonts w:eastAsia="Calibri" w:cs="Calibri"/>
                  <w:szCs w:val="22"/>
                  <w:lang w:val="en-IE"/>
                </w:rPr>
                <w:t xml:space="preserve"> is the monitorable unit from which AMS results can be associated with a claimed parcel. Typically, an FOI coincides with the single unit of agricultural management (single crop field or land use, located on homogeneous agricultural land cover). </w:t>
              </w:r>
              <w:r w:rsidR="0011185C" w:rsidRPr="00B36352">
                <w:rPr>
                  <w:rFonts w:eastAsia="Calibri" w:cs="Calibri"/>
                  <w:szCs w:val="22"/>
                  <w:lang w:val="en-IE"/>
                </w:rPr>
                <w:t>The FOI is a key concept in the implementation of the AMS, as it is the spatial reference for all signal extractions from Sentinel data and the item for all decisions made for the relevant scenario expected.</w:t>
              </w:r>
            </w:p>
            <w:p w14:paraId="6BE074A8" w14:textId="77777777" w:rsidR="00B36352" w:rsidRPr="00B36352" w:rsidRDefault="00B36352" w:rsidP="00B36352">
              <w:pPr>
                <w:spacing w:after="0"/>
                <w:rPr>
                  <w:rFonts w:eastAsia="Calibri" w:cs="Calibri"/>
                  <w:szCs w:val="22"/>
                  <w:lang w:val="en-IE"/>
                </w:rPr>
              </w:pPr>
            </w:p>
            <w:p w14:paraId="1CE84912" w14:textId="0A9A94ED" w:rsidR="00B36352" w:rsidRPr="00B36352" w:rsidRDefault="00B36352" w:rsidP="00B36352">
              <w:pPr>
                <w:spacing w:after="0"/>
                <w:rPr>
                  <w:rFonts w:eastAsia="Calibri" w:cs="Calibri"/>
                  <w:szCs w:val="22"/>
                  <w:lang w:val="en-IE"/>
                </w:rPr>
              </w:pPr>
              <w:r w:rsidRPr="00B36352">
                <w:rPr>
                  <w:rFonts w:eastAsia="Calibri" w:cs="Calibri"/>
                  <w:szCs w:val="22"/>
                  <w:lang w:val="en-IE"/>
                </w:rPr>
                <w:t xml:space="preserve">The FOI(s) will only be generated from already digitised LPIS parcels. This process will not use Sentinel derived information to split a parcel or existing FOI into separate monitorable areas. For </w:t>
              </w:r>
              <w:r w:rsidR="00C263A9">
                <w:rPr>
                  <w:rFonts w:eastAsia="Calibri" w:cs="Calibri"/>
                  <w:szCs w:val="22"/>
                  <w:lang w:val="en-IE"/>
                </w:rPr>
                <w:t>DAFM</w:t>
              </w:r>
              <w:r w:rsidRPr="00B36352">
                <w:rPr>
                  <w:rFonts w:eastAsia="Calibri" w:cs="Calibri"/>
                  <w:szCs w:val="22"/>
                  <w:lang w:val="en-IE"/>
                </w:rPr>
                <w:t>, the purpose of the FOI is to make agricultural parcels more monitorable but also to help identify features which impede the effective monitoring of agricultural units. Ineligible features in the FOI (e.g., buildings) or multiple units of management in a single FOI (</w:t>
              </w:r>
              <w:r w:rsidR="00070D9B" w:rsidRPr="00B36352">
                <w:rPr>
                  <w:rFonts w:eastAsia="Calibri" w:cs="Calibri"/>
                  <w:szCs w:val="22"/>
                  <w:lang w:val="en-IE"/>
                </w:rPr>
                <w:t>e.g.,</w:t>
              </w:r>
              <w:r w:rsidRPr="00B36352">
                <w:rPr>
                  <w:rFonts w:eastAsia="Calibri" w:cs="Calibri"/>
                  <w:szCs w:val="22"/>
                  <w:lang w:val="en-IE"/>
                </w:rPr>
                <w:t xml:space="preserve"> adjacent arable and permanent grassland crops) will be identified with a cardinality check to assess if the FOI represents a single unit of agricultural activity. </w:t>
              </w:r>
            </w:p>
            <w:p w14:paraId="1647EAB8" w14:textId="77777777" w:rsidR="00B36352" w:rsidRPr="00B36352" w:rsidRDefault="00B36352" w:rsidP="00B36352">
              <w:pPr>
                <w:spacing w:after="0"/>
                <w:rPr>
                  <w:rFonts w:eastAsia="Calibri" w:cs="Calibri"/>
                  <w:szCs w:val="22"/>
                  <w:lang w:val="en-IE"/>
                </w:rPr>
              </w:pPr>
            </w:p>
            <w:p w14:paraId="60044AA4" w14:textId="3FCD5F92" w:rsidR="00B36352" w:rsidRPr="00B36352" w:rsidRDefault="00B36352" w:rsidP="00B36352">
              <w:pPr>
                <w:spacing w:after="0"/>
                <w:rPr>
                  <w:rFonts w:eastAsia="Calibri" w:cs="Calibri"/>
                  <w:szCs w:val="22"/>
                  <w:lang w:val="en-IE"/>
                </w:rPr>
              </w:pPr>
              <w:r w:rsidRPr="00BC111E">
                <w:rPr>
                  <w:rFonts w:eastAsia="Calibri" w:cs="Calibri"/>
                  <w:szCs w:val="22"/>
                  <w:lang w:val="en-IE"/>
                </w:rPr>
                <w:t>Figure 1 below outline how the LPIS parcels will be split up for monitoring purposes into FOI</w:t>
              </w:r>
              <w:r w:rsidR="00BC111E" w:rsidRPr="00BC111E">
                <w:rPr>
                  <w:rFonts w:eastAsia="Calibri" w:cs="Calibri"/>
                  <w:szCs w:val="22"/>
                  <w:lang w:val="en-IE"/>
                </w:rPr>
                <w:t>s</w:t>
              </w:r>
              <w:r w:rsidRPr="00BC111E">
                <w:rPr>
                  <w:rFonts w:eastAsia="Calibri" w:cs="Calibri"/>
                  <w:szCs w:val="22"/>
                  <w:lang w:val="en-IE"/>
                </w:rPr>
                <w:t>. LPIS parcels will only be split into monitorable FOI based</w:t>
              </w:r>
              <w:r w:rsidRPr="00B36352">
                <w:rPr>
                  <w:rFonts w:eastAsia="Calibri" w:cs="Calibri"/>
                  <w:szCs w:val="22"/>
                  <w:lang w:val="en-IE"/>
                </w:rPr>
                <w:t xml:space="preserve"> on internal real-world divisions such as hedgerows. </w:t>
              </w:r>
            </w:p>
            <w:p w14:paraId="4C4AB1DE" w14:textId="73F16B1D" w:rsidR="00B36352" w:rsidRPr="00B36352" w:rsidRDefault="00B36352" w:rsidP="00B36352">
              <w:pPr>
                <w:spacing w:after="0"/>
                <w:rPr>
                  <w:rFonts w:eastAsia="Calibri" w:cs="Calibri"/>
                  <w:szCs w:val="22"/>
                  <w:lang w:val="en-IE"/>
                </w:rPr>
              </w:pPr>
            </w:p>
            <w:p w14:paraId="68966B7C" w14:textId="432F4B8A" w:rsidR="00B36352" w:rsidRPr="00B36352" w:rsidRDefault="00BC111E" w:rsidP="00B36352">
              <w:pPr>
                <w:spacing w:after="0"/>
                <w:rPr>
                  <w:rFonts w:eastAsia="Calibri" w:cs="Calibri"/>
                  <w:szCs w:val="22"/>
                  <w:lang w:val="en-IE"/>
                </w:rPr>
              </w:pPr>
              <w:r>
                <w:rPr>
                  <w:noProof/>
                </w:rPr>
                <w:lastRenderedPageBreak/>
                <w:drawing>
                  <wp:inline distT="0" distB="0" distL="0" distR="0" wp14:anchorId="0871D390" wp14:editId="4775D1EA">
                    <wp:extent cx="5760085" cy="2343833"/>
                    <wp:effectExtent l="0" t="0" r="0" b="0"/>
                    <wp:docPr id="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9"/>
                            <a:stretch>
                              <a:fillRect/>
                            </a:stretch>
                          </pic:blipFill>
                          <pic:spPr>
                            <a:xfrm>
                              <a:off x="0" y="0"/>
                              <a:ext cx="5760085" cy="2343833"/>
                            </a:xfrm>
                            <a:prstGeom prst="rect">
                              <a:avLst/>
                            </a:prstGeom>
                          </pic:spPr>
                        </pic:pic>
                      </a:graphicData>
                    </a:graphic>
                  </wp:inline>
                </w:drawing>
              </w:r>
            </w:p>
            <w:p w14:paraId="366A6A01" w14:textId="0FA73A71" w:rsidR="00B36352" w:rsidRPr="00B36352" w:rsidRDefault="00B36352" w:rsidP="00B36352">
              <w:pPr>
                <w:spacing w:after="0"/>
                <w:rPr>
                  <w:rFonts w:eastAsia="Calibri" w:cs="Calibri"/>
                  <w:szCs w:val="22"/>
                  <w:lang w:val="en-IE"/>
                </w:rPr>
              </w:pPr>
            </w:p>
            <w:p w14:paraId="2B716F9F" w14:textId="1C818F98" w:rsidR="00B36352" w:rsidRPr="00B36352" w:rsidRDefault="00B36352" w:rsidP="00B36352">
              <w:pPr>
                <w:spacing w:after="200" w:line="240" w:lineRule="auto"/>
                <w:rPr>
                  <w:rFonts w:eastAsia="Calibri" w:cs="Calibri"/>
                  <w:i/>
                  <w:iCs/>
                  <w:color w:val="44546A"/>
                  <w:sz w:val="18"/>
                  <w:szCs w:val="22"/>
                  <w:lang w:val="en-IE"/>
                </w:rPr>
              </w:pPr>
              <w:r w:rsidRPr="00B36352">
                <w:rPr>
                  <w:i/>
                  <w:iCs/>
                  <w:color w:val="44546A"/>
                  <w:sz w:val="18"/>
                  <w:szCs w:val="18"/>
                </w:rPr>
                <w:t xml:space="preserve">Figure </w:t>
              </w:r>
              <w:r w:rsidR="00BC111E">
                <w:rPr>
                  <w:i/>
                  <w:iCs/>
                  <w:color w:val="44546A"/>
                  <w:sz w:val="18"/>
                  <w:szCs w:val="18"/>
                </w:rPr>
                <w:t>1</w:t>
              </w:r>
              <w:r w:rsidRPr="00B36352">
                <w:rPr>
                  <w:i/>
                  <w:iCs/>
                  <w:color w:val="44546A"/>
                  <w:sz w:val="18"/>
                  <w:szCs w:val="18"/>
                </w:rPr>
                <w:t>: LPIS Parcels with internal hedgerows and the associated FOIs.</w:t>
              </w:r>
            </w:p>
            <w:p w14:paraId="39D3F6A3" w14:textId="77777777" w:rsidR="00B36352" w:rsidRPr="00B36352" w:rsidRDefault="00B36352" w:rsidP="00B36352">
              <w:pPr>
                <w:spacing w:after="0"/>
                <w:rPr>
                  <w:rFonts w:eastAsia="Calibri" w:cs="Calibri"/>
                  <w:szCs w:val="22"/>
                  <w:lang w:val="en-IE"/>
                </w:rPr>
              </w:pPr>
            </w:p>
            <w:p w14:paraId="13A996D2" w14:textId="77777777" w:rsidR="00B36352" w:rsidRPr="00B36352" w:rsidRDefault="00B36352" w:rsidP="00B36352">
              <w:pPr>
                <w:spacing w:after="0"/>
                <w:rPr>
                  <w:rFonts w:eastAsia="Calibri" w:cs="Calibri"/>
                  <w:szCs w:val="22"/>
                  <w:lang w:val="en-IE"/>
                </w:rPr>
              </w:pPr>
              <w:r w:rsidRPr="00B36352">
                <w:rPr>
                  <w:rFonts w:eastAsia="Calibri" w:cs="Calibri"/>
                  <w:szCs w:val="22"/>
                  <w:lang w:val="en-IE"/>
                </w:rPr>
                <w:t xml:space="preserve">Section 1.5 below outlines an approximate number of LPIS parcels that are updated on an annual basis. When a LPIS parcel is updated the associated FOI(s) may change. </w:t>
              </w:r>
            </w:p>
            <w:p w14:paraId="6C0BB454" w14:textId="77777777" w:rsidR="00B36352" w:rsidRPr="00B36352" w:rsidRDefault="00B36352" w:rsidP="00B36352">
              <w:pPr>
                <w:spacing w:after="0"/>
                <w:rPr>
                  <w:rFonts w:eastAsia="Calibri" w:cs="Calibri"/>
                  <w:szCs w:val="22"/>
                  <w:lang w:val="en-IE"/>
                </w:rPr>
              </w:pPr>
            </w:p>
            <w:p w14:paraId="1811E3A5" w14:textId="77777777" w:rsidR="00B36352" w:rsidRPr="00B36352" w:rsidRDefault="00B36352" w:rsidP="00B36352">
              <w:pPr>
                <w:spacing w:after="0"/>
                <w:rPr>
                  <w:rFonts w:cs="Calibri"/>
                  <w:szCs w:val="22"/>
                </w:rPr>
              </w:pPr>
              <w:r w:rsidRPr="00B36352">
                <w:rPr>
                  <w:rFonts w:eastAsia="Calibri" w:cs="Calibri"/>
                  <w:szCs w:val="22"/>
                  <w:lang w:val="en-IE"/>
                </w:rPr>
                <w:t xml:space="preserve">More information on </w:t>
              </w:r>
              <w:r w:rsidRPr="00B36352">
                <w:rPr>
                  <w:rFonts w:cs="Calibri"/>
                  <w:spacing w:val="-1"/>
                  <w:szCs w:val="22"/>
                </w:rPr>
                <w:t xml:space="preserve">Feature of Interest for Monitoring, and subsequent updates, are available to download from: </w:t>
              </w:r>
              <w:hyperlink r:id="rId30" w:history="1">
                <w:r w:rsidRPr="00B36352">
                  <w:rPr>
                    <w:rFonts w:cs="Calibri"/>
                    <w:color w:val="0563C1"/>
                    <w:szCs w:val="22"/>
                    <w:u w:val="single"/>
                  </w:rPr>
                  <w:t>https://marswiki.jrc.ec.europa.eu/wikicap/index.php/Main_Page</w:t>
                </w:r>
              </w:hyperlink>
            </w:p>
            <w:p w14:paraId="1684CCA3" w14:textId="77777777" w:rsidR="00B36352" w:rsidRPr="00B36352" w:rsidRDefault="00B36352" w:rsidP="00B36352">
              <w:pPr>
                <w:rPr>
                  <w:rFonts w:cs="Calibri"/>
                  <w:szCs w:val="22"/>
                </w:rPr>
              </w:pPr>
            </w:p>
            <w:p w14:paraId="7FAB4514" w14:textId="77777777" w:rsidR="00B36352" w:rsidRPr="00B36352" w:rsidRDefault="00B36352" w:rsidP="00B36352">
              <w:pPr>
                <w:keepNext/>
                <w:tabs>
                  <w:tab w:val="left" w:pos="567"/>
                  <w:tab w:val="left" w:pos="907"/>
                  <w:tab w:val="left" w:pos="1134"/>
                </w:tabs>
                <w:outlineLvl w:val="2"/>
                <w:rPr>
                  <w:rFonts w:eastAsia="Calibri" w:cs="Calibri"/>
                  <w:b/>
                  <w:iCs/>
                  <w:color w:val="1F3864"/>
                  <w:szCs w:val="22"/>
                  <w:u w:val="single"/>
                  <w:lang w:val="en-IE"/>
                </w:rPr>
              </w:pPr>
              <w:r w:rsidRPr="00B36352">
                <w:rPr>
                  <w:rFonts w:eastAsia="Calibri" w:cs="Calibri"/>
                  <w:b/>
                  <w:iCs/>
                  <w:color w:val="1F3864"/>
                  <w:szCs w:val="22"/>
                  <w:u w:val="single"/>
                  <w:lang w:val="en-IE"/>
                </w:rPr>
                <w:t>1.5 The LPIS Update Processes</w:t>
              </w:r>
            </w:p>
            <w:p w14:paraId="6886157C" w14:textId="77777777" w:rsidR="00B36352" w:rsidRPr="00B36352" w:rsidRDefault="00B36352" w:rsidP="00B36352">
              <w:pPr>
                <w:rPr>
                  <w:rFonts w:cs="Calibri"/>
                  <w:szCs w:val="22"/>
                </w:rPr>
              </w:pPr>
              <w:r w:rsidRPr="00B36352">
                <w:rPr>
                  <w:rFonts w:cs="Calibri"/>
                  <w:szCs w:val="22"/>
                </w:rPr>
                <w:t>As noted in section 1.4, the LPIS is subject to continuous update based on revised maps, review against new orthoimagery, and the results of satellite and ground inspections. These updates occur year-round. The following sections give an overview of the different projects which trigger an update of the LPIS.</w:t>
              </w:r>
            </w:p>
            <w:p w14:paraId="0A171F77" w14:textId="3F7A7E34" w:rsidR="00B36352" w:rsidRPr="00B36352" w:rsidRDefault="00B36352" w:rsidP="00B36352">
              <w:pPr>
                <w:rPr>
                  <w:rFonts w:cs="Calibri"/>
                  <w:szCs w:val="22"/>
                </w:rPr>
              </w:pPr>
              <w:r w:rsidRPr="00B36352">
                <w:rPr>
                  <w:rFonts w:cs="Calibri"/>
                  <w:szCs w:val="22"/>
                </w:rPr>
                <w:t>The below table summarises the number of LPIS parcel updates in a calendar year, in this case data is taken from 2020.</w:t>
              </w:r>
            </w:p>
            <w:p w14:paraId="341EC68A" w14:textId="795E369E" w:rsidR="00B36352" w:rsidRPr="00B36352" w:rsidRDefault="00B36352" w:rsidP="00B36352">
              <w:pPr>
                <w:spacing w:after="200" w:line="240" w:lineRule="auto"/>
                <w:ind w:left="720" w:firstLine="720"/>
                <w:rPr>
                  <w:rFonts w:cs="Calibri"/>
                  <w:i/>
                  <w:iCs/>
                  <w:color w:val="44546A"/>
                  <w:szCs w:val="22"/>
                </w:rPr>
              </w:pPr>
              <w:r w:rsidRPr="00B36352">
                <w:rPr>
                  <w:i/>
                  <w:iCs/>
                  <w:color w:val="44546A"/>
                  <w:sz w:val="18"/>
                  <w:szCs w:val="18"/>
                </w:rPr>
                <w:t xml:space="preserve">Table </w:t>
              </w:r>
              <w:r w:rsidRPr="00B36352">
                <w:rPr>
                  <w:i/>
                  <w:iCs/>
                  <w:color w:val="44546A"/>
                  <w:sz w:val="18"/>
                  <w:szCs w:val="18"/>
                </w:rPr>
                <w:fldChar w:fldCharType="begin"/>
              </w:r>
              <w:r w:rsidRPr="00B36352">
                <w:rPr>
                  <w:i/>
                  <w:iCs/>
                  <w:color w:val="44546A"/>
                  <w:sz w:val="18"/>
                  <w:szCs w:val="18"/>
                </w:rPr>
                <w:instrText xml:space="preserve"> SEQ Table \* ARABIC </w:instrText>
              </w:r>
              <w:r w:rsidRPr="00B36352">
                <w:rPr>
                  <w:i/>
                  <w:iCs/>
                  <w:color w:val="44546A"/>
                  <w:sz w:val="18"/>
                  <w:szCs w:val="18"/>
                </w:rPr>
                <w:fldChar w:fldCharType="separate"/>
              </w:r>
              <w:r w:rsidR="004258F1">
                <w:rPr>
                  <w:i/>
                  <w:iCs/>
                  <w:noProof/>
                  <w:color w:val="44546A"/>
                  <w:sz w:val="18"/>
                  <w:szCs w:val="18"/>
                </w:rPr>
                <w:t>1</w:t>
              </w:r>
              <w:r w:rsidRPr="00B36352">
                <w:rPr>
                  <w:i/>
                  <w:iCs/>
                  <w:color w:val="44546A"/>
                  <w:sz w:val="18"/>
                  <w:szCs w:val="18"/>
                </w:rPr>
                <w:fldChar w:fldCharType="end"/>
              </w:r>
              <w:r w:rsidRPr="00B36352">
                <w:rPr>
                  <w:i/>
                  <w:iCs/>
                  <w:color w:val="44546A"/>
                  <w:sz w:val="18"/>
                  <w:szCs w:val="18"/>
                </w:rPr>
                <w:t>: LPIS Updates</w:t>
              </w:r>
              <w:r w:rsidRPr="00B36352">
                <w:rPr>
                  <w:i/>
                  <w:iCs/>
                  <w:color w:val="44546A"/>
                  <w:sz w:val="18"/>
                  <w:szCs w:val="18"/>
                </w:rPr>
                <w:tab/>
              </w:r>
            </w:p>
            <w:tbl>
              <w:tblPr>
                <w:tblW w:w="4200" w:type="dxa"/>
                <w:tblInd w:w="1448" w:type="dxa"/>
                <w:tblLook w:val="04A0" w:firstRow="1" w:lastRow="0" w:firstColumn="1" w:lastColumn="0" w:noHBand="0" w:noVBand="1"/>
              </w:tblPr>
              <w:tblGrid>
                <w:gridCol w:w="3240"/>
                <w:gridCol w:w="960"/>
              </w:tblGrid>
              <w:tr w:rsidR="000869F1" w:rsidRPr="00B36352" w14:paraId="21ED6F07" w14:textId="77777777" w:rsidTr="000869F1">
                <w:trPr>
                  <w:trHeight w:val="300"/>
                </w:trPr>
                <w:tc>
                  <w:tcPr>
                    <w:tcW w:w="3240" w:type="dxa"/>
                    <w:tcBorders>
                      <w:top w:val="single" w:sz="4" w:space="0" w:color="auto"/>
                      <w:left w:val="single" w:sz="4" w:space="0" w:color="auto"/>
                      <w:bottom w:val="single" w:sz="4" w:space="0" w:color="auto"/>
                      <w:right w:val="single" w:sz="4" w:space="0" w:color="auto"/>
                    </w:tcBorders>
                    <w:shd w:val="clear" w:color="auto" w:fill="8EA9DB"/>
                    <w:noWrap/>
                    <w:vAlign w:val="bottom"/>
                    <w:hideMark/>
                  </w:tcPr>
                  <w:p w14:paraId="1BB3595A" w14:textId="77777777" w:rsidR="000869F1" w:rsidRPr="00B36352" w:rsidRDefault="000869F1" w:rsidP="00B36352">
                    <w:pPr>
                      <w:rPr>
                        <w:rFonts w:cs="Calibri"/>
                        <w:b/>
                        <w:bCs/>
                        <w:color w:val="FFFFFF"/>
                        <w:lang w:eastAsia="en-IE"/>
                      </w:rPr>
                    </w:pPr>
                    <w:r w:rsidRPr="00B36352">
                      <w:rPr>
                        <w:rFonts w:cs="Calibri"/>
                        <w:b/>
                        <w:bCs/>
                        <w:color w:val="FFFFFF"/>
                        <w:szCs w:val="22"/>
                        <w:lang w:eastAsia="en-IE"/>
                      </w:rPr>
                      <w:t>Update Source</w:t>
                    </w:r>
                  </w:p>
                </w:tc>
                <w:tc>
                  <w:tcPr>
                    <w:tcW w:w="960" w:type="dxa"/>
                    <w:tcBorders>
                      <w:top w:val="single" w:sz="4" w:space="0" w:color="auto"/>
                      <w:left w:val="nil"/>
                      <w:bottom w:val="single" w:sz="4" w:space="0" w:color="auto"/>
                      <w:right w:val="single" w:sz="4" w:space="0" w:color="auto"/>
                    </w:tcBorders>
                    <w:shd w:val="clear" w:color="auto" w:fill="8EA9DB"/>
                    <w:noWrap/>
                    <w:vAlign w:val="bottom"/>
                    <w:hideMark/>
                  </w:tcPr>
                  <w:p w14:paraId="11346403" w14:textId="77777777" w:rsidR="000869F1" w:rsidRPr="00B36352" w:rsidRDefault="000869F1" w:rsidP="00B36352">
                    <w:pPr>
                      <w:rPr>
                        <w:rFonts w:cs="Calibri"/>
                        <w:b/>
                        <w:bCs/>
                        <w:color w:val="FFFFFF"/>
                        <w:lang w:eastAsia="en-IE"/>
                      </w:rPr>
                    </w:pPr>
                    <w:r w:rsidRPr="00B36352">
                      <w:rPr>
                        <w:rFonts w:cs="Calibri"/>
                        <w:b/>
                        <w:bCs/>
                        <w:color w:val="FFFFFF"/>
                        <w:szCs w:val="22"/>
                        <w:lang w:eastAsia="en-IE"/>
                      </w:rPr>
                      <w:t>Total</w:t>
                    </w:r>
                  </w:p>
                </w:tc>
              </w:tr>
              <w:tr w:rsidR="000869F1" w:rsidRPr="00B36352" w14:paraId="3E42A9A7" w14:textId="77777777" w:rsidTr="000869F1">
                <w:trPr>
                  <w:trHeight w:val="300"/>
                </w:trPr>
                <w:tc>
                  <w:tcPr>
                    <w:tcW w:w="3240" w:type="dxa"/>
                    <w:tcBorders>
                      <w:top w:val="nil"/>
                      <w:left w:val="single" w:sz="4" w:space="0" w:color="auto"/>
                      <w:bottom w:val="single" w:sz="4" w:space="0" w:color="auto"/>
                      <w:right w:val="single" w:sz="4" w:space="0" w:color="auto"/>
                    </w:tcBorders>
                    <w:noWrap/>
                    <w:vAlign w:val="bottom"/>
                    <w:hideMark/>
                  </w:tcPr>
                  <w:p w14:paraId="2CC93244" w14:textId="77777777" w:rsidR="000869F1" w:rsidRPr="00B36352" w:rsidRDefault="000869F1" w:rsidP="00B36352">
                    <w:pPr>
                      <w:rPr>
                        <w:rFonts w:cs="Calibri"/>
                        <w:color w:val="000000"/>
                        <w:lang w:eastAsia="en-IE"/>
                      </w:rPr>
                    </w:pPr>
                    <w:r w:rsidRPr="00B36352">
                      <w:rPr>
                        <w:rFonts w:cs="Calibri"/>
                        <w:color w:val="000000"/>
                        <w:szCs w:val="22"/>
                        <w:lang w:eastAsia="en-IE"/>
                      </w:rPr>
                      <w:t>BPS Updates</w:t>
                    </w:r>
                  </w:p>
                </w:tc>
                <w:tc>
                  <w:tcPr>
                    <w:tcW w:w="960" w:type="dxa"/>
                    <w:tcBorders>
                      <w:top w:val="nil"/>
                      <w:left w:val="nil"/>
                      <w:bottom w:val="single" w:sz="4" w:space="0" w:color="auto"/>
                      <w:right w:val="single" w:sz="4" w:space="0" w:color="auto"/>
                    </w:tcBorders>
                    <w:noWrap/>
                    <w:vAlign w:val="bottom"/>
                    <w:hideMark/>
                  </w:tcPr>
                  <w:p w14:paraId="15642741" w14:textId="77777777" w:rsidR="000869F1" w:rsidRPr="00B36352" w:rsidRDefault="000869F1" w:rsidP="00B36352">
                    <w:pPr>
                      <w:jc w:val="right"/>
                      <w:rPr>
                        <w:rFonts w:cs="Calibri"/>
                        <w:color w:val="000000"/>
                        <w:lang w:eastAsia="en-IE"/>
                      </w:rPr>
                    </w:pPr>
                    <w:r w:rsidRPr="00B36352">
                      <w:rPr>
                        <w:rFonts w:cs="Calibri"/>
                        <w:color w:val="000000"/>
                        <w:szCs w:val="22"/>
                        <w:lang w:eastAsia="en-IE"/>
                      </w:rPr>
                      <w:t>27983</w:t>
                    </w:r>
                  </w:p>
                </w:tc>
              </w:tr>
              <w:tr w:rsidR="000869F1" w:rsidRPr="00B36352" w14:paraId="0A96A85E" w14:textId="77777777" w:rsidTr="000869F1">
                <w:trPr>
                  <w:trHeight w:val="300"/>
                </w:trPr>
                <w:tc>
                  <w:tcPr>
                    <w:tcW w:w="3240" w:type="dxa"/>
                    <w:tcBorders>
                      <w:top w:val="nil"/>
                      <w:left w:val="single" w:sz="4" w:space="0" w:color="auto"/>
                      <w:bottom w:val="single" w:sz="4" w:space="0" w:color="auto"/>
                      <w:right w:val="single" w:sz="4" w:space="0" w:color="auto"/>
                    </w:tcBorders>
                    <w:noWrap/>
                    <w:vAlign w:val="bottom"/>
                    <w:hideMark/>
                  </w:tcPr>
                  <w:p w14:paraId="1E73389F" w14:textId="77777777" w:rsidR="000869F1" w:rsidRPr="00B36352" w:rsidRDefault="000869F1" w:rsidP="00B36352">
                    <w:pPr>
                      <w:rPr>
                        <w:rFonts w:cs="Calibri"/>
                        <w:color w:val="000000"/>
                        <w:lang w:eastAsia="en-IE"/>
                      </w:rPr>
                    </w:pPr>
                    <w:r w:rsidRPr="00B36352">
                      <w:rPr>
                        <w:rFonts w:cs="Calibri"/>
                        <w:color w:val="000000"/>
                        <w:szCs w:val="22"/>
                        <w:lang w:eastAsia="en-IE"/>
                      </w:rPr>
                      <w:t>Ground Inspections &amp; Field Visits</w:t>
                    </w:r>
                  </w:p>
                </w:tc>
                <w:tc>
                  <w:tcPr>
                    <w:tcW w:w="960" w:type="dxa"/>
                    <w:tcBorders>
                      <w:top w:val="nil"/>
                      <w:left w:val="nil"/>
                      <w:bottom w:val="single" w:sz="4" w:space="0" w:color="auto"/>
                      <w:right w:val="single" w:sz="4" w:space="0" w:color="auto"/>
                    </w:tcBorders>
                    <w:noWrap/>
                    <w:vAlign w:val="bottom"/>
                    <w:hideMark/>
                  </w:tcPr>
                  <w:p w14:paraId="279B4444" w14:textId="77777777" w:rsidR="000869F1" w:rsidRPr="00B36352" w:rsidRDefault="000869F1" w:rsidP="00B36352">
                    <w:pPr>
                      <w:jc w:val="right"/>
                      <w:rPr>
                        <w:rFonts w:cs="Calibri"/>
                        <w:color w:val="000000"/>
                        <w:lang w:eastAsia="en-IE"/>
                      </w:rPr>
                    </w:pPr>
                    <w:r w:rsidRPr="00B36352">
                      <w:rPr>
                        <w:rFonts w:cs="Calibri"/>
                        <w:color w:val="000000"/>
                        <w:szCs w:val="22"/>
                        <w:lang w:eastAsia="en-IE"/>
                      </w:rPr>
                      <w:t>20378</w:t>
                    </w:r>
                  </w:p>
                </w:tc>
              </w:tr>
              <w:tr w:rsidR="000869F1" w:rsidRPr="00B36352" w14:paraId="76151361" w14:textId="77777777" w:rsidTr="000869F1">
                <w:trPr>
                  <w:trHeight w:val="300"/>
                </w:trPr>
                <w:tc>
                  <w:tcPr>
                    <w:tcW w:w="3240" w:type="dxa"/>
                    <w:tcBorders>
                      <w:top w:val="nil"/>
                      <w:left w:val="single" w:sz="4" w:space="0" w:color="auto"/>
                      <w:bottom w:val="single" w:sz="4" w:space="0" w:color="auto"/>
                      <w:right w:val="single" w:sz="4" w:space="0" w:color="auto"/>
                    </w:tcBorders>
                    <w:noWrap/>
                    <w:vAlign w:val="bottom"/>
                    <w:hideMark/>
                  </w:tcPr>
                  <w:p w14:paraId="50C5D273" w14:textId="77777777" w:rsidR="000869F1" w:rsidRPr="00B36352" w:rsidRDefault="000869F1" w:rsidP="00B36352">
                    <w:pPr>
                      <w:rPr>
                        <w:rFonts w:cs="Calibri"/>
                        <w:color w:val="000000"/>
                        <w:lang w:eastAsia="en-IE"/>
                      </w:rPr>
                    </w:pPr>
                    <w:r w:rsidRPr="00B36352">
                      <w:rPr>
                        <w:rFonts w:cs="Calibri"/>
                        <w:color w:val="000000"/>
                        <w:szCs w:val="22"/>
                        <w:lang w:eastAsia="en-IE"/>
                      </w:rPr>
                      <w:t>Remote Sensing Inspections</w:t>
                    </w:r>
                  </w:p>
                </w:tc>
                <w:tc>
                  <w:tcPr>
                    <w:tcW w:w="960" w:type="dxa"/>
                    <w:tcBorders>
                      <w:top w:val="nil"/>
                      <w:left w:val="nil"/>
                      <w:bottom w:val="single" w:sz="4" w:space="0" w:color="auto"/>
                      <w:right w:val="single" w:sz="4" w:space="0" w:color="auto"/>
                    </w:tcBorders>
                    <w:noWrap/>
                    <w:vAlign w:val="bottom"/>
                    <w:hideMark/>
                  </w:tcPr>
                  <w:p w14:paraId="60F6C5F4" w14:textId="77777777" w:rsidR="000869F1" w:rsidRPr="00B36352" w:rsidRDefault="000869F1" w:rsidP="00B36352">
                    <w:pPr>
                      <w:jc w:val="right"/>
                      <w:rPr>
                        <w:rFonts w:cs="Calibri"/>
                        <w:color w:val="000000"/>
                        <w:lang w:eastAsia="en-IE"/>
                      </w:rPr>
                    </w:pPr>
                    <w:r w:rsidRPr="00B36352">
                      <w:rPr>
                        <w:rFonts w:cs="Calibri"/>
                        <w:color w:val="000000"/>
                        <w:szCs w:val="22"/>
                        <w:lang w:eastAsia="en-IE"/>
                      </w:rPr>
                      <w:t>36824</w:t>
                    </w:r>
                  </w:p>
                </w:tc>
              </w:tr>
              <w:tr w:rsidR="000869F1" w:rsidRPr="00B36352" w14:paraId="7ACAC93B" w14:textId="77777777" w:rsidTr="000869F1">
                <w:trPr>
                  <w:trHeight w:val="300"/>
                </w:trPr>
                <w:tc>
                  <w:tcPr>
                    <w:tcW w:w="3240" w:type="dxa"/>
                    <w:tcBorders>
                      <w:top w:val="nil"/>
                      <w:left w:val="single" w:sz="4" w:space="0" w:color="auto"/>
                      <w:bottom w:val="single" w:sz="4" w:space="0" w:color="auto"/>
                      <w:right w:val="single" w:sz="4" w:space="0" w:color="auto"/>
                    </w:tcBorders>
                    <w:noWrap/>
                    <w:vAlign w:val="bottom"/>
                    <w:hideMark/>
                  </w:tcPr>
                  <w:p w14:paraId="2195661A" w14:textId="77777777" w:rsidR="000869F1" w:rsidRPr="00B36352" w:rsidRDefault="000869F1" w:rsidP="00B36352">
                    <w:pPr>
                      <w:rPr>
                        <w:rFonts w:cs="Calibri"/>
                        <w:color w:val="000000"/>
                        <w:lang w:eastAsia="en-IE"/>
                      </w:rPr>
                    </w:pPr>
                    <w:r w:rsidRPr="00B36352">
                      <w:rPr>
                        <w:rFonts w:cs="Calibri"/>
                        <w:color w:val="000000"/>
                        <w:szCs w:val="22"/>
                        <w:lang w:eastAsia="en-IE"/>
                      </w:rPr>
                      <w:t>Forestry Updates</w:t>
                    </w:r>
                  </w:p>
                </w:tc>
                <w:tc>
                  <w:tcPr>
                    <w:tcW w:w="960" w:type="dxa"/>
                    <w:tcBorders>
                      <w:top w:val="nil"/>
                      <w:left w:val="nil"/>
                      <w:bottom w:val="single" w:sz="4" w:space="0" w:color="auto"/>
                      <w:right w:val="single" w:sz="4" w:space="0" w:color="auto"/>
                    </w:tcBorders>
                    <w:noWrap/>
                    <w:vAlign w:val="bottom"/>
                    <w:hideMark/>
                  </w:tcPr>
                  <w:p w14:paraId="5E36E3B7" w14:textId="77777777" w:rsidR="000869F1" w:rsidRPr="00B36352" w:rsidRDefault="000869F1" w:rsidP="00B36352">
                    <w:pPr>
                      <w:jc w:val="right"/>
                      <w:rPr>
                        <w:rFonts w:cs="Calibri"/>
                        <w:color w:val="000000"/>
                        <w:lang w:eastAsia="en-IE"/>
                      </w:rPr>
                    </w:pPr>
                    <w:r w:rsidRPr="00B36352">
                      <w:rPr>
                        <w:rFonts w:cs="Calibri"/>
                        <w:color w:val="000000"/>
                        <w:szCs w:val="22"/>
                        <w:lang w:eastAsia="en-IE"/>
                      </w:rPr>
                      <w:t>4752</w:t>
                    </w:r>
                  </w:p>
                </w:tc>
              </w:tr>
              <w:tr w:rsidR="000869F1" w:rsidRPr="00B36352" w14:paraId="68A1503E" w14:textId="77777777" w:rsidTr="000869F1">
                <w:trPr>
                  <w:trHeight w:val="300"/>
                </w:trPr>
                <w:tc>
                  <w:tcPr>
                    <w:tcW w:w="3240" w:type="dxa"/>
                    <w:tcBorders>
                      <w:top w:val="nil"/>
                      <w:left w:val="single" w:sz="4" w:space="0" w:color="auto"/>
                      <w:bottom w:val="single" w:sz="4" w:space="0" w:color="auto"/>
                      <w:right w:val="single" w:sz="4" w:space="0" w:color="auto"/>
                    </w:tcBorders>
                    <w:noWrap/>
                    <w:vAlign w:val="bottom"/>
                    <w:hideMark/>
                  </w:tcPr>
                  <w:p w14:paraId="5096CFE6" w14:textId="77777777" w:rsidR="000869F1" w:rsidRPr="00B36352" w:rsidRDefault="000869F1" w:rsidP="00B36352">
                    <w:pPr>
                      <w:rPr>
                        <w:rFonts w:cs="Calibri"/>
                        <w:color w:val="000000"/>
                        <w:lang w:eastAsia="en-IE"/>
                      </w:rPr>
                    </w:pPr>
                    <w:r w:rsidRPr="00B36352">
                      <w:rPr>
                        <w:rFonts w:cs="Calibri"/>
                        <w:color w:val="000000"/>
                        <w:szCs w:val="22"/>
                        <w:lang w:eastAsia="en-IE"/>
                      </w:rPr>
                      <w:t>Imagery Review</w:t>
                    </w:r>
                  </w:p>
                </w:tc>
                <w:tc>
                  <w:tcPr>
                    <w:tcW w:w="960" w:type="dxa"/>
                    <w:tcBorders>
                      <w:top w:val="nil"/>
                      <w:left w:val="nil"/>
                      <w:bottom w:val="single" w:sz="4" w:space="0" w:color="auto"/>
                      <w:right w:val="single" w:sz="4" w:space="0" w:color="auto"/>
                    </w:tcBorders>
                    <w:noWrap/>
                    <w:vAlign w:val="bottom"/>
                    <w:hideMark/>
                  </w:tcPr>
                  <w:p w14:paraId="01710A35" w14:textId="77777777" w:rsidR="000869F1" w:rsidRPr="00B36352" w:rsidRDefault="000869F1" w:rsidP="00B36352">
                    <w:pPr>
                      <w:jc w:val="right"/>
                      <w:rPr>
                        <w:rFonts w:cs="Calibri"/>
                        <w:color w:val="000000"/>
                        <w:lang w:eastAsia="en-IE"/>
                      </w:rPr>
                    </w:pPr>
                    <w:r w:rsidRPr="00B36352">
                      <w:rPr>
                        <w:rFonts w:cs="Calibri"/>
                        <w:color w:val="000000"/>
                        <w:szCs w:val="22"/>
                        <w:lang w:eastAsia="en-IE"/>
                      </w:rPr>
                      <w:t>49363</w:t>
                    </w:r>
                  </w:p>
                </w:tc>
              </w:tr>
              <w:tr w:rsidR="000869F1" w:rsidRPr="00B36352" w14:paraId="1C0CE445" w14:textId="77777777" w:rsidTr="000869F1">
                <w:trPr>
                  <w:trHeight w:val="300"/>
                </w:trPr>
                <w:tc>
                  <w:tcPr>
                    <w:tcW w:w="3240" w:type="dxa"/>
                    <w:tcBorders>
                      <w:top w:val="nil"/>
                      <w:left w:val="single" w:sz="4" w:space="0" w:color="auto"/>
                      <w:bottom w:val="single" w:sz="4" w:space="0" w:color="auto"/>
                      <w:right w:val="single" w:sz="4" w:space="0" w:color="auto"/>
                    </w:tcBorders>
                    <w:noWrap/>
                    <w:vAlign w:val="bottom"/>
                    <w:hideMark/>
                  </w:tcPr>
                  <w:p w14:paraId="0F90552F" w14:textId="77777777" w:rsidR="000869F1" w:rsidRPr="00B36352" w:rsidRDefault="000869F1" w:rsidP="00B36352">
                    <w:pPr>
                      <w:rPr>
                        <w:rFonts w:cs="Calibri"/>
                        <w:color w:val="000000"/>
                        <w:lang w:eastAsia="en-IE"/>
                      </w:rPr>
                    </w:pPr>
                    <w:r w:rsidRPr="00B36352">
                      <w:rPr>
                        <w:rFonts w:cs="Calibri"/>
                        <w:color w:val="000000"/>
                        <w:szCs w:val="22"/>
                        <w:lang w:eastAsia="en-IE"/>
                      </w:rPr>
                      <w:t>Neighbouring Parcel Updates</w:t>
                    </w:r>
                  </w:p>
                </w:tc>
                <w:tc>
                  <w:tcPr>
                    <w:tcW w:w="960" w:type="dxa"/>
                    <w:tcBorders>
                      <w:top w:val="nil"/>
                      <w:left w:val="nil"/>
                      <w:bottom w:val="single" w:sz="4" w:space="0" w:color="auto"/>
                      <w:right w:val="single" w:sz="4" w:space="0" w:color="auto"/>
                    </w:tcBorders>
                    <w:noWrap/>
                    <w:vAlign w:val="bottom"/>
                    <w:hideMark/>
                  </w:tcPr>
                  <w:p w14:paraId="5E346B80" w14:textId="77777777" w:rsidR="000869F1" w:rsidRPr="00B36352" w:rsidRDefault="000869F1" w:rsidP="00B36352">
                    <w:pPr>
                      <w:jc w:val="right"/>
                      <w:rPr>
                        <w:rFonts w:cs="Calibri"/>
                        <w:color w:val="000000"/>
                        <w:lang w:eastAsia="en-IE"/>
                      </w:rPr>
                    </w:pPr>
                    <w:r w:rsidRPr="00B36352">
                      <w:rPr>
                        <w:rFonts w:cs="Calibri"/>
                        <w:color w:val="000000"/>
                        <w:szCs w:val="22"/>
                        <w:lang w:eastAsia="en-IE"/>
                      </w:rPr>
                      <w:t>35572</w:t>
                    </w:r>
                  </w:p>
                </w:tc>
              </w:tr>
              <w:tr w:rsidR="000869F1" w:rsidRPr="00B36352" w14:paraId="0AF34D63" w14:textId="77777777" w:rsidTr="000869F1">
                <w:trPr>
                  <w:trHeight w:val="300"/>
                </w:trPr>
                <w:tc>
                  <w:tcPr>
                    <w:tcW w:w="3240" w:type="dxa"/>
                    <w:tcBorders>
                      <w:top w:val="nil"/>
                      <w:left w:val="single" w:sz="4" w:space="0" w:color="auto"/>
                      <w:bottom w:val="single" w:sz="4" w:space="0" w:color="auto"/>
                      <w:right w:val="single" w:sz="4" w:space="0" w:color="auto"/>
                    </w:tcBorders>
                    <w:noWrap/>
                    <w:vAlign w:val="bottom"/>
                    <w:hideMark/>
                  </w:tcPr>
                  <w:p w14:paraId="359DEB95" w14:textId="77777777" w:rsidR="000869F1" w:rsidRPr="00B36352" w:rsidRDefault="000869F1" w:rsidP="00B36352">
                    <w:pPr>
                      <w:rPr>
                        <w:rFonts w:cs="Calibri"/>
                        <w:color w:val="000000"/>
                        <w:lang w:eastAsia="en-IE"/>
                      </w:rPr>
                    </w:pPr>
                    <w:r w:rsidRPr="00B36352">
                      <w:rPr>
                        <w:rFonts w:cs="Calibri"/>
                        <w:color w:val="000000"/>
                        <w:szCs w:val="22"/>
                        <w:lang w:eastAsia="en-IE"/>
                      </w:rPr>
                      <w:t>Other Updates</w:t>
                    </w:r>
                  </w:p>
                </w:tc>
                <w:tc>
                  <w:tcPr>
                    <w:tcW w:w="960" w:type="dxa"/>
                    <w:tcBorders>
                      <w:top w:val="nil"/>
                      <w:left w:val="nil"/>
                      <w:bottom w:val="single" w:sz="4" w:space="0" w:color="auto"/>
                      <w:right w:val="single" w:sz="4" w:space="0" w:color="auto"/>
                    </w:tcBorders>
                    <w:noWrap/>
                    <w:vAlign w:val="bottom"/>
                    <w:hideMark/>
                  </w:tcPr>
                  <w:p w14:paraId="668EAF98" w14:textId="77777777" w:rsidR="000869F1" w:rsidRPr="00B36352" w:rsidRDefault="000869F1" w:rsidP="00B36352">
                    <w:pPr>
                      <w:jc w:val="right"/>
                      <w:rPr>
                        <w:rFonts w:cs="Calibri"/>
                        <w:color w:val="000000"/>
                        <w:lang w:eastAsia="en-IE"/>
                      </w:rPr>
                    </w:pPr>
                    <w:r w:rsidRPr="00B36352">
                      <w:rPr>
                        <w:rFonts w:cs="Calibri"/>
                        <w:color w:val="000000"/>
                        <w:szCs w:val="22"/>
                        <w:lang w:eastAsia="en-IE"/>
                      </w:rPr>
                      <w:t>9321</w:t>
                    </w:r>
                  </w:p>
                </w:tc>
              </w:tr>
              <w:tr w:rsidR="000869F1" w:rsidRPr="00B36352" w14:paraId="62F48144" w14:textId="77777777" w:rsidTr="000869F1">
                <w:trPr>
                  <w:trHeight w:val="300"/>
                </w:trPr>
                <w:tc>
                  <w:tcPr>
                    <w:tcW w:w="3240" w:type="dxa"/>
                    <w:tcBorders>
                      <w:top w:val="nil"/>
                      <w:left w:val="single" w:sz="4" w:space="0" w:color="auto"/>
                      <w:bottom w:val="single" w:sz="4" w:space="0" w:color="auto"/>
                      <w:right w:val="single" w:sz="4" w:space="0" w:color="auto"/>
                    </w:tcBorders>
                    <w:noWrap/>
                    <w:vAlign w:val="bottom"/>
                    <w:hideMark/>
                  </w:tcPr>
                  <w:p w14:paraId="32EC8969" w14:textId="77777777" w:rsidR="000869F1" w:rsidRPr="00B36352" w:rsidRDefault="000869F1" w:rsidP="00B36352">
                    <w:pPr>
                      <w:rPr>
                        <w:rFonts w:cs="Calibri"/>
                        <w:color w:val="000000"/>
                        <w:lang w:eastAsia="en-IE"/>
                      </w:rPr>
                    </w:pPr>
                    <w:r w:rsidRPr="00B36352">
                      <w:rPr>
                        <w:rFonts w:cs="Calibri"/>
                        <w:color w:val="000000"/>
                        <w:szCs w:val="22"/>
                        <w:lang w:eastAsia="en-IE"/>
                      </w:rPr>
                      <w:t> </w:t>
                    </w:r>
                  </w:p>
                </w:tc>
                <w:tc>
                  <w:tcPr>
                    <w:tcW w:w="960" w:type="dxa"/>
                    <w:tcBorders>
                      <w:top w:val="nil"/>
                      <w:left w:val="nil"/>
                      <w:bottom w:val="single" w:sz="4" w:space="0" w:color="auto"/>
                      <w:right w:val="single" w:sz="4" w:space="0" w:color="auto"/>
                    </w:tcBorders>
                    <w:noWrap/>
                    <w:vAlign w:val="bottom"/>
                    <w:hideMark/>
                  </w:tcPr>
                  <w:p w14:paraId="1C9032AB" w14:textId="77777777" w:rsidR="000869F1" w:rsidRPr="00B36352" w:rsidRDefault="000869F1" w:rsidP="00B36352">
                    <w:pPr>
                      <w:jc w:val="right"/>
                      <w:rPr>
                        <w:rFonts w:cs="Calibri"/>
                        <w:b/>
                        <w:bCs/>
                        <w:color w:val="000000"/>
                        <w:lang w:eastAsia="en-IE"/>
                      </w:rPr>
                    </w:pPr>
                    <w:r w:rsidRPr="00B36352">
                      <w:rPr>
                        <w:rFonts w:cs="Calibri"/>
                        <w:b/>
                        <w:bCs/>
                        <w:color w:val="000000"/>
                        <w:szCs w:val="22"/>
                        <w:lang w:eastAsia="en-IE"/>
                      </w:rPr>
                      <w:t>184193</w:t>
                    </w:r>
                  </w:p>
                </w:tc>
              </w:tr>
            </w:tbl>
            <w:p w14:paraId="591001EA" w14:textId="77777777" w:rsidR="00B36352" w:rsidRPr="00B36352" w:rsidRDefault="00B36352" w:rsidP="00B36352">
              <w:pPr>
                <w:rPr>
                  <w:rFonts w:eastAsia="Calibri" w:cs="Calibri"/>
                  <w:szCs w:val="22"/>
                </w:rPr>
              </w:pPr>
            </w:p>
            <w:p w14:paraId="562663A5" w14:textId="77777777" w:rsidR="00B36352" w:rsidRPr="00B36352" w:rsidRDefault="00B36352" w:rsidP="00B36352">
              <w:pPr>
                <w:rPr>
                  <w:rFonts w:cs="Calibri"/>
                  <w:szCs w:val="22"/>
                </w:rPr>
              </w:pPr>
            </w:p>
            <w:p w14:paraId="19C99187" w14:textId="77777777" w:rsidR="00B36352" w:rsidRPr="00B36352" w:rsidRDefault="00B36352" w:rsidP="000869F1">
              <w:pPr>
                <w:keepNext/>
                <w:spacing w:line="360" w:lineRule="auto"/>
                <w:ind w:firstLine="720"/>
                <w:outlineLvl w:val="3"/>
                <w:rPr>
                  <w:b/>
                  <w:bCs/>
                  <w:color w:val="1F4E79"/>
                  <w:u w:val="single"/>
                </w:rPr>
              </w:pPr>
              <w:bookmarkStart w:id="34" w:name="_Toc88483854"/>
              <w:r w:rsidRPr="00B36352">
                <w:rPr>
                  <w:b/>
                  <w:bCs/>
                  <w:color w:val="1F4E79"/>
                  <w:u w:val="single"/>
                </w:rPr>
                <w:lastRenderedPageBreak/>
                <w:t>1.5.1 BPS Updates</w:t>
              </w:r>
              <w:bookmarkEnd w:id="34"/>
            </w:p>
            <w:p w14:paraId="64E0A0B0" w14:textId="6EA5AE76" w:rsidR="00B36352" w:rsidRPr="00B36352" w:rsidRDefault="00B36352" w:rsidP="00B36352">
              <w:pPr>
                <w:rPr>
                  <w:rFonts w:cs="Calibri"/>
                  <w:szCs w:val="22"/>
                </w:rPr>
              </w:pPr>
              <w:r w:rsidRPr="00B36352">
                <w:rPr>
                  <w:rFonts w:cs="Calibri"/>
                  <w:szCs w:val="22"/>
                </w:rPr>
                <w:t>LPIS parcels</w:t>
              </w:r>
              <w:r w:rsidR="000B729B">
                <w:rPr>
                  <w:rFonts w:cs="Calibri"/>
                  <w:szCs w:val="22"/>
                </w:rPr>
                <w:t xml:space="preserve"> are updated </w:t>
              </w:r>
              <w:r w:rsidRPr="00B36352">
                <w:rPr>
                  <w:rFonts w:cs="Calibri"/>
                  <w:szCs w:val="22"/>
                </w:rPr>
                <w:t xml:space="preserve">based on the maps, geo-tagged </w:t>
              </w:r>
              <w:r w:rsidR="00070D9B" w:rsidRPr="00B36352">
                <w:rPr>
                  <w:rFonts w:cs="Calibri"/>
                  <w:szCs w:val="22"/>
                </w:rPr>
                <w:t>photos</w:t>
              </w:r>
              <w:r w:rsidRPr="00B36352">
                <w:rPr>
                  <w:rFonts w:cs="Calibri"/>
                  <w:szCs w:val="22"/>
                </w:rPr>
                <w:t xml:space="preserve"> and other information submitted by </w:t>
              </w:r>
              <w:r w:rsidR="000B729B">
                <w:rPr>
                  <w:rFonts w:cs="Calibri"/>
                  <w:szCs w:val="22"/>
                </w:rPr>
                <w:t>f</w:t>
              </w:r>
              <w:r w:rsidRPr="00B36352">
                <w:rPr>
                  <w:rFonts w:cs="Calibri"/>
                  <w:szCs w:val="22"/>
                </w:rPr>
                <w:t xml:space="preserve">armers as part of their annual </w:t>
              </w:r>
              <w:r w:rsidR="000B729B">
                <w:rPr>
                  <w:rFonts w:cs="Calibri"/>
                  <w:szCs w:val="22"/>
                </w:rPr>
                <w:t xml:space="preserve">scheme </w:t>
              </w:r>
              <w:r w:rsidRPr="00B36352">
                <w:rPr>
                  <w:rFonts w:cs="Calibri"/>
                  <w:szCs w:val="22"/>
                </w:rPr>
                <w:t>applications.</w:t>
              </w:r>
            </w:p>
            <w:p w14:paraId="18816611" w14:textId="77777777" w:rsidR="00B36352" w:rsidRPr="00B36352" w:rsidRDefault="00B36352" w:rsidP="00B36352">
              <w:pPr>
                <w:rPr>
                  <w:rFonts w:cs="Calibri"/>
                  <w:szCs w:val="22"/>
                </w:rPr>
              </w:pPr>
              <w:r w:rsidRPr="00B36352">
                <w:rPr>
                  <w:rFonts w:cs="Calibri"/>
                  <w:szCs w:val="22"/>
                </w:rPr>
                <w:t>The processing of BPS updates digitising tasks typically commences in April each year, with over 90% of digitising tasks fully processed by the end of August and the remaining query cases processed by December.</w:t>
              </w:r>
            </w:p>
            <w:p w14:paraId="373563C2" w14:textId="77777777" w:rsidR="00B36352" w:rsidRPr="00B36352" w:rsidRDefault="00B36352" w:rsidP="00B36352">
              <w:pPr>
                <w:rPr>
                  <w:rFonts w:cs="Calibri"/>
                  <w:szCs w:val="22"/>
                </w:rPr>
              </w:pPr>
              <w:r w:rsidRPr="00B36352">
                <w:rPr>
                  <w:rFonts w:cs="Calibri"/>
                  <w:szCs w:val="22"/>
                </w:rPr>
                <w:t xml:space="preserve">Updates for BPS Updates include a mix of updates to existing claimed parcels and the creation of new LPIS parcels on previously unclaimed land using plots created by the farmer. </w:t>
              </w:r>
            </w:p>
            <w:p w14:paraId="1640CB31" w14:textId="77777777" w:rsidR="00B36352" w:rsidRPr="00B36352" w:rsidRDefault="00B36352" w:rsidP="00B36352">
              <w:pPr>
                <w:rPr>
                  <w:rFonts w:cs="Calibri"/>
                  <w:szCs w:val="22"/>
                </w:rPr>
              </w:pPr>
              <w:r w:rsidRPr="00B36352">
                <w:rPr>
                  <w:rFonts w:cs="Calibri"/>
                  <w:szCs w:val="22"/>
                </w:rPr>
                <w:t>Updates to LPIS parcels arising from BPS Updates involve the following activities:</w:t>
              </w:r>
            </w:p>
            <w:p w14:paraId="4EBFD5BD" w14:textId="78B72F0A" w:rsidR="00B36352" w:rsidRPr="00B36352" w:rsidRDefault="00B36352" w:rsidP="007973CB">
              <w:pPr>
                <w:numPr>
                  <w:ilvl w:val="0"/>
                  <w:numId w:val="35"/>
                </w:numPr>
                <w:contextualSpacing/>
                <w:rPr>
                  <w:rFonts w:cs="Calibri"/>
                  <w:szCs w:val="22"/>
                </w:rPr>
              </w:pPr>
              <w:r w:rsidRPr="00B36352">
                <w:rPr>
                  <w:rFonts w:cs="Calibri"/>
                  <w:szCs w:val="22"/>
                </w:rPr>
                <w:t>Permanent changes to LPIS Parcel boundaries</w:t>
              </w:r>
              <w:r w:rsidR="00F04C94">
                <w:rPr>
                  <w:rFonts w:cs="Calibri"/>
                  <w:szCs w:val="22"/>
                </w:rPr>
                <w:t>,</w:t>
              </w:r>
            </w:p>
            <w:p w14:paraId="3077A3AE" w14:textId="18F2F602" w:rsidR="00B36352" w:rsidRPr="00B36352" w:rsidRDefault="00B36352" w:rsidP="007973CB">
              <w:pPr>
                <w:numPr>
                  <w:ilvl w:val="0"/>
                  <w:numId w:val="35"/>
                </w:numPr>
                <w:contextualSpacing/>
                <w:rPr>
                  <w:rFonts w:cs="Calibri"/>
                  <w:szCs w:val="22"/>
                </w:rPr>
              </w:pPr>
              <w:r w:rsidRPr="00B36352">
                <w:rPr>
                  <w:rFonts w:cs="Calibri"/>
                  <w:szCs w:val="22"/>
                </w:rPr>
                <w:t>Permanent division of Parcels</w:t>
              </w:r>
              <w:r w:rsidR="00F04C94">
                <w:rPr>
                  <w:rFonts w:cs="Calibri"/>
                  <w:szCs w:val="22"/>
                </w:rPr>
                <w:t>, &amp;</w:t>
              </w:r>
            </w:p>
            <w:p w14:paraId="78CF12E3" w14:textId="3BD47608" w:rsidR="00B36352" w:rsidRDefault="00B36352" w:rsidP="007973CB">
              <w:pPr>
                <w:numPr>
                  <w:ilvl w:val="0"/>
                  <w:numId w:val="35"/>
                </w:numPr>
                <w:contextualSpacing/>
                <w:rPr>
                  <w:rFonts w:cs="Calibri"/>
                  <w:szCs w:val="22"/>
                </w:rPr>
              </w:pPr>
              <w:r w:rsidRPr="00B36352">
                <w:rPr>
                  <w:rFonts w:cs="Calibri"/>
                  <w:szCs w:val="22"/>
                </w:rPr>
                <w:t>Aggregation of LPIS Parcel</w:t>
              </w:r>
              <w:r w:rsidR="00F04C94">
                <w:rPr>
                  <w:rFonts w:cs="Calibri"/>
                  <w:szCs w:val="22"/>
                </w:rPr>
                <w:t>s.</w:t>
              </w:r>
            </w:p>
            <w:p w14:paraId="2552E8BC" w14:textId="77777777" w:rsidR="00B36352" w:rsidRPr="00B36352" w:rsidRDefault="00B36352" w:rsidP="00F04C94">
              <w:pPr>
                <w:ind w:left="720"/>
                <w:contextualSpacing/>
                <w:rPr>
                  <w:rFonts w:cs="Calibri"/>
                  <w:szCs w:val="22"/>
                </w:rPr>
              </w:pPr>
            </w:p>
            <w:p w14:paraId="3B149603" w14:textId="77777777" w:rsidR="00B36352" w:rsidRPr="00B36352" w:rsidRDefault="00B36352" w:rsidP="00B36352">
              <w:pPr>
                <w:rPr>
                  <w:rFonts w:cs="Calibri"/>
                  <w:szCs w:val="22"/>
                </w:rPr>
              </w:pPr>
              <w:r w:rsidRPr="00B36352">
                <w:rPr>
                  <w:rFonts w:cs="Calibri"/>
                  <w:szCs w:val="22"/>
                </w:rPr>
                <w:t xml:space="preserve">The creation of new LPIS parcels from plots submitted by applicants </w:t>
              </w:r>
            </w:p>
            <w:p w14:paraId="1FCBBB32" w14:textId="60C0D96F" w:rsidR="00B36352" w:rsidRPr="00B36352" w:rsidRDefault="00B36352" w:rsidP="007973CB">
              <w:pPr>
                <w:numPr>
                  <w:ilvl w:val="0"/>
                  <w:numId w:val="34"/>
                </w:numPr>
                <w:contextualSpacing/>
                <w:rPr>
                  <w:rFonts w:cs="Calibri"/>
                  <w:szCs w:val="22"/>
                </w:rPr>
              </w:pPr>
              <w:r w:rsidRPr="00B36352">
                <w:rPr>
                  <w:rFonts w:cs="Calibri"/>
                  <w:szCs w:val="22"/>
                </w:rPr>
                <w:t>The creation, realignment, or deletion of exclusions</w:t>
              </w:r>
              <w:r w:rsidR="00F04C94">
                <w:rPr>
                  <w:rFonts w:cs="Calibri"/>
                  <w:szCs w:val="22"/>
                </w:rPr>
                <w:t>,</w:t>
              </w:r>
            </w:p>
            <w:p w14:paraId="65D9394A" w14:textId="66E7AA7D" w:rsidR="00B36352" w:rsidRPr="00B36352" w:rsidRDefault="00B36352" w:rsidP="007973CB">
              <w:pPr>
                <w:numPr>
                  <w:ilvl w:val="0"/>
                  <w:numId w:val="34"/>
                </w:numPr>
                <w:contextualSpacing/>
                <w:rPr>
                  <w:rFonts w:cs="Calibri"/>
                  <w:szCs w:val="22"/>
                </w:rPr>
              </w:pPr>
              <w:r w:rsidRPr="00B36352">
                <w:rPr>
                  <w:rFonts w:cs="Calibri"/>
                  <w:szCs w:val="22"/>
                </w:rPr>
                <w:t>The creation, realignment, or deletion of EFA features</w:t>
              </w:r>
              <w:r w:rsidR="00F04C94">
                <w:rPr>
                  <w:rFonts w:cs="Calibri"/>
                  <w:szCs w:val="22"/>
                </w:rPr>
                <w:t>, &amp;</w:t>
              </w:r>
            </w:p>
            <w:p w14:paraId="5977BAB3" w14:textId="60847764" w:rsidR="00B36352" w:rsidRPr="00B36352" w:rsidRDefault="00B36352" w:rsidP="007973CB">
              <w:pPr>
                <w:numPr>
                  <w:ilvl w:val="0"/>
                  <w:numId w:val="34"/>
                </w:numPr>
                <w:contextualSpacing/>
                <w:rPr>
                  <w:rFonts w:cs="Calibri"/>
                  <w:szCs w:val="22"/>
                </w:rPr>
              </w:pPr>
              <w:r w:rsidRPr="00B36352">
                <w:rPr>
                  <w:rFonts w:cs="Calibri"/>
                  <w:szCs w:val="22"/>
                </w:rPr>
                <w:t>The update of parcel, exclusion and EFA attributes</w:t>
              </w:r>
              <w:r w:rsidR="00F04C94">
                <w:rPr>
                  <w:rFonts w:cs="Calibri"/>
                  <w:szCs w:val="22"/>
                </w:rPr>
                <w:t>.</w:t>
              </w:r>
            </w:p>
            <w:p w14:paraId="614257AA" w14:textId="77777777" w:rsidR="00B36352" w:rsidRPr="00B36352" w:rsidRDefault="00B36352" w:rsidP="00B36352">
              <w:pPr>
                <w:contextualSpacing/>
                <w:rPr>
                  <w:rFonts w:cs="Calibri"/>
                  <w:szCs w:val="22"/>
                </w:rPr>
              </w:pPr>
            </w:p>
            <w:p w14:paraId="492A1183" w14:textId="77777777" w:rsidR="00B36352" w:rsidRPr="00B36352" w:rsidRDefault="00B36352" w:rsidP="00B36352">
              <w:pPr>
                <w:keepNext/>
                <w:tabs>
                  <w:tab w:val="left" w:pos="567"/>
                  <w:tab w:val="left" w:pos="907"/>
                  <w:tab w:val="left" w:pos="1134"/>
                </w:tabs>
                <w:outlineLvl w:val="2"/>
                <w:rPr>
                  <w:rFonts w:eastAsia="Calibri" w:cs="Calibri"/>
                  <w:b/>
                  <w:iCs/>
                  <w:color w:val="1F3864"/>
                  <w:szCs w:val="22"/>
                  <w:u w:val="single"/>
                  <w:lang w:val="en-IE"/>
                </w:rPr>
              </w:pPr>
              <w:bookmarkStart w:id="35" w:name="_Toc88483858"/>
              <w:r w:rsidRPr="00B36352">
                <w:rPr>
                  <w:rFonts w:eastAsia="Calibri" w:cs="Calibri"/>
                  <w:b/>
                  <w:iCs/>
                  <w:color w:val="1F3864"/>
                  <w:szCs w:val="22"/>
                  <w:u w:val="single"/>
                  <w:lang w:val="en-IE"/>
                </w:rPr>
                <w:t>1.6 Implementing the LPIS</w:t>
              </w:r>
              <w:bookmarkEnd w:id="35"/>
            </w:p>
            <w:p w14:paraId="6DEEB8FC" w14:textId="77777777" w:rsidR="00B36352" w:rsidRPr="00B36352" w:rsidRDefault="00B36352" w:rsidP="00B36352">
              <w:pPr>
                <w:tabs>
                  <w:tab w:val="left" w:pos="720"/>
                </w:tabs>
                <w:rPr>
                  <w:rFonts w:eastAsia="Calibri" w:cs="Calibri"/>
                  <w:szCs w:val="22"/>
                  <w:lang w:val="en-IE"/>
                </w:rPr>
              </w:pPr>
              <w:r w:rsidRPr="00B36352">
                <w:rPr>
                  <w:rFonts w:eastAsia="Calibri" w:cs="Calibri"/>
                  <w:szCs w:val="22"/>
                  <w:lang w:val="en-IE"/>
                </w:rPr>
                <w:t>In 1995 this Department placed a contract for the development of a GIS based parcel identification system for the country.   The project started in June 1995 and covered:</w:t>
              </w:r>
            </w:p>
            <w:p w14:paraId="7A3B990C" w14:textId="77777777" w:rsidR="00B36352" w:rsidRPr="00B36352" w:rsidRDefault="00B36352" w:rsidP="007973CB">
              <w:pPr>
                <w:numPr>
                  <w:ilvl w:val="0"/>
                  <w:numId w:val="36"/>
                </w:numPr>
                <w:tabs>
                  <w:tab w:val="left" w:pos="720"/>
                </w:tabs>
                <w:contextualSpacing/>
                <w:rPr>
                  <w:rFonts w:eastAsia="Calibri" w:cs="Calibri"/>
                  <w:szCs w:val="22"/>
                  <w:lang w:val="en-IE"/>
                </w:rPr>
              </w:pPr>
              <w:r w:rsidRPr="00B36352">
                <w:rPr>
                  <w:rFonts w:eastAsia="Calibri" w:cs="Calibri"/>
                  <w:szCs w:val="22"/>
                  <w:lang w:val="en-IE"/>
                </w:rPr>
                <w:t xml:space="preserve">the creation of the LPIS database from 1995 farmer maps, </w:t>
              </w:r>
            </w:p>
            <w:p w14:paraId="5B6B6B27" w14:textId="77777777" w:rsidR="00B36352" w:rsidRPr="00B36352" w:rsidRDefault="00B36352" w:rsidP="007973CB">
              <w:pPr>
                <w:numPr>
                  <w:ilvl w:val="0"/>
                  <w:numId w:val="36"/>
                </w:numPr>
                <w:tabs>
                  <w:tab w:val="left" w:pos="720"/>
                </w:tabs>
                <w:contextualSpacing/>
                <w:rPr>
                  <w:rFonts w:eastAsia="Calibri" w:cs="Calibri"/>
                  <w:szCs w:val="22"/>
                  <w:lang w:val="en-IE"/>
                </w:rPr>
              </w:pPr>
              <w:r w:rsidRPr="00B36352">
                <w:rPr>
                  <w:rFonts w:eastAsia="Calibri" w:cs="Calibri"/>
                  <w:szCs w:val="22"/>
                  <w:lang w:val="en-IE"/>
                </w:rPr>
                <w:t xml:space="preserve">system design (hardware and software), </w:t>
              </w:r>
            </w:p>
            <w:p w14:paraId="42FA9281" w14:textId="77777777" w:rsidR="00B36352" w:rsidRPr="00B36352" w:rsidRDefault="00B36352" w:rsidP="007973CB">
              <w:pPr>
                <w:numPr>
                  <w:ilvl w:val="0"/>
                  <w:numId w:val="36"/>
                </w:numPr>
                <w:tabs>
                  <w:tab w:val="left" w:pos="720"/>
                </w:tabs>
                <w:contextualSpacing/>
                <w:rPr>
                  <w:rFonts w:eastAsia="Calibri" w:cs="Calibri"/>
                  <w:szCs w:val="22"/>
                  <w:lang w:val="en-IE"/>
                </w:rPr>
              </w:pPr>
              <w:r w:rsidRPr="00B36352">
                <w:rPr>
                  <w:rFonts w:eastAsia="Calibri" w:cs="Calibri"/>
                  <w:szCs w:val="22"/>
                  <w:lang w:val="en-IE"/>
                </w:rPr>
                <w:t xml:space="preserve">the 1996 updating of the LPIS database, </w:t>
              </w:r>
            </w:p>
            <w:p w14:paraId="21D348D0" w14:textId="77777777" w:rsidR="00B36352" w:rsidRPr="00B36352" w:rsidRDefault="00B36352" w:rsidP="007973CB">
              <w:pPr>
                <w:numPr>
                  <w:ilvl w:val="0"/>
                  <w:numId w:val="36"/>
                </w:numPr>
                <w:tabs>
                  <w:tab w:val="left" w:pos="720"/>
                </w:tabs>
                <w:contextualSpacing/>
                <w:rPr>
                  <w:rFonts w:eastAsia="Calibri" w:cs="Calibri"/>
                  <w:szCs w:val="22"/>
                  <w:lang w:val="en-IE"/>
                </w:rPr>
              </w:pPr>
              <w:r w:rsidRPr="00B36352">
                <w:rPr>
                  <w:rFonts w:eastAsia="Calibri" w:cs="Calibri"/>
                  <w:szCs w:val="22"/>
                  <w:lang w:val="en-IE"/>
                </w:rPr>
                <w:t>the creation of a seamless orthophoto coverage of the country from aerial photography acquired under a separate contract in 1995, aligned to the Irish National Grid</w:t>
              </w:r>
            </w:p>
            <w:p w14:paraId="419D2742" w14:textId="70933319" w:rsidR="00B36352" w:rsidRPr="00B36352" w:rsidRDefault="00B36352" w:rsidP="007973CB">
              <w:pPr>
                <w:numPr>
                  <w:ilvl w:val="0"/>
                  <w:numId w:val="36"/>
                </w:numPr>
                <w:tabs>
                  <w:tab w:val="left" w:pos="720"/>
                </w:tabs>
                <w:contextualSpacing/>
                <w:rPr>
                  <w:rFonts w:eastAsia="Calibri" w:cs="Calibri"/>
                  <w:szCs w:val="22"/>
                  <w:lang w:val="en-IE"/>
                </w:rPr>
              </w:pPr>
              <w:r w:rsidRPr="00B36352">
                <w:rPr>
                  <w:rFonts w:eastAsia="Calibri" w:cs="Calibri"/>
                  <w:szCs w:val="22"/>
                  <w:lang w:val="en-IE"/>
                </w:rPr>
                <w:t xml:space="preserve">the validation of land parcel boundaries against the orthophotography, </w:t>
              </w:r>
              <w:r w:rsidR="000869F1">
                <w:rPr>
                  <w:rFonts w:eastAsia="Calibri" w:cs="Calibri"/>
                  <w:szCs w:val="22"/>
                  <w:lang w:val="en-IE"/>
                </w:rPr>
                <w:t>&amp;</w:t>
              </w:r>
            </w:p>
            <w:p w14:paraId="44F7E4B2" w14:textId="77777777" w:rsidR="00B36352" w:rsidRPr="00B36352" w:rsidRDefault="00B36352" w:rsidP="007973CB">
              <w:pPr>
                <w:numPr>
                  <w:ilvl w:val="0"/>
                  <w:numId w:val="36"/>
                </w:numPr>
                <w:tabs>
                  <w:tab w:val="left" w:pos="720"/>
                </w:tabs>
                <w:contextualSpacing/>
                <w:rPr>
                  <w:rFonts w:eastAsia="Calibri" w:cs="Calibri"/>
                  <w:szCs w:val="22"/>
                  <w:lang w:val="en-IE"/>
                </w:rPr>
              </w:pPr>
              <w:r w:rsidRPr="00B36352">
                <w:rPr>
                  <w:rFonts w:eastAsia="Calibri" w:cs="Calibri"/>
                  <w:szCs w:val="22"/>
                  <w:lang w:val="en-IE"/>
                </w:rPr>
                <w:t>the supply of maps to farmers.</w:t>
              </w:r>
            </w:p>
            <w:p w14:paraId="750D52B5" w14:textId="77777777" w:rsidR="00B36352" w:rsidRPr="00B36352" w:rsidRDefault="00B36352" w:rsidP="00B36352">
              <w:pPr>
                <w:tabs>
                  <w:tab w:val="left" w:pos="720"/>
                </w:tabs>
                <w:rPr>
                  <w:rFonts w:eastAsia="Calibri" w:cs="Calibri"/>
                  <w:szCs w:val="22"/>
                  <w:lang w:val="en-IE"/>
                </w:rPr>
              </w:pPr>
              <w:r w:rsidRPr="00B36352">
                <w:rPr>
                  <w:rFonts w:eastAsia="Calibri" w:cs="Calibri"/>
                  <w:szCs w:val="22"/>
                  <w:lang w:val="en-IE"/>
                </w:rPr>
                <w:t xml:space="preserve"> </w:t>
              </w:r>
            </w:p>
            <w:p w14:paraId="1B2AE5FD" w14:textId="77777777" w:rsidR="00B36352" w:rsidRPr="00B36352" w:rsidRDefault="00B36352" w:rsidP="00B36352">
              <w:pPr>
                <w:tabs>
                  <w:tab w:val="left" w:pos="720"/>
                </w:tabs>
                <w:rPr>
                  <w:rFonts w:eastAsia="Calibri" w:cs="Calibri"/>
                  <w:szCs w:val="22"/>
                  <w:lang w:val="en-IE"/>
                </w:rPr>
              </w:pPr>
              <w:r w:rsidRPr="00B36352">
                <w:rPr>
                  <w:rFonts w:eastAsia="Calibri" w:cs="Calibri"/>
                  <w:szCs w:val="22"/>
                  <w:lang w:val="en-IE"/>
                </w:rPr>
                <w:t xml:space="preserve">Ordnance Survey raster maps at 1:2,500 scale was used for the initial digitising of land parcels from farmer maps. Where maps at 1:2,500 scale were not available Ordnance Survey maps at the scale of 1:10,560 were used.  These continue to be available on the system. Up to and including the 2001 scheme the LPIS was based on MicroStation and GeoGraphics ® Bentley linked to Oracle RDBMS for the alphanumeric data, running under Windows NT.  The system was installed at the Department’s premises attached to the Department’s Token Ring network and IBM mainframe. </w:t>
              </w:r>
            </w:p>
            <w:p w14:paraId="57C5D4AE" w14:textId="77777777" w:rsidR="00B36352" w:rsidRPr="00B36352" w:rsidRDefault="00B36352" w:rsidP="00B36352">
              <w:pPr>
                <w:tabs>
                  <w:tab w:val="left" w:pos="720"/>
                </w:tabs>
                <w:rPr>
                  <w:rFonts w:eastAsia="Calibri" w:cs="Calibri"/>
                  <w:szCs w:val="22"/>
                  <w:lang w:val="en-IE"/>
                </w:rPr>
              </w:pPr>
            </w:p>
            <w:p w14:paraId="5B7CF2C6" w14:textId="77777777" w:rsidR="00B36352" w:rsidRPr="00B36352" w:rsidRDefault="00B36352" w:rsidP="00B36352">
              <w:pPr>
                <w:tabs>
                  <w:tab w:val="left" w:pos="720"/>
                </w:tabs>
                <w:rPr>
                  <w:rFonts w:eastAsia="Calibri" w:cs="Calibri"/>
                  <w:szCs w:val="22"/>
                  <w:lang w:val="en-IE"/>
                </w:rPr>
              </w:pPr>
              <w:r w:rsidRPr="00B36352">
                <w:rPr>
                  <w:rFonts w:eastAsia="Calibri" w:cs="Calibri"/>
                  <w:szCs w:val="22"/>
                  <w:lang w:val="en-IE"/>
                </w:rPr>
                <w:t xml:space="preserve">Land parcels were initially digitised from maps submitted with 1995 Area Aid Scheme applications.  From 1996 pre-printed application forms and farmer maps were generated from the LPIS databases and supplied to the farmers. The farmers submitted Area Aid applications without maps if there were no changes to their parcel boundaries and they had no new plots to declare. If they wished to change parcel boundaries or submit new plots, which had not been digitised before, they were required to submit maps showing the changes or the new plots. These were used to update the LPIS.  </w:t>
              </w:r>
            </w:p>
            <w:p w14:paraId="637A6E6B" w14:textId="77777777" w:rsidR="00B36352" w:rsidRPr="00B36352" w:rsidRDefault="00B36352" w:rsidP="00B36352">
              <w:pPr>
                <w:tabs>
                  <w:tab w:val="left" w:pos="720"/>
                </w:tabs>
                <w:rPr>
                  <w:rFonts w:eastAsia="Calibri" w:cs="Calibri"/>
                  <w:szCs w:val="22"/>
                  <w:lang w:val="en-IE"/>
                </w:rPr>
              </w:pPr>
            </w:p>
            <w:p w14:paraId="6AEAEC90" w14:textId="68A5D06B" w:rsidR="00B36352" w:rsidRPr="00B36352" w:rsidRDefault="00B36352" w:rsidP="00B36352">
              <w:pPr>
                <w:tabs>
                  <w:tab w:val="left" w:pos="720"/>
                </w:tabs>
                <w:rPr>
                  <w:rFonts w:eastAsia="Calibri" w:cs="Calibri"/>
                  <w:szCs w:val="22"/>
                  <w:lang w:val="en-IE"/>
                </w:rPr>
              </w:pPr>
              <w:r w:rsidRPr="00B36352">
                <w:rPr>
                  <w:rFonts w:eastAsia="Calibri" w:cs="Calibri"/>
                  <w:szCs w:val="22"/>
                  <w:lang w:val="en-IE"/>
                </w:rPr>
                <w:t>In 2005 the Single Payment Scheme</w:t>
              </w:r>
              <w:r w:rsidRPr="00B36352">
                <w:rPr>
                  <w:rFonts w:eastAsia="Calibri" w:cs="Calibri"/>
                  <w:b/>
                  <w:bCs/>
                  <w:szCs w:val="22"/>
                  <w:lang w:val="en-IE"/>
                </w:rPr>
                <w:t xml:space="preserve"> </w:t>
              </w:r>
              <w:r w:rsidRPr="00B36352">
                <w:rPr>
                  <w:rFonts w:eastAsia="Calibri" w:cs="Calibri"/>
                  <w:szCs w:val="22"/>
                  <w:lang w:val="en-IE"/>
                </w:rPr>
                <w:t xml:space="preserve">was introduced and provided for area-based payments dependent on the reliability of the LPIS. As of 1st January 2005, the LPIS is fully digital, </w:t>
              </w:r>
              <w:r w:rsidR="00070D9B" w:rsidRPr="00B36352">
                <w:rPr>
                  <w:rFonts w:eastAsia="Calibri" w:cs="Calibri"/>
                  <w:szCs w:val="22"/>
                  <w:lang w:val="en-IE"/>
                </w:rPr>
                <w:t>i.e.,</w:t>
              </w:r>
              <w:r w:rsidRPr="00B36352">
                <w:rPr>
                  <w:rFonts w:eastAsia="Calibri" w:cs="Calibri"/>
                  <w:szCs w:val="22"/>
                  <w:lang w:val="en-IE"/>
                </w:rPr>
                <w:t xml:space="preserve"> stored as a GIS.</w:t>
              </w:r>
            </w:p>
            <w:p w14:paraId="51824D84" w14:textId="77777777" w:rsidR="00B36352" w:rsidRPr="00B36352" w:rsidRDefault="00B36352" w:rsidP="00B36352">
              <w:pPr>
                <w:tabs>
                  <w:tab w:val="left" w:pos="720"/>
                </w:tabs>
                <w:rPr>
                  <w:rFonts w:eastAsia="Calibri" w:cs="Calibri"/>
                  <w:szCs w:val="22"/>
                  <w:lang w:val="en-IE"/>
                </w:rPr>
              </w:pPr>
            </w:p>
            <w:p w14:paraId="0EE4AEE0" w14:textId="77777777" w:rsidR="00B36352" w:rsidRPr="00B36352" w:rsidRDefault="00B36352" w:rsidP="00B36352">
              <w:pPr>
                <w:tabs>
                  <w:tab w:val="left" w:pos="720"/>
                </w:tabs>
                <w:rPr>
                  <w:rFonts w:eastAsia="Calibri" w:cs="Calibri"/>
                  <w:szCs w:val="22"/>
                  <w:lang w:val="en-IE"/>
                </w:rPr>
              </w:pPr>
              <w:r w:rsidRPr="00B36352">
                <w:rPr>
                  <w:rFonts w:eastAsia="Calibri" w:cs="Calibri"/>
                  <w:szCs w:val="22"/>
                  <w:lang w:val="en-IE"/>
                </w:rPr>
                <w:t>The Basic Payment Scheme and Greening Scheme replaced the Single Payment Scheme in 2015.</w:t>
              </w:r>
            </w:p>
            <w:p w14:paraId="76158CC1" w14:textId="77777777" w:rsidR="00B36352" w:rsidRPr="00B36352" w:rsidRDefault="00B36352" w:rsidP="00B36352">
              <w:pPr>
                <w:tabs>
                  <w:tab w:val="left" w:pos="720"/>
                </w:tabs>
                <w:rPr>
                  <w:rFonts w:eastAsia="Calibri" w:cs="Calibri"/>
                  <w:szCs w:val="22"/>
                  <w:lang w:val="en-IE"/>
                </w:rPr>
              </w:pPr>
            </w:p>
            <w:p w14:paraId="33C5CFF6" w14:textId="77777777" w:rsidR="00B36352" w:rsidRPr="00B36352" w:rsidRDefault="00B36352" w:rsidP="00B36352">
              <w:pPr>
                <w:tabs>
                  <w:tab w:val="left" w:pos="720"/>
                </w:tabs>
                <w:rPr>
                  <w:rFonts w:eastAsia="Calibri" w:cs="Calibri"/>
                  <w:szCs w:val="22"/>
                  <w:lang w:val="en-IE"/>
                </w:rPr>
              </w:pPr>
              <w:r w:rsidRPr="00B36352">
                <w:rPr>
                  <w:rFonts w:eastAsia="Calibri" w:cs="Calibri"/>
                  <w:color w:val="000000"/>
                  <w:szCs w:val="22"/>
                  <w:lang w:val="en-IE"/>
                </w:rPr>
                <w:t>Applicants under the scheme were allocated payment entitlements and are paid on the basis of the number of entitlements held with the requirement to have an eligible hectare of agricultural land per entitlement. Annual applications are made by 15</w:t>
              </w:r>
              <w:r w:rsidRPr="00B36352">
                <w:rPr>
                  <w:rFonts w:eastAsia="Calibri" w:cs="Calibri"/>
                  <w:color w:val="000000"/>
                  <w:szCs w:val="22"/>
                  <w:vertAlign w:val="superscript"/>
                  <w:lang w:val="en-IE"/>
                </w:rPr>
                <w:t>th</w:t>
              </w:r>
              <w:r w:rsidRPr="00B36352">
                <w:rPr>
                  <w:rFonts w:eastAsia="Calibri" w:cs="Calibri"/>
                  <w:color w:val="000000"/>
                  <w:szCs w:val="22"/>
                  <w:lang w:val="en-IE"/>
                </w:rPr>
                <w:t xml:space="preserve"> May and also cover the other land-based aid schemes; for example, ANC, GLAS, Forestry, Protein Aid Scheme and the BDGP. Applicants declare all land parcels available to them and the eligible areas per parcel on their annual application forms. It is of critical importance under the IACS that the LPIS is accurate and fully up to date as regards eligible areas.</w:t>
              </w:r>
            </w:p>
            <w:p w14:paraId="46C7CFFB" w14:textId="77777777" w:rsidR="00B36352" w:rsidRPr="00B36352" w:rsidRDefault="00B36352" w:rsidP="00B36352">
              <w:pPr>
                <w:tabs>
                  <w:tab w:val="left" w:pos="720"/>
                </w:tabs>
                <w:rPr>
                  <w:rFonts w:eastAsia="Calibri" w:cs="Calibri"/>
                  <w:b/>
                  <w:color w:val="000000"/>
                  <w:szCs w:val="22"/>
                  <w:lang w:val="en-IE"/>
                </w:rPr>
              </w:pPr>
            </w:p>
            <w:p w14:paraId="7A82B230" w14:textId="77777777" w:rsidR="00B36352" w:rsidRPr="00B36352" w:rsidRDefault="00B36352" w:rsidP="00B36352">
              <w:pPr>
                <w:tabs>
                  <w:tab w:val="left" w:pos="720"/>
                </w:tabs>
                <w:rPr>
                  <w:rFonts w:eastAsia="Calibri" w:cs="Calibri"/>
                  <w:b/>
                  <w:color w:val="000000"/>
                  <w:szCs w:val="22"/>
                  <w:lang w:val="en-IE"/>
                </w:rPr>
              </w:pPr>
              <w:r w:rsidRPr="00B36352">
                <w:rPr>
                  <w:rFonts w:eastAsia="Calibri" w:cs="Calibri"/>
                  <w:b/>
                  <w:color w:val="000000"/>
                  <w:szCs w:val="22"/>
                  <w:lang w:val="en-IE"/>
                </w:rPr>
                <w:t>If a failure to properly maintain and update the LPIS is determined by a European Commission audit it could lead to a significant financial disallowance.</w:t>
              </w:r>
            </w:p>
            <w:p w14:paraId="02FACBC2" w14:textId="77777777" w:rsidR="00B36352" w:rsidRPr="00B36352" w:rsidRDefault="00B36352" w:rsidP="00B36352">
              <w:pPr>
                <w:tabs>
                  <w:tab w:val="left" w:pos="720"/>
                </w:tabs>
                <w:rPr>
                  <w:rFonts w:eastAsia="Calibri" w:cs="Calibri"/>
                  <w:color w:val="000000"/>
                  <w:szCs w:val="22"/>
                  <w:lang w:val="en-IE"/>
                </w:rPr>
              </w:pPr>
              <w:r w:rsidRPr="00B36352">
                <w:rPr>
                  <w:rFonts w:eastAsia="Calibri" w:cs="Calibri"/>
                  <w:color w:val="000000"/>
                  <w:szCs w:val="22"/>
                  <w:lang w:val="en-IE"/>
                </w:rPr>
                <w:t xml:space="preserve">One of the main means by which the LPIS is kept up to date is by the annual submission of maps by applicants under the Basic Payment Scheme.  These maps are updated as appropriate to amend the eligible areas of the land parcels declared.  </w:t>
              </w:r>
            </w:p>
            <w:p w14:paraId="6A678FBD" w14:textId="77777777" w:rsidR="00B36352" w:rsidRPr="00B36352" w:rsidRDefault="00B36352" w:rsidP="00B36352">
              <w:pPr>
                <w:autoSpaceDE w:val="0"/>
                <w:autoSpaceDN w:val="0"/>
                <w:adjustRightInd w:val="0"/>
                <w:rPr>
                  <w:rFonts w:cs="Calibri"/>
                  <w:color w:val="000000"/>
                  <w:szCs w:val="22"/>
                  <w:lang w:val="en-IE" w:eastAsia="en-IE"/>
                </w:rPr>
              </w:pPr>
            </w:p>
            <w:p w14:paraId="220243B2" w14:textId="51095D6A" w:rsidR="00B36352" w:rsidRPr="00B36352" w:rsidRDefault="00B36352" w:rsidP="00B36352">
              <w:pPr>
                <w:rPr>
                  <w:rFonts w:eastAsia="Calibri" w:cs="Calibri"/>
                  <w:szCs w:val="22"/>
                  <w:lang w:val="en-IE"/>
                </w:rPr>
              </w:pPr>
              <w:r w:rsidRPr="00B36352">
                <w:rPr>
                  <w:rFonts w:eastAsia="Calibri" w:cs="Calibri"/>
                  <w:spacing w:val="-4"/>
                  <w:szCs w:val="22"/>
                  <w:lang w:val="en-IE"/>
                </w:rPr>
                <w:t>I</w:t>
              </w:r>
              <w:r w:rsidRPr="00B36352">
                <w:rPr>
                  <w:rFonts w:eastAsia="Calibri" w:cs="Calibri"/>
                  <w:szCs w:val="22"/>
                  <w:lang w:val="en-IE"/>
                </w:rPr>
                <w:t>n</w:t>
              </w:r>
              <w:r w:rsidRPr="00B36352">
                <w:rPr>
                  <w:rFonts w:eastAsia="Calibri" w:cs="Calibri"/>
                  <w:spacing w:val="2"/>
                  <w:szCs w:val="22"/>
                  <w:lang w:val="en-IE"/>
                </w:rPr>
                <w:t xml:space="preserve"> </w:t>
              </w:r>
              <w:r w:rsidRPr="00B36352">
                <w:rPr>
                  <w:rFonts w:eastAsia="Calibri" w:cs="Calibri"/>
                  <w:spacing w:val="-1"/>
                  <w:szCs w:val="22"/>
                  <w:lang w:val="en-IE"/>
                </w:rPr>
                <w:t>acc</w:t>
              </w:r>
              <w:r w:rsidRPr="00B36352">
                <w:rPr>
                  <w:rFonts w:eastAsia="Calibri" w:cs="Calibri"/>
                  <w:spacing w:val="2"/>
                  <w:szCs w:val="22"/>
                  <w:lang w:val="en-IE"/>
                </w:rPr>
                <w:t>o</w:t>
              </w:r>
              <w:r w:rsidRPr="00B36352">
                <w:rPr>
                  <w:rFonts w:eastAsia="Calibri" w:cs="Calibri"/>
                  <w:szCs w:val="22"/>
                  <w:lang w:val="en-IE"/>
                </w:rPr>
                <w:t>rd</w:t>
              </w:r>
              <w:r w:rsidRPr="00B36352">
                <w:rPr>
                  <w:rFonts w:eastAsia="Calibri" w:cs="Calibri"/>
                  <w:spacing w:val="-2"/>
                  <w:szCs w:val="22"/>
                  <w:lang w:val="en-IE"/>
                </w:rPr>
                <w:t>a</w:t>
              </w:r>
              <w:r w:rsidRPr="00B36352">
                <w:rPr>
                  <w:rFonts w:eastAsia="Calibri" w:cs="Calibri"/>
                  <w:spacing w:val="2"/>
                  <w:szCs w:val="22"/>
                  <w:lang w:val="en-IE"/>
                </w:rPr>
                <w:t>n</w:t>
              </w:r>
              <w:r w:rsidRPr="00B36352">
                <w:rPr>
                  <w:rFonts w:eastAsia="Calibri" w:cs="Calibri"/>
                  <w:spacing w:val="-1"/>
                  <w:szCs w:val="22"/>
                  <w:lang w:val="en-IE"/>
                </w:rPr>
                <w:t>c</w:t>
              </w:r>
              <w:r w:rsidRPr="00B36352">
                <w:rPr>
                  <w:rFonts w:eastAsia="Calibri" w:cs="Calibri"/>
                  <w:szCs w:val="22"/>
                  <w:lang w:val="en-IE"/>
                </w:rPr>
                <w:t>e</w:t>
              </w:r>
              <w:r w:rsidRPr="00B36352">
                <w:rPr>
                  <w:rFonts w:eastAsia="Calibri" w:cs="Calibri"/>
                  <w:spacing w:val="-1"/>
                  <w:szCs w:val="22"/>
                  <w:lang w:val="en-IE"/>
                </w:rPr>
                <w:t xml:space="preserve"> </w:t>
              </w:r>
              <w:r w:rsidRPr="00B36352">
                <w:rPr>
                  <w:rFonts w:eastAsia="Calibri" w:cs="Calibri"/>
                  <w:szCs w:val="22"/>
                  <w:lang w:val="en-IE"/>
                </w:rPr>
                <w:t xml:space="preserve">with EU Parliament and </w:t>
              </w:r>
              <w:r w:rsidRPr="00B36352">
                <w:rPr>
                  <w:rFonts w:eastAsia="Calibri" w:cs="Calibri"/>
                  <w:spacing w:val="2"/>
                  <w:szCs w:val="22"/>
                  <w:lang w:val="en-IE"/>
                </w:rPr>
                <w:t>C</w:t>
              </w:r>
              <w:r w:rsidRPr="00B36352">
                <w:rPr>
                  <w:rFonts w:eastAsia="Calibri" w:cs="Calibri"/>
                  <w:szCs w:val="22"/>
                  <w:lang w:val="en-IE"/>
                </w:rPr>
                <w:t>oun</w:t>
              </w:r>
              <w:r w:rsidRPr="00B36352">
                <w:rPr>
                  <w:rFonts w:eastAsia="Calibri" w:cs="Calibri"/>
                  <w:spacing w:val="-1"/>
                  <w:szCs w:val="22"/>
                  <w:lang w:val="en-IE"/>
                </w:rPr>
                <w:t>c</w:t>
              </w:r>
              <w:r w:rsidRPr="00B36352">
                <w:rPr>
                  <w:rFonts w:eastAsia="Calibri" w:cs="Calibri"/>
                  <w:szCs w:val="22"/>
                  <w:lang w:val="en-IE"/>
                </w:rPr>
                <w:t>il R</w:t>
              </w:r>
              <w:r w:rsidRPr="00B36352">
                <w:rPr>
                  <w:rFonts w:eastAsia="Calibri" w:cs="Calibri"/>
                  <w:spacing w:val="-1"/>
                  <w:szCs w:val="22"/>
                  <w:lang w:val="en-IE"/>
                </w:rPr>
                <w:t>e</w:t>
              </w:r>
              <w:r w:rsidRPr="00B36352">
                <w:rPr>
                  <w:rFonts w:eastAsia="Calibri" w:cs="Calibri"/>
                  <w:spacing w:val="-3"/>
                  <w:szCs w:val="22"/>
                  <w:lang w:val="en-IE"/>
                </w:rPr>
                <w:t>g</w:t>
              </w:r>
              <w:r w:rsidRPr="00B36352">
                <w:rPr>
                  <w:rFonts w:eastAsia="Calibri" w:cs="Calibri"/>
                  <w:szCs w:val="22"/>
                  <w:lang w:val="en-IE"/>
                </w:rPr>
                <w:t>ulation No. 1306/2013 – Articles 59 and 74 and Commission</w:t>
              </w:r>
              <w:r w:rsidRPr="00B36352">
                <w:rPr>
                  <w:rFonts w:eastAsia="Calibri" w:cs="Calibri"/>
                  <w:spacing w:val="-2"/>
                  <w:szCs w:val="22"/>
                  <w:lang w:val="en-IE"/>
                </w:rPr>
                <w:t xml:space="preserve"> </w:t>
              </w:r>
              <w:r w:rsidRPr="00B36352">
                <w:rPr>
                  <w:rFonts w:eastAsia="Calibri" w:cs="Calibri"/>
                  <w:szCs w:val="22"/>
                  <w:lang w:val="en-IE"/>
                </w:rPr>
                <w:t>R</w:t>
              </w:r>
              <w:r w:rsidRPr="00B36352">
                <w:rPr>
                  <w:rFonts w:eastAsia="Calibri" w:cs="Calibri"/>
                  <w:spacing w:val="-1"/>
                  <w:szCs w:val="22"/>
                  <w:lang w:val="en-IE"/>
                </w:rPr>
                <w:t>e</w:t>
              </w:r>
              <w:r w:rsidRPr="00B36352">
                <w:rPr>
                  <w:rFonts w:eastAsia="Calibri" w:cs="Calibri"/>
                  <w:spacing w:val="-3"/>
                  <w:szCs w:val="22"/>
                  <w:lang w:val="en-IE"/>
                </w:rPr>
                <w:t>g</w:t>
              </w:r>
              <w:r w:rsidRPr="00B36352">
                <w:rPr>
                  <w:rFonts w:eastAsia="Calibri" w:cs="Calibri"/>
                  <w:szCs w:val="22"/>
                  <w:lang w:val="en-IE"/>
                </w:rPr>
                <w:t>ulati</w:t>
              </w:r>
              <w:r w:rsidRPr="00B36352">
                <w:rPr>
                  <w:rFonts w:eastAsia="Calibri" w:cs="Calibri"/>
                  <w:spacing w:val="2"/>
                  <w:szCs w:val="22"/>
                  <w:lang w:val="en-IE"/>
                </w:rPr>
                <w:t>o</w:t>
              </w:r>
              <w:r w:rsidRPr="00B36352">
                <w:rPr>
                  <w:rFonts w:eastAsia="Calibri" w:cs="Calibri"/>
                  <w:szCs w:val="22"/>
                  <w:lang w:val="en-IE"/>
                </w:rPr>
                <w:t>n (</w:t>
              </w:r>
              <w:r w:rsidRPr="00B36352">
                <w:rPr>
                  <w:rFonts w:eastAsia="Calibri" w:cs="Calibri"/>
                  <w:spacing w:val="-1"/>
                  <w:szCs w:val="22"/>
                  <w:lang w:val="en-IE"/>
                </w:rPr>
                <w:t>EU</w:t>
              </w:r>
              <w:r w:rsidRPr="00B36352">
                <w:rPr>
                  <w:rFonts w:eastAsia="Calibri" w:cs="Calibri"/>
                  <w:szCs w:val="22"/>
                  <w:lang w:val="en-IE"/>
                </w:rPr>
                <w:t xml:space="preserve">) </w:t>
              </w:r>
              <w:r w:rsidRPr="00B36352">
                <w:rPr>
                  <w:rFonts w:eastAsia="Calibri" w:cs="Calibri"/>
                  <w:spacing w:val="-2"/>
                  <w:szCs w:val="22"/>
                  <w:lang w:val="en-IE"/>
                </w:rPr>
                <w:t>N</w:t>
              </w:r>
              <w:r w:rsidRPr="00B36352">
                <w:rPr>
                  <w:rFonts w:eastAsia="Calibri" w:cs="Calibri"/>
                  <w:szCs w:val="22"/>
                  <w:lang w:val="en-IE"/>
                </w:rPr>
                <w:t>o.</w:t>
              </w:r>
              <w:r w:rsidRPr="00B36352">
                <w:rPr>
                  <w:rFonts w:eastAsia="Calibri" w:cs="Calibri"/>
                  <w:spacing w:val="4"/>
                  <w:szCs w:val="22"/>
                  <w:lang w:val="en-IE"/>
                </w:rPr>
                <w:t xml:space="preserve"> 809/2014 – Articles 24-27, 30-33a, 37-41, </w:t>
              </w:r>
              <w:r w:rsidRPr="00B36352">
                <w:rPr>
                  <w:rFonts w:eastAsia="Calibri" w:cs="Calibri"/>
                  <w:szCs w:val="22"/>
                  <w:lang w:val="en-IE"/>
                </w:rPr>
                <w:t>it is ne</w:t>
              </w:r>
              <w:r w:rsidRPr="00B36352">
                <w:rPr>
                  <w:rFonts w:eastAsia="Calibri" w:cs="Calibri"/>
                  <w:spacing w:val="-2"/>
                  <w:szCs w:val="22"/>
                  <w:lang w:val="en-IE"/>
                </w:rPr>
                <w:t>c</w:t>
              </w:r>
              <w:r w:rsidRPr="00B36352">
                <w:rPr>
                  <w:rFonts w:eastAsia="Calibri" w:cs="Calibri"/>
                  <w:spacing w:val="-1"/>
                  <w:szCs w:val="22"/>
                  <w:lang w:val="en-IE"/>
                </w:rPr>
                <w:t>e</w:t>
              </w:r>
              <w:r w:rsidRPr="00B36352">
                <w:rPr>
                  <w:rFonts w:eastAsia="Calibri" w:cs="Calibri"/>
                  <w:szCs w:val="22"/>
                  <w:lang w:val="en-IE"/>
                </w:rPr>
                <w:t>ssa</w:t>
              </w:r>
              <w:r w:rsidRPr="00B36352">
                <w:rPr>
                  <w:rFonts w:eastAsia="Calibri" w:cs="Calibri"/>
                  <w:spacing w:val="3"/>
                  <w:szCs w:val="22"/>
                  <w:lang w:val="en-IE"/>
                </w:rPr>
                <w:t>r</w:t>
              </w:r>
              <w:r w:rsidRPr="00B36352">
                <w:rPr>
                  <w:rFonts w:eastAsia="Calibri" w:cs="Calibri"/>
                  <w:szCs w:val="22"/>
                  <w:lang w:val="en-IE"/>
                </w:rPr>
                <w:t>y</w:t>
              </w:r>
              <w:r w:rsidRPr="00B36352">
                <w:rPr>
                  <w:rFonts w:eastAsia="Calibri" w:cs="Calibri"/>
                  <w:spacing w:val="-5"/>
                  <w:szCs w:val="22"/>
                  <w:lang w:val="en-IE"/>
                </w:rPr>
                <w:t xml:space="preserve"> </w:t>
              </w:r>
              <w:r w:rsidRPr="00B36352">
                <w:rPr>
                  <w:rFonts w:eastAsia="Calibri" w:cs="Calibri"/>
                  <w:spacing w:val="-1"/>
                  <w:szCs w:val="22"/>
                  <w:lang w:val="en-IE"/>
                </w:rPr>
                <w:t>f</w:t>
              </w:r>
              <w:r w:rsidRPr="00B36352">
                <w:rPr>
                  <w:rFonts w:eastAsia="Calibri" w:cs="Calibri"/>
                  <w:spacing w:val="2"/>
                  <w:szCs w:val="22"/>
                  <w:lang w:val="en-IE"/>
                </w:rPr>
                <w:t>o</w:t>
              </w:r>
              <w:r w:rsidRPr="00B36352">
                <w:rPr>
                  <w:rFonts w:eastAsia="Calibri" w:cs="Calibri"/>
                  <w:szCs w:val="22"/>
                  <w:lang w:val="en-IE"/>
                </w:rPr>
                <w:t>r M</w:t>
              </w:r>
              <w:r w:rsidRPr="00B36352">
                <w:rPr>
                  <w:rFonts w:eastAsia="Calibri" w:cs="Calibri"/>
                  <w:spacing w:val="-2"/>
                  <w:szCs w:val="22"/>
                  <w:lang w:val="en-IE"/>
                </w:rPr>
                <w:t>e</w:t>
              </w:r>
              <w:r w:rsidRPr="00B36352">
                <w:rPr>
                  <w:rFonts w:eastAsia="Calibri" w:cs="Calibri"/>
                  <w:szCs w:val="22"/>
                  <w:lang w:val="en-IE"/>
                </w:rPr>
                <w:t>m</w:t>
              </w:r>
              <w:r w:rsidRPr="00B36352">
                <w:rPr>
                  <w:rFonts w:eastAsia="Calibri" w:cs="Calibri"/>
                  <w:spacing w:val="2"/>
                  <w:szCs w:val="22"/>
                  <w:lang w:val="en-IE"/>
                </w:rPr>
                <w:t>b</w:t>
              </w:r>
              <w:r w:rsidRPr="00B36352">
                <w:rPr>
                  <w:rFonts w:eastAsia="Calibri" w:cs="Calibri"/>
                  <w:spacing w:val="-1"/>
                  <w:szCs w:val="22"/>
                  <w:lang w:val="en-IE"/>
                </w:rPr>
                <w:t>e</w:t>
              </w:r>
              <w:r w:rsidRPr="00B36352">
                <w:rPr>
                  <w:rFonts w:eastAsia="Calibri" w:cs="Calibri"/>
                  <w:szCs w:val="22"/>
                  <w:lang w:val="en-IE"/>
                </w:rPr>
                <w:t>r St</w:t>
              </w:r>
              <w:r w:rsidRPr="00B36352">
                <w:rPr>
                  <w:rFonts w:eastAsia="Calibri" w:cs="Calibri"/>
                  <w:spacing w:val="-1"/>
                  <w:szCs w:val="22"/>
                  <w:lang w:val="en-IE"/>
                </w:rPr>
                <w:t>a</w:t>
              </w:r>
              <w:r w:rsidRPr="00B36352">
                <w:rPr>
                  <w:rFonts w:eastAsia="Calibri" w:cs="Calibri"/>
                  <w:szCs w:val="22"/>
                  <w:lang w:val="en-IE"/>
                </w:rPr>
                <w:t xml:space="preserve">tes to </w:t>
              </w:r>
              <w:r w:rsidRPr="00B36352">
                <w:rPr>
                  <w:rFonts w:eastAsia="Calibri" w:cs="Calibri"/>
                  <w:spacing w:val="-1"/>
                  <w:szCs w:val="22"/>
                  <w:lang w:val="en-IE"/>
                </w:rPr>
                <w:t>ca</w:t>
              </w:r>
              <w:r w:rsidRPr="00B36352">
                <w:rPr>
                  <w:rFonts w:eastAsia="Calibri" w:cs="Calibri"/>
                  <w:spacing w:val="1"/>
                  <w:szCs w:val="22"/>
                  <w:lang w:val="en-IE"/>
                </w:rPr>
                <w:t>r</w:t>
              </w:r>
              <w:r w:rsidRPr="00B36352">
                <w:rPr>
                  <w:rFonts w:eastAsia="Calibri" w:cs="Calibri"/>
                  <w:spacing w:val="3"/>
                  <w:szCs w:val="22"/>
                  <w:lang w:val="en-IE"/>
                </w:rPr>
                <w:t>r</w:t>
              </w:r>
              <w:r w:rsidRPr="00B36352">
                <w:rPr>
                  <w:rFonts w:eastAsia="Calibri" w:cs="Calibri"/>
                  <w:szCs w:val="22"/>
                  <w:lang w:val="en-IE"/>
                </w:rPr>
                <w:t>y</w:t>
              </w:r>
              <w:r w:rsidRPr="00B36352">
                <w:rPr>
                  <w:rFonts w:eastAsia="Calibri" w:cs="Calibri"/>
                  <w:spacing w:val="-5"/>
                  <w:szCs w:val="22"/>
                  <w:lang w:val="en-IE"/>
                </w:rPr>
                <w:t xml:space="preserve"> </w:t>
              </w:r>
              <w:r w:rsidRPr="00B36352">
                <w:rPr>
                  <w:rFonts w:eastAsia="Calibri" w:cs="Calibri"/>
                  <w:szCs w:val="22"/>
                  <w:lang w:val="en-IE"/>
                </w:rPr>
                <w:t>out o</w:t>
              </w:r>
              <w:r w:rsidRPr="00B36352">
                <w:rPr>
                  <w:rFonts w:eastAsia="Calibri" w:cs="Calibri"/>
                  <w:spacing w:val="3"/>
                  <w:szCs w:val="22"/>
                  <w:lang w:val="en-IE"/>
                </w:rPr>
                <w:t>n</w:t>
              </w:r>
              <w:r w:rsidRPr="00B36352">
                <w:rPr>
                  <w:rFonts w:eastAsia="Calibri" w:cs="Calibri"/>
                  <w:spacing w:val="-1"/>
                  <w:szCs w:val="22"/>
                  <w:lang w:val="en-IE"/>
                </w:rPr>
                <w:t>-</w:t>
              </w:r>
              <w:r w:rsidRPr="00B36352">
                <w:rPr>
                  <w:rFonts w:eastAsia="Calibri" w:cs="Calibri"/>
                  <w:spacing w:val="2"/>
                  <w:szCs w:val="22"/>
                  <w:lang w:val="en-IE"/>
                </w:rPr>
                <w:t>t</w:t>
              </w:r>
              <w:r w:rsidRPr="00B36352">
                <w:rPr>
                  <w:rFonts w:eastAsia="Calibri" w:cs="Calibri"/>
                  <w:szCs w:val="22"/>
                  <w:lang w:val="en-IE"/>
                </w:rPr>
                <w:t>h</w:t>
              </w:r>
              <w:r w:rsidRPr="00B36352">
                <w:rPr>
                  <w:rFonts w:eastAsia="Calibri" w:cs="Calibri"/>
                  <w:spacing w:val="-1"/>
                  <w:szCs w:val="22"/>
                  <w:lang w:val="en-IE"/>
                </w:rPr>
                <w:t>e-</w:t>
              </w:r>
              <w:r w:rsidRPr="00B36352">
                <w:rPr>
                  <w:rFonts w:eastAsia="Calibri" w:cs="Calibri"/>
                  <w:szCs w:val="22"/>
                  <w:lang w:val="en-IE"/>
                </w:rPr>
                <w:t xml:space="preserve">spot </w:t>
              </w:r>
              <w:r w:rsidRPr="00B36352">
                <w:rPr>
                  <w:rFonts w:eastAsia="Calibri" w:cs="Calibri"/>
                  <w:spacing w:val="-1"/>
                  <w:szCs w:val="22"/>
                  <w:lang w:val="en-IE"/>
                </w:rPr>
                <w:t>e</w:t>
              </w:r>
              <w:r w:rsidRPr="00B36352">
                <w:rPr>
                  <w:rFonts w:eastAsia="Calibri" w:cs="Calibri"/>
                  <w:szCs w:val="22"/>
                  <w:lang w:val="en-IE"/>
                </w:rPr>
                <w:t>li</w:t>
              </w:r>
              <w:r w:rsidRPr="00B36352">
                <w:rPr>
                  <w:rFonts w:eastAsia="Calibri" w:cs="Calibri"/>
                  <w:spacing w:val="-3"/>
                  <w:szCs w:val="22"/>
                  <w:lang w:val="en-IE"/>
                </w:rPr>
                <w:t>g</w:t>
              </w:r>
              <w:r w:rsidRPr="00B36352">
                <w:rPr>
                  <w:rFonts w:eastAsia="Calibri" w:cs="Calibri"/>
                  <w:szCs w:val="22"/>
                  <w:lang w:val="en-IE"/>
                </w:rPr>
                <w:t>ibili</w:t>
              </w:r>
              <w:r w:rsidRPr="00B36352">
                <w:rPr>
                  <w:rFonts w:eastAsia="Calibri" w:cs="Calibri"/>
                  <w:spacing w:val="2"/>
                  <w:szCs w:val="22"/>
                  <w:lang w:val="en-IE"/>
                </w:rPr>
                <w:t>t</w:t>
              </w:r>
              <w:r w:rsidRPr="00B36352">
                <w:rPr>
                  <w:rFonts w:eastAsia="Calibri" w:cs="Calibri"/>
                  <w:szCs w:val="22"/>
                  <w:lang w:val="en-IE"/>
                </w:rPr>
                <w:t>y</w:t>
              </w:r>
              <w:r w:rsidRPr="00B36352">
                <w:rPr>
                  <w:rFonts w:eastAsia="Calibri" w:cs="Calibri"/>
                  <w:spacing w:val="-4"/>
                  <w:szCs w:val="22"/>
                  <w:lang w:val="en-IE"/>
                </w:rPr>
                <w:t xml:space="preserve"> </w:t>
              </w:r>
              <w:r w:rsidRPr="00B36352">
                <w:rPr>
                  <w:rFonts w:eastAsia="Calibri" w:cs="Calibri"/>
                  <w:szCs w:val="22"/>
                  <w:lang w:val="en-IE"/>
                </w:rPr>
                <w:t>insp</w:t>
              </w:r>
              <w:r w:rsidRPr="00B36352">
                <w:rPr>
                  <w:rFonts w:eastAsia="Calibri" w:cs="Calibri"/>
                  <w:spacing w:val="1"/>
                  <w:szCs w:val="22"/>
                  <w:lang w:val="en-IE"/>
                </w:rPr>
                <w:t>e</w:t>
              </w:r>
              <w:r w:rsidRPr="00B36352">
                <w:rPr>
                  <w:rFonts w:eastAsia="Calibri" w:cs="Calibri"/>
                  <w:spacing w:val="-1"/>
                  <w:szCs w:val="22"/>
                  <w:lang w:val="en-IE"/>
                </w:rPr>
                <w:t>c</w:t>
              </w:r>
              <w:r w:rsidRPr="00B36352">
                <w:rPr>
                  <w:rFonts w:eastAsia="Calibri" w:cs="Calibri"/>
                  <w:spacing w:val="2"/>
                  <w:szCs w:val="22"/>
                  <w:lang w:val="en-IE"/>
                </w:rPr>
                <w:t>t</w:t>
              </w:r>
              <w:r w:rsidRPr="00B36352">
                <w:rPr>
                  <w:rFonts w:eastAsia="Calibri" w:cs="Calibri"/>
                  <w:szCs w:val="22"/>
                  <w:lang w:val="en-IE"/>
                </w:rPr>
                <w:t xml:space="preserve">ions on </w:t>
              </w:r>
              <w:r w:rsidRPr="00B36352">
                <w:rPr>
                  <w:rFonts w:eastAsia="Calibri" w:cs="Calibri"/>
                  <w:spacing w:val="-1"/>
                  <w:szCs w:val="22"/>
                  <w:lang w:val="en-IE"/>
                </w:rPr>
                <w:t>a</w:t>
              </w:r>
              <w:r w:rsidRPr="00B36352">
                <w:rPr>
                  <w:rFonts w:eastAsia="Calibri" w:cs="Calibri"/>
                  <w:szCs w:val="22"/>
                  <w:lang w:val="en-IE"/>
                </w:rPr>
                <w:t>t</w:t>
              </w:r>
              <w:r w:rsidRPr="00B36352">
                <w:rPr>
                  <w:rFonts w:eastAsia="Calibri" w:cs="Calibri"/>
                  <w:spacing w:val="1"/>
                  <w:szCs w:val="22"/>
                  <w:lang w:val="en-IE"/>
                </w:rPr>
                <w:t xml:space="preserve"> </w:t>
              </w:r>
              <w:r w:rsidRPr="00B36352">
                <w:rPr>
                  <w:rFonts w:eastAsia="Calibri" w:cs="Calibri"/>
                  <w:szCs w:val="22"/>
                  <w:lang w:val="en-IE"/>
                </w:rPr>
                <w:t>le</w:t>
              </w:r>
              <w:r w:rsidRPr="00B36352">
                <w:rPr>
                  <w:rFonts w:eastAsia="Calibri" w:cs="Calibri"/>
                  <w:spacing w:val="-2"/>
                  <w:szCs w:val="22"/>
                  <w:lang w:val="en-IE"/>
                </w:rPr>
                <w:t>a</w:t>
              </w:r>
              <w:r w:rsidRPr="00B36352">
                <w:rPr>
                  <w:rFonts w:eastAsia="Calibri" w:cs="Calibri"/>
                  <w:szCs w:val="22"/>
                  <w:lang w:val="en-IE"/>
                </w:rPr>
                <w:t>st 5% of</w:t>
              </w:r>
              <w:r w:rsidRPr="00B36352">
                <w:rPr>
                  <w:rFonts w:eastAsia="Calibri" w:cs="Calibri"/>
                  <w:spacing w:val="-1"/>
                  <w:szCs w:val="22"/>
                  <w:lang w:val="en-IE"/>
                </w:rPr>
                <w:t xml:space="preserve"> a</w:t>
              </w:r>
              <w:r w:rsidRPr="00B36352">
                <w:rPr>
                  <w:rFonts w:eastAsia="Calibri" w:cs="Calibri"/>
                  <w:szCs w:val="22"/>
                  <w:lang w:val="en-IE"/>
                </w:rPr>
                <w:t>ll beneficiaries submitting a</w:t>
              </w:r>
              <w:r w:rsidRPr="00B36352">
                <w:rPr>
                  <w:rFonts w:eastAsia="Calibri" w:cs="Calibri"/>
                  <w:spacing w:val="-1"/>
                  <w:szCs w:val="22"/>
                  <w:lang w:val="en-IE"/>
                </w:rPr>
                <w:t xml:space="preserve"> Basic Payment Scheme </w:t>
              </w:r>
              <w:r w:rsidRPr="00B36352">
                <w:rPr>
                  <w:rFonts w:eastAsia="Calibri" w:cs="Calibri"/>
                  <w:szCs w:val="22"/>
                  <w:lang w:val="en-IE"/>
                </w:rPr>
                <w:t>applic</w:t>
              </w:r>
              <w:r w:rsidRPr="00B36352">
                <w:rPr>
                  <w:rFonts w:eastAsia="Calibri" w:cs="Calibri"/>
                  <w:spacing w:val="-2"/>
                  <w:szCs w:val="22"/>
                  <w:lang w:val="en-IE"/>
                </w:rPr>
                <w:t>a</w:t>
              </w:r>
              <w:r w:rsidRPr="00B36352">
                <w:rPr>
                  <w:rFonts w:eastAsia="Calibri" w:cs="Calibri"/>
                  <w:szCs w:val="22"/>
                  <w:lang w:val="en-IE"/>
                </w:rPr>
                <w:t>tion and/or other area-based scheme applications.</w:t>
              </w:r>
              <w:r w:rsidRPr="00B36352">
                <w:rPr>
                  <w:rFonts w:eastAsia="Calibri" w:cs="Calibri"/>
                  <w:spacing w:val="2"/>
                  <w:szCs w:val="22"/>
                  <w:lang w:val="en-IE"/>
                </w:rPr>
                <w:t xml:space="preserve"> </w:t>
              </w:r>
              <w:r w:rsidRPr="00B36352">
                <w:rPr>
                  <w:rFonts w:eastAsia="Calibri" w:cs="Calibri"/>
                  <w:szCs w:val="22"/>
                  <w:lang w:val="en-IE"/>
                </w:rPr>
                <w:t>Inst</w:t>
              </w:r>
              <w:r w:rsidRPr="00B36352">
                <w:rPr>
                  <w:rFonts w:eastAsia="Calibri" w:cs="Calibri"/>
                  <w:spacing w:val="-1"/>
                  <w:szCs w:val="22"/>
                  <w:lang w:val="en-IE"/>
                </w:rPr>
                <w:t>ea</w:t>
              </w:r>
              <w:r w:rsidRPr="00B36352">
                <w:rPr>
                  <w:rFonts w:eastAsia="Calibri" w:cs="Calibri"/>
                  <w:szCs w:val="22"/>
                  <w:lang w:val="en-IE"/>
                </w:rPr>
                <w:t xml:space="preserve">d of </w:t>
              </w:r>
              <w:r w:rsidRPr="00B36352">
                <w:rPr>
                  <w:rFonts w:eastAsia="Calibri" w:cs="Calibri"/>
                  <w:spacing w:val="-2"/>
                  <w:szCs w:val="22"/>
                  <w:lang w:val="en-IE"/>
                </w:rPr>
                <w:t>a</w:t>
              </w:r>
              <w:r w:rsidRPr="00B36352">
                <w:rPr>
                  <w:rFonts w:eastAsia="Calibri" w:cs="Calibri"/>
                  <w:szCs w:val="22"/>
                  <w:lang w:val="en-IE"/>
                </w:rPr>
                <w:t>pp</w:t>
              </w:r>
              <w:r w:rsidRPr="00B36352">
                <w:rPr>
                  <w:rFonts w:eastAsia="Calibri" w:cs="Calibri"/>
                  <w:spacing w:val="5"/>
                  <w:szCs w:val="22"/>
                  <w:lang w:val="en-IE"/>
                </w:rPr>
                <w:t>l</w:t>
              </w:r>
              <w:r w:rsidRPr="00B36352">
                <w:rPr>
                  <w:rFonts w:eastAsia="Calibri" w:cs="Calibri"/>
                  <w:spacing w:val="-5"/>
                  <w:szCs w:val="22"/>
                  <w:lang w:val="en-IE"/>
                </w:rPr>
                <w:t>y</w:t>
              </w:r>
              <w:r w:rsidRPr="00B36352">
                <w:rPr>
                  <w:rFonts w:eastAsia="Calibri" w:cs="Calibri"/>
                  <w:szCs w:val="22"/>
                  <w:lang w:val="en-IE"/>
                </w:rPr>
                <w:t>i</w:t>
              </w:r>
              <w:r w:rsidRPr="00B36352">
                <w:rPr>
                  <w:rFonts w:eastAsia="Calibri" w:cs="Calibri"/>
                  <w:spacing w:val="2"/>
                  <w:szCs w:val="22"/>
                  <w:lang w:val="en-IE"/>
                </w:rPr>
                <w:t>n</w:t>
              </w:r>
              <w:r w:rsidRPr="00B36352">
                <w:rPr>
                  <w:rFonts w:eastAsia="Calibri" w:cs="Calibri"/>
                  <w:szCs w:val="22"/>
                  <w:lang w:val="en-IE"/>
                </w:rPr>
                <w:t>g</w:t>
              </w:r>
              <w:r w:rsidRPr="00B36352">
                <w:rPr>
                  <w:rFonts w:eastAsia="Calibri" w:cs="Calibri"/>
                  <w:spacing w:val="-3"/>
                  <w:szCs w:val="22"/>
                  <w:lang w:val="en-IE"/>
                </w:rPr>
                <w:t xml:space="preserve"> </w:t>
              </w:r>
              <w:r w:rsidRPr="00B36352">
                <w:rPr>
                  <w:rFonts w:eastAsia="Calibri" w:cs="Calibri"/>
                  <w:szCs w:val="22"/>
                  <w:lang w:val="en-IE"/>
                </w:rPr>
                <w:t>the t</w:t>
              </w:r>
              <w:r w:rsidRPr="00B36352">
                <w:rPr>
                  <w:rFonts w:eastAsia="Calibri" w:cs="Calibri"/>
                  <w:spacing w:val="-1"/>
                  <w:szCs w:val="22"/>
                  <w:lang w:val="en-IE"/>
                </w:rPr>
                <w:t>r</w:t>
              </w:r>
              <w:r w:rsidRPr="00B36352">
                <w:rPr>
                  <w:rFonts w:eastAsia="Calibri" w:cs="Calibri"/>
                  <w:spacing w:val="1"/>
                  <w:szCs w:val="22"/>
                  <w:lang w:val="en-IE"/>
                </w:rPr>
                <w:t>a</w:t>
              </w:r>
              <w:r w:rsidRPr="00B36352">
                <w:rPr>
                  <w:rFonts w:eastAsia="Calibri" w:cs="Calibri"/>
                  <w:szCs w:val="22"/>
                  <w:lang w:val="en-IE"/>
                </w:rPr>
                <w:t>ditional me</w:t>
              </w:r>
              <w:r w:rsidRPr="00B36352">
                <w:rPr>
                  <w:rFonts w:eastAsia="Calibri" w:cs="Calibri"/>
                  <w:spacing w:val="-2"/>
                  <w:szCs w:val="22"/>
                  <w:lang w:val="en-IE"/>
                </w:rPr>
                <w:t>a</w:t>
              </w:r>
              <w:r w:rsidRPr="00B36352">
                <w:rPr>
                  <w:rFonts w:eastAsia="Calibri" w:cs="Calibri"/>
                  <w:szCs w:val="22"/>
                  <w:lang w:val="en-IE"/>
                </w:rPr>
                <w:t>ns of o</w:t>
              </w:r>
              <w:r w:rsidRPr="00B36352">
                <w:rPr>
                  <w:rFonts w:eastAsia="Calibri" w:cs="Calibri"/>
                  <w:spacing w:val="4"/>
                  <w:szCs w:val="22"/>
                  <w:lang w:val="en-IE"/>
                </w:rPr>
                <w:t>n</w:t>
              </w:r>
              <w:r w:rsidRPr="00B36352">
                <w:rPr>
                  <w:rFonts w:eastAsia="Calibri" w:cs="Calibri"/>
                  <w:spacing w:val="-1"/>
                  <w:szCs w:val="22"/>
                  <w:lang w:val="en-IE"/>
                </w:rPr>
                <w:t>-</w:t>
              </w:r>
              <w:r w:rsidRPr="00B36352">
                <w:rPr>
                  <w:rFonts w:eastAsia="Calibri" w:cs="Calibri"/>
                  <w:szCs w:val="22"/>
                  <w:lang w:val="en-IE"/>
                </w:rPr>
                <w:t>th</w:t>
              </w:r>
              <w:r w:rsidRPr="00B36352">
                <w:rPr>
                  <w:rFonts w:eastAsia="Calibri" w:cs="Calibri"/>
                  <w:spacing w:val="-1"/>
                  <w:szCs w:val="22"/>
                  <w:lang w:val="en-IE"/>
                </w:rPr>
                <w:t>e</w:t>
              </w:r>
              <w:r w:rsidRPr="00B36352">
                <w:rPr>
                  <w:rFonts w:eastAsia="Calibri" w:cs="Calibri"/>
                  <w:szCs w:val="22"/>
                  <w:lang w:val="en-IE"/>
                </w:rPr>
                <w:t xml:space="preserve">-spot </w:t>
              </w:r>
              <w:r w:rsidRPr="00B36352">
                <w:rPr>
                  <w:rFonts w:eastAsia="Calibri" w:cs="Calibri"/>
                  <w:spacing w:val="-1"/>
                  <w:szCs w:val="22"/>
                  <w:lang w:val="en-IE"/>
                </w:rPr>
                <w:t>c</w:t>
              </w:r>
              <w:r w:rsidRPr="00B36352">
                <w:rPr>
                  <w:rFonts w:eastAsia="Calibri" w:cs="Calibri"/>
                  <w:szCs w:val="22"/>
                  <w:lang w:val="en-IE"/>
                </w:rPr>
                <w:t>h</w:t>
              </w:r>
              <w:r w:rsidRPr="00B36352">
                <w:rPr>
                  <w:rFonts w:eastAsia="Calibri" w:cs="Calibri"/>
                  <w:spacing w:val="-1"/>
                  <w:szCs w:val="22"/>
                  <w:lang w:val="en-IE"/>
                </w:rPr>
                <w:t>ec</w:t>
              </w:r>
              <w:r w:rsidRPr="00B36352">
                <w:rPr>
                  <w:rFonts w:eastAsia="Calibri" w:cs="Calibri"/>
                  <w:szCs w:val="22"/>
                  <w:lang w:val="en-IE"/>
                </w:rPr>
                <w:t>ki</w:t>
              </w:r>
              <w:r w:rsidRPr="00B36352">
                <w:rPr>
                  <w:rFonts w:eastAsia="Calibri" w:cs="Calibri"/>
                  <w:spacing w:val="2"/>
                  <w:szCs w:val="22"/>
                  <w:lang w:val="en-IE"/>
                </w:rPr>
                <w:t>n</w:t>
              </w:r>
              <w:r w:rsidRPr="00B36352">
                <w:rPr>
                  <w:rFonts w:eastAsia="Calibri" w:cs="Calibri"/>
                  <w:spacing w:val="-3"/>
                  <w:szCs w:val="22"/>
                  <w:lang w:val="en-IE"/>
                </w:rPr>
                <w:t xml:space="preserve">g, </w:t>
              </w:r>
              <w:r w:rsidR="00070D9B" w:rsidRPr="00B36352">
                <w:rPr>
                  <w:rFonts w:eastAsia="Calibri" w:cs="Calibri"/>
                  <w:spacing w:val="-3"/>
                  <w:szCs w:val="22"/>
                  <w:lang w:val="en-IE"/>
                </w:rPr>
                <w:t>i.e.,</w:t>
              </w:r>
              <w:r w:rsidRPr="00B36352">
                <w:rPr>
                  <w:rFonts w:eastAsia="Calibri" w:cs="Calibri"/>
                  <w:spacing w:val="-3"/>
                  <w:szCs w:val="22"/>
                  <w:lang w:val="en-IE"/>
                </w:rPr>
                <w:t xml:space="preserve"> ground inspection, </w:t>
              </w:r>
              <w:r w:rsidRPr="00B36352">
                <w:rPr>
                  <w:rFonts w:eastAsia="Calibri" w:cs="Calibri"/>
                  <w:szCs w:val="22"/>
                  <w:lang w:val="en-IE"/>
                </w:rPr>
                <w:t>the M</w:t>
              </w:r>
              <w:r w:rsidRPr="00B36352">
                <w:rPr>
                  <w:rFonts w:eastAsia="Calibri" w:cs="Calibri"/>
                  <w:spacing w:val="-2"/>
                  <w:szCs w:val="22"/>
                  <w:lang w:val="en-IE"/>
                </w:rPr>
                <w:t>e</w:t>
              </w:r>
              <w:r w:rsidRPr="00B36352">
                <w:rPr>
                  <w:rFonts w:eastAsia="Calibri" w:cs="Calibri"/>
                  <w:szCs w:val="22"/>
                  <w:lang w:val="en-IE"/>
                </w:rPr>
                <w:t>m</w:t>
              </w:r>
              <w:r w:rsidRPr="00B36352">
                <w:rPr>
                  <w:rFonts w:eastAsia="Calibri" w:cs="Calibri"/>
                  <w:spacing w:val="2"/>
                  <w:szCs w:val="22"/>
                  <w:lang w:val="en-IE"/>
                </w:rPr>
                <w:t>b</w:t>
              </w:r>
              <w:r w:rsidRPr="00B36352">
                <w:rPr>
                  <w:rFonts w:eastAsia="Calibri" w:cs="Calibri"/>
                  <w:spacing w:val="-1"/>
                  <w:szCs w:val="22"/>
                  <w:lang w:val="en-IE"/>
                </w:rPr>
                <w:t>e</w:t>
              </w:r>
              <w:r w:rsidRPr="00B36352">
                <w:rPr>
                  <w:rFonts w:eastAsia="Calibri" w:cs="Calibri"/>
                  <w:szCs w:val="22"/>
                  <w:lang w:val="en-IE"/>
                </w:rPr>
                <w:t>r St</w:t>
              </w:r>
              <w:r w:rsidRPr="00B36352">
                <w:rPr>
                  <w:rFonts w:eastAsia="Calibri" w:cs="Calibri"/>
                  <w:spacing w:val="-1"/>
                  <w:szCs w:val="22"/>
                  <w:lang w:val="en-IE"/>
                </w:rPr>
                <w:t>a</w:t>
              </w:r>
              <w:r w:rsidRPr="00B36352">
                <w:rPr>
                  <w:rFonts w:eastAsia="Calibri" w:cs="Calibri"/>
                  <w:szCs w:val="22"/>
                  <w:lang w:val="en-IE"/>
                </w:rPr>
                <w:t xml:space="preserve">tes </w:t>
              </w:r>
              <w:r w:rsidRPr="00B36352">
                <w:rPr>
                  <w:rFonts w:eastAsia="Calibri" w:cs="Calibri"/>
                  <w:spacing w:val="-2"/>
                  <w:szCs w:val="22"/>
                  <w:lang w:val="en-IE"/>
                </w:rPr>
                <w:t>c</w:t>
              </w:r>
              <w:r w:rsidRPr="00B36352">
                <w:rPr>
                  <w:rFonts w:eastAsia="Calibri" w:cs="Calibri"/>
                  <w:spacing w:val="-1"/>
                  <w:szCs w:val="22"/>
                  <w:lang w:val="en-IE"/>
                </w:rPr>
                <w:t>a</w:t>
              </w:r>
              <w:r w:rsidRPr="00B36352">
                <w:rPr>
                  <w:rFonts w:eastAsia="Calibri" w:cs="Calibri"/>
                  <w:szCs w:val="22"/>
                  <w:lang w:val="en-IE"/>
                </w:rPr>
                <w:t xml:space="preserve">n </w:t>
              </w:r>
              <w:r w:rsidRPr="00B36352">
                <w:rPr>
                  <w:rFonts w:eastAsia="Calibri" w:cs="Calibri"/>
                  <w:spacing w:val="2"/>
                  <w:szCs w:val="22"/>
                  <w:lang w:val="en-IE"/>
                </w:rPr>
                <w:t>m</w:t>
              </w:r>
              <w:r w:rsidRPr="00B36352">
                <w:rPr>
                  <w:rFonts w:eastAsia="Calibri" w:cs="Calibri"/>
                  <w:spacing w:val="-1"/>
                  <w:szCs w:val="22"/>
                  <w:lang w:val="en-IE"/>
                </w:rPr>
                <w:t>a</w:t>
              </w:r>
              <w:r w:rsidRPr="00B36352">
                <w:rPr>
                  <w:rFonts w:eastAsia="Calibri" w:cs="Calibri"/>
                  <w:szCs w:val="22"/>
                  <w:lang w:val="en-IE"/>
                </w:rPr>
                <w:t>ke</w:t>
              </w:r>
              <w:r w:rsidRPr="00B36352">
                <w:rPr>
                  <w:rFonts w:eastAsia="Calibri" w:cs="Calibri"/>
                  <w:spacing w:val="-1"/>
                  <w:szCs w:val="22"/>
                  <w:lang w:val="en-IE"/>
                </w:rPr>
                <w:t xml:space="preserve"> </w:t>
              </w:r>
              <w:r w:rsidRPr="00B36352">
                <w:rPr>
                  <w:rFonts w:eastAsia="Calibri" w:cs="Calibri"/>
                  <w:szCs w:val="22"/>
                  <w:lang w:val="en-IE"/>
                </w:rPr>
                <w:t xml:space="preserve">use </w:t>
              </w:r>
              <w:r w:rsidRPr="00B36352">
                <w:rPr>
                  <w:rFonts w:eastAsia="Calibri" w:cs="Calibri"/>
                  <w:spacing w:val="1"/>
                  <w:szCs w:val="22"/>
                  <w:lang w:val="en-IE"/>
                </w:rPr>
                <w:t>o</w:t>
              </w:r>
              <w:r w:rsidRPr="00B36352">
                <w:rPr>
                  <w:rFonts w:eastAsia="Calibri" w:cs="Calibri"/>
                  <w:szCs w:val="22"/>
                  <w:lang w:val="en-IE"/>
                </w:rPr>
                <w:t>f</w:t>
              </w:r>
              <w:r w:rsidRPr="00B36352">
                <w:rPr>
                  <w:rFonts w:eastAsia="Calibri" w:cs="Calibri"/>
                  <w:spacing w:val="1"/>
                  <w:szCs w:val="22"/>
                  <w:lang w:val="en-IE"/>
                </w:rPr>
                <w:t xml:space="preserve"> </w:t>
              </w:r>
              <w:r w:rsidRPr="00B36352">
                <w:rPr>
                  <w:rFonts w:eastAsia="Calibri" w:cs="Calibri"/>
                  <w:spacing w:val="-1"/>
                  <w:szCs w:val="22"/>
                  <w:lang w:val="en-IE"/>
                </w:rPr>
                <w:t>re</w:t>
              </w:r>
              <w:r w:rsidRPr="00B36352">
                <w:rPr>
                  <w:rFonts w:eastAsia="Calibri" w:cs="Calibri"/>
                  <w:szCs w:val="22"/>
                  <w:lang w:val="en-IE"/>
                </w:rPr>
                <w:t>mote</w:t>
              </w:r>
              <w:r w:rsidRPr="00B36352">
                <w:rPr>
                  <w:rFonts w:eastAsia="Calibri" w:cs="Calibri"/>
                  <w:spacing w:val="-1"/>
                  <w:szCs w:val="22"/>
                  <w:lang w:val="en-IE"/>
                </w:rPr>
                <w:t xml:space="preserve"> </w:t>
              </w:r>
              <w:r w:rsidRPr="00B36352">
                <w:rPr>
                  <w:rFonts w:eastAsia="Calibri" w:cs="Calibri"/>
                  <w:szCs w:val="22"/>
                  <w:lang w:val="en-IE"/>
                </w:rPr>
                <w:t>sensi</w:t>
              </w:r>
              <w:r w:rsidRPr="00B36352">
                <w:rPr>
                  <w:rFonts w:eastAsia="Calibri" w:cs="Calibri"/>
                  <w:spacing w:val="2"/>
                  <w:szCs w:val="22"/>
                  <w:lang w:val="en-IE"/>
                </w:rPr>
                <w:t>n</w:t>
              </w:r>
              <w:r w:rsidRPr="00B36352">
                <w:rPr>
                  <w:rFonts w:eastAsia="Calibri" w:cs="Calibri"/>
                  <w:szCs w:val="22"/>
                  <w:lang w:val="en-IE"/>
                </w:rPr>
                <w:t>g</w:t>
              </w:r>
              <w:r w:rsidRPr="00B36352">
                <w:rPr>
                  <w:rFonts w:eastAsia="Calibri" w:cs="Calibri"/>
                  <w:spacing w:val="-3"/>
                  <w:szCs w:val="22"/>
                  <w:lang w:val="en-IE"/>
                </w:rPr>
                <w:t xml:space="preserve"> a</w:t>
              </w:r>
              <w:r w:rsidRPr="00B36352">
                <w:rPr>
                  <w:rFonts w:eastAsia="Calibri" w:cs="Calibri"/>
                  <w:szCs w:val="22"/>
                  <w:lang w:val="en-IE"/>
                </w:rPr>
                <w:t>s outlin</w:t>
              </w:r>
              <w:r w:rsidRPr="00B36352">
                <w:rPr>
                  <w:rFonts w:eastAsia="Calibri" w:cs="Calibri"/>
                  <w:spacing w:val="-1"/>
                  <w:szCs w:val="22"/>
                  <w:lang w:val="en-IE"/>
                </w:rPr>
                <w:t>e</w:t>
              </w:r>
              <w:r w:rsidRPr="00B36352">
                <w:rPr>
                  <w:rFonts w:eastAsia="Calibri" w:cs="Calibri"/>
                  <w:szCs w:val="22"/>
                  <w:lang w:val="en-IE"/>
                </w:rPr>
                <w:t>d in the articles of</w:t>
              </w:r>
              <w:r w:rsidRPr="00B36352">
                <w:rPr>
                  <w:rFonts w:eastAsia="Calibri" w:cs="Calibri"/>
                  <w:spacing w:val="-1"/>
                  <w:szCs w:val="22"/>
                  <w:lang w:val="en-IE"/>
                </w:rPr>
                <w:t xml:space="preserve"> </w:t>
              </w:r>
              <w:r w:rsidRPr="00B36352">
                <w:rPr>
                  <w:rFonts w:eastAsia="Calibri" w:cs="Calibri"/>
                  <w:szCs w:val="22"/>
                  <w:lang w:val="en-IE"/>
                </w:rPr>
                <w:t>these R</w:t>
              </w:r>
              <w:r w:rsidRPr="00B36352">
                <w:rPr>
                  <w:rFonts w:eastAsia="Calibri" w:cs="Calibri"/>
                  <w:spacing w:val="-1"/>
                  <w:szCs w:val="22"/>
                  <w:lang w:val="en-IE"/>
                </w:rPr>
                <w:t>e</w:t>
              </w:r>
              <w:r w:rsidRPr="00B36352">
                <w:rPr>
                  <w:rFonts w:eastAsia="Calibri" w:cs="Calibri"/>
                  <w:spacing w:val="-3"/>
                  <w:szCs w:val="22"/>
                  <w:lang w:val="en-IE"/>
                </w:rPr>
                <w:t>g</w:t>
              </w:r>
              <w:r w:rsidRPr="00B36352">
                <w:rPr>
                  <w:rFonts w:eastAsia="Calibri" w:cs="Calibri"/>
                  <w:szCs w:val="22"/>
                  <w:lang w:val="en-IE"/>
                </w:rPr>
                <w:t>ulations.</w:t>
              </w:r>
              <w:r w:rsidRPr="00B36352">
                <w:rPr>
                  <w:rFonts w:eastAsia="Calibri" w:cs="Calibri"/>
                  <w:spacing w:val="2"/>
                  <w:szCs w:val="22"/>
                  <w:lang w:val="en-IE"/>
                </w:rPr>
                <w:t xml:space="preserve"> </w:t>
              </w:r>
              <w:r w:rsidRPr="00B36352">
                <w:rPr>
                  <w:rFonts w:eastAsia="Calibri" w:cs="Calibri"/>
                  <w:spacing w:val="-4"/>
                  <w:szCs w:val="22"/>
                  <w:lang w:val="en-IE"/>
                </w:rPr>
                <w:t>I</w:t>
              </w:r>
              <w:r w:rsidRPr="00B36352">
                <w:rPr>
                  <w:rFonts w:eastAsia="Calibri" w:cs="Calibri"/>
                  <w:szCs w:val="22"/>
                  <w:lang w:val="en-IE"/>
                </w:rPr>
                <w:t>n</w:t>
              </w:r>
              <w:r w:rsidRPr="00B36352">
                <w:rPr>
                  <w:rFonts w:eastAsia="Calibri" w:cs="Calibri"/>
                  <w:spacing w:val="2"/>
                  <w:szCs w:val="22"/>
                  <w:lang w:val="en-IE"/>
                </w:rPr>
                <w:t xml:space="preserve"> </w:t>
              </w:r>
              <w:r w:rsidRPr="00B36352">
                <w:rPr>
                  <w:rFonts w:eastAsia="Calibri" w:cs="Calibri"/>
                  <w:spacing w:val="-4"/>
                  <w:szCs w:val="22"/>
                  <w:lang w:val="en-IE"/>
                </w:rPr>
                <w:t>I</w:t>
              </w:r>
              <w:r w:rsidRPr="00B36352">
                <w:rPr>
                  <w:rFonts w:eastAsia="Calibri" w:cs="Calibri"/>
                  <w:spacing w:val="1"/>
                  <w:szCs w:val="22"/>
                  <w:lang w:val="en-IE"/>
                </w:rPr>
                <w:t>r</w:t>
              </w:r>
              <w:r w:rsidRPr="00B36352">
                <w:rPr>
                  <w:rFonts w:eastAsia="Calibri" w:cs="Calibri"/>
                  <w:spacing w:val="-1"/>
                  <w:szCs w:val="22"/>
                  <w:lang w:val="en-IE"/>
                </w:rPr>
                <w:t>e</w:t>
              </w:r>
              <w:r w:rsidRPr="00B36352">
                <w:rPr>
                  <w:rFonts w:eastAsia="Calibri" w:cs="Calibri"/>
                  <w:spacing w:val="2"/>
                  <w:szCs w:val="22"/>
                  <w:lang w:val="en-IE"/>
                </w:rPr>
                <w:t>l</w:t>
              </w:r>
              <w:r w:rsidRPr="00B36352">
                <w:rPr>
                  <w:rFonts w:eastAsia="Calibri" w:cs="Calibri"/>
                  <w:spacing w:val="-1"/>
                  <w:szCs w:val="22"/>
                  <w:lang w:val="en-IE"/>
                </w:rPr>
                <w:t>a</w:t>
              </w:r>
              <w:r w:rsidRPr="00B36352">
                <w:rPr>
                  <w:rFonts w:eastAsia="Calibri" w:cs="Calibri"/>
                  <w:szCs w:val="22"/>
                  <w:lang w:val="en-IE"/>
                </w:rPr>
                <w:t>nd a</w:t>
              </w:r>
              <w:r w:rsidRPr="00B36352">
                <w:rPr>
                  <w:rFonts w:eastAsia="Calibri" w:cs="Calibri"/>
                  <w:spacing w:val="-1"/>
                  <w:szCs w:val="22"/>
                  <w:lang w:val="en-IE"/>
                </w:rPr>
                <w:t xml:space="preserve"> </w:t>
              </w:r>
              <w:r w:rsidRPr="00B36352">
                <w:rPr>
                  <w:rFonts w:eastAsia="Calibri" w:cs="Calibri"/>
                  <w:szCs w:val="22"/>
                  <w:lang w:val="en-IE"/>
                </w:rPr>
                <w:t>pr</w:t>
              </w:r>
              <w:r w:rsidRPr="00B36352">
                <w:rPr>
                  <w:rFonts w:eastAsia="Calibri" w:cs="Calibri"/>
                  <w:spacing w:val="1"/>
                  <w:szCs w:val="22"/>
                  <w:lang w:val="en-IE"/>
                </w:rPr>
                <w:t>o</w:t>
              </w:r>
              <w:r w:rsidRPr="00B36352">
                <w:rPr>
                  <w:rFonts w:eastAsia="Calibri" w:cs="Calibri"/>
                  <w:spacing w:val="-3"/>
                  <w:szCs w:val="22"/>
                  <w:lang w:val="en-IE"/>
                </w:rPr>
                <w:t>g</w:t>
              </w:r>
              <w:r w:rsidRPr="00B36352">
                <w:rPr>
                  <w:rFonts w:eastAsia="Calibri" w:cs="Calibri"/>
                  <w:spacing w:val="1"/>
                  <w:szCs w:val="22"/>
                  <w:lang w:val="en-IE"/>
                </w:rPr>
                <w:t>r</w:t>
              </w:r>
              <w:r w:rsidRPr="00B36352">
                <w:rPr>
                  <w:rFonts w:eastAsia="Calibri" w:cs="Calibri"/>
                  <w:spacing w:val="-1"/>
                  <w:szCs w:val="22"/>
                  <w:lang w:val="en-IE"/>
                </w:rPr>
                <w:t>a</w:t>
              </w:r>
              <w:r w:rsidRPr="00B36352">
                <w:rPr>
                  <w:rFonts w:eastAsia="Calibri" w:cs="Calibri"/>
                  <w:spacing w:val="2"/>
                  <w:szCs w:val="22"/>
                  <w:lang w:val="en-IE"/>
                </w:rPr>
                <w:t>m</w:t>
              </w:r>
              <w:r w:rsidRPr="00B36352">
                <w:rPr>
                  <w:rFonts w:eastAsia="Calibri" w:cs="Calibri"/>
                  <w:szCs w:val="22"/>
                  <w:lang w:val="en-IE"/>
                </w:rPr>
                <w:t>me of</w:t>
              </w:r>
              <w:r w:rsidRPr="00B36352">
                <w:rPr>
                  <w:rFonts w:eastAsia="Calibri" w:cs="Calibri"/>
                  <w:spacing w:val="58"/>
                  <w:szCs w:val="22"/>
                  <w:lang w:val="en-IE"/>
                </w:rPr>
                <w:t xml:space="preserve"> </w:t>
              </w:r>
              <w:r w:rsidRPr="00B36352">
                <w:rPr>
                  <w:rFonts w:eastAsia="Calibri" w:cs="Calibri"/>
                  <w:szCs w:val="22"/>
                  <w:lang w:val="en-IE"/>
                </w:rPr>
                <w:t>bo</w:t>
              </w:r>
              <w:r w:rsidRPr="00B36352">
                <w:rPr>
                  <w:rFonts w:eastAsia="Calibri" w:cs="Calibri"/>
                  <w:spacing w:val="2"/>
                  <w:szCs w:val="22"/>
                  <w:lang w:val="en-IE"/>
                </w:rPr>
                <w:t>t</w:t>
              </w:r>
              <w:r w:rsidRPr="00B36352">
                <w:rPr>
                  <w:rFonts w:eastAsia="Calibri" w:cs="Calibri"/>
                  <w:szCs w:val="22"/>
                  <w:lang w:val="en-IE"/>
                </w:rPr>
                <w:t>h</w:t>
              </w:r>
              <w:r w:rsidRPr="00B36352">
                <w:rPr>
                  <w:rFonts w:eastAsia="Calibri" w:cs="Calibri"/>
                  <w:spacing w:val="60"/>
                  <w:szCs w:val="22"/>
                  <w:lang w:val="en-IE"/>
                </w:rPr>
                <w:t xml:space="preserve"> </w:t>
              </w:r>
              <w:r w:rsidRPr="00B36352">
                <w:rPr>
                  <w:rFonts w:eastAsia="Calibri" w:cs="Calibri"/>
                  <w:szCs w:val="22"/>
                  <w:lang w:val="en-IE"/>
                </w:rPr>
                <w:t>G</w:t>
              </w:r>
              <w:r w:rsidRPr="00B36352">
                <w:rPr>
                  <w:rFonts w:eastAsia="Calibri" w:cs="Calibri"/>
                  <w:spacing w:val="-2"/>
                  <w:szCs w:val="22"/>
                  <w:lang w:val="en-IE"/>
                </w:rPr>
                <w:t>r</w:t>
              </w:r>
              <w:r w:rsidRPr="00B36352">
                <w:rPr>
                  <w:rFonts w:eastAsia="Calibri" w:cs="Calibri"/>
                  <w:szCs w:val="22"/>
                  <w:lang w:val="en-IE"/>
                </w:rPr>
                <w:t>ound Eli</w:t>
              </w:r>
              <w:r w:rsidRPr="00B36352">
                <w:rPr>
                  <w:rFonts w:eastAsia="Calibri" w:cs="Calibri"/>
                  <w:spacing w:val="-3"/>
                  <w:szCs w:val="22"/>
                  <w:lang w:val="en-IE"/>
                </w:rPr>
                <w:t>g</w:t>
              </w:r>
              <w:r w:rsidRPr="00B36352">
                <w:rPr>
                  <w:rFonts w:eastAsia="Calibri" w:cs="Calibri"/>
                  <w:szCs w:val="22"/>
                  <w:lang w:val="en-IE"/>
                </w:rPr>
                <w:t>ibili</w:t>
              </w:r>
              <w:r w:rsidRPr="00B36352">
                <w:rPr>
                  <w:rFonts w:eastAsia="Calibri" w:cs="Calibri"/>
                  <w:spacing w:val="2"/>
                  <w:szCs w:val="22"/>
                  <w:lang w:val="en-IE"/>
                </w:rPr>
                <w:t>t</w:t>
              </w:r>
              <w:r w:rsidRPr="00B36352">
                <w:rPr>
                  <w:rFonts w:eastAsia="Calibri" w:cs="Calibri"/>
                  <w:szCs w:val="22"/>
                  <w:lang w:val="en-IE"/>
                </w:rPr>
                <w:t>y</w:t>
              </w:r>
              <w:r w:rsidRPr="00B36352">
                <w:rPr>
                  <w:rFonts w:eastAsia="Calibri" w:cs="Calibri"/>
                  <w:spacing w:val="-3"/>
                  <w:szCs w:val="22"/>
                  <w:lang w:val="en-IE"/>
                </w:rPr>
                <w:t xml:space="preserve"> </w:t>
              </w:r>
              <w:r w:rsidRPr="00B36352">
                <w:rPr>
                  <w:rFonts w:eastAsia="Calibri" w:cs="Calibri"/>
                  <w:spacing w:val="-1"/>
                  <w:szCs w:val="22"/>
                  <w:lang w:val="en-IE"/>
                </w:rPr>
                <w:t>a</w:t>
              </w:r>
              <w:r w:rsidRPr="00B36352">
                <w:rPr>
                  <w:rFonts w:eastAsia="Calibri" w:cs="Calibri"/>
                  <w:szCs w:val="22"/>
                  <w:lang w:val="en-IE"/>
                </w:rPr>
                <w:t>nd</w:t>
              </w:r>
              <w:r w:rsidRPr="00B36352">
                <w:rPr>
                  <w:rFonts w:eastAsia="Calibri" w:cs="Calibri"/>
                  <w:spacing w:val="2"/>
                  <w:szCs w:val="22"/>
                  <w:lang w:val="en-IE"/>
                </w:rPr>
                <w:t xml:space="preserve"> </w:t>
              </w:r>
              <w:r w:rsidRPr="00B36352">
                <w:rPr>
                  <w:rFonts w:eastAsia="Calibri" w:cs="Calibri"/>
                  <w:szCs w:val="22"/>
                  <w:lang w:val="en-IE"/>
                </w:rPr>
                <w:t>R</w:t>
              </w:r>
              <w:r w:rsidRPr="00B36352">
                <w:rPr>
                  <w:rFonts w:eastAsia="Calibri" w:cs="Calibri"/>
                  <w:spacing w:val="-1"/>
                  <w:szCs w:val="22"/>
                  <w:lang w:val="en-IE"/>
                </w:rPr>
                <w:t>e</w:t>
              </w:r>
              <w:r w:rsidRPr="00B36352">
                <w:rPr>
                  <w:rFonts w:eastAsia="Calibri" w:cs="Calibri"/>
                  <w:szCs w:val="22"/>
                  <w:lang w:val="en-IE"/>
                </w:rPr>
                <w:t>mote</w:t>
              </w:r>
              <w:r w:rsidRPr="00B36352">
                <w:rPr>
                  <w:rFonts w:eastAsia="Calibri" w:cs="Calibri"/>
                  <w:spacing w:val="-1"/>
                  <w:szCs w:val="22"/>
                  <w:lang w:val="en-IE"/>
                </w:rPr>
                <w:t xml:space="preserve"> </w:t>
              </w:r>
              <w:r w:rsidRPr="00B36352">
                <w:rPr>
                  <w:rFonts w:eastAsia="Calibri" w:cs="Calibri"/>
                  <w:szCs w:val="22"/>
                  <w:lang w:val="en-IE"/>
                </w:rPr>
                <w:t>S</w:t>
              </w:r>
              <w:r w:rsidRPr="00B36352">
                <w:rPr>
                  <w:rFonts w:eastAsia="Calibri" w:cs="Calibri"/>
                  <w:spacing w:val="-1"/>
                  <w:szCs w:val="22"/>
                  <w:lang w:val="en-IE"/>
                </w:rPr>
                <w:t>e</w:t>
              </w:r>
              <w:r w:rsidRPr="00B36352">
                <w:rPr>
                  <w:rFonts w:eastAsia="Calibri" w:cs="Calibri"/>
                  <w:szCs w:val="22"/>
                  <w:lang w:val="en-IE"/>
                </w:rPr>
                <w:t>nsing inspe</w:t>
              </w:r>
              <w:r w:rsidRPr="00B36352">
                <w:rPr>
                  <w:rFonts w:eastAsia="Calibri" w:cs="Calibri"/>
                  <w:spacing w:val="-2"/>
                  <w:szCs w:val="22"/>
                  <w:lang w:val="en-IE"/>
                </w:rPr>
                <w:t>c</w:t>
              </w:r>
              <w:r w:rsidRPr="00B36352">
                <w:rPr>
                  <w:rFonts w:eastAsia="Calibri" w:cs="Calibri"/>
                  <w:szCs w:val="22"/>
                  <w:lang w:val="en-IE"/>
                </w:rPr>
                <w:t xml:space="preserve">tions </w:t>
              </w:r>
              <w:r w:rsidRPr="00B36352">
                <w:rPr>
                  <w:rFonts w:eastAsia="Calibri" w:cs="Calibri"/>
                  <w:spacing w:val="-1"/>
                  <w:szCs w:val="22"/>
                  <w:lang w:val="en-IE"/>
                </w:rPr>
                <w:t>a</w:t>
              </w:r>
              <w:r w:rsidRPr="00B36352">
                <w:rPr>
                  <w:rFonts w:eastAsia="Calibri" w:cs="Calibri"/>
                  <w:szCs w:val="22"/>
                  <w:lang w:val="en-IE"/>
                </w:rPr>
                <w:t>re</w:t>
              </w:r>
              <w:r w:rsidRPr="00B36352">
                <w:rPr>
                  <w:rFonts w:eastAsia="Calibri" w:cs="Calibri"/>
                  <w:spacing w:val="-2"/>
                  <w:szCs w:val="22"/>
                  <w:lang w:val="en-IE"/>
                </w:rPr>
                <w:t xml:space="preserve"> </w:t>
              </w:r>
              <w:r w:rsidRPr="00B36352">
                <w:rPr>
                  <w:rFonts w:eastAsia="Calibri" w:cs="Calibri"/>
                  <w:spacing w:val="1"/>
                  <w:szCs w:val="22"/>
                  <w:lang w:val="en-IE"/>
                </w:rPr>
                <w:t>c</w:t>
              </w:r>
              <w:r w:rsidRPr="00B36352">
                <w:rPr>
                  <w:rFonts w:eastAsia="Calibri" w:cs="Calibri"/>
                  <w:spacing w:val="-1"/>
                  <w:szCs w:val="22"/>
                  <w:lang w:val="en-IE"/>
                </w:rPr>
                <w:t>a</w:t>
              </w:r>
              <w:r w:rsidRPr="00B36352">
                <w:rPr>
                  <w:rFonts w:eastAsia="Calibri" w:cs="Calibri"/>
                  <w:szCs w:val="22"/>
                  <w:lang w:val="en-IE"/>
                </w:rPr>
                <w:t>r</w:t>
              </w:r>
              <w:r w:rsidRPr="00B36352">
                <w:rPr>
                  <w:rFonts w:eastAsia="Calibri" w:cs="Calibri"/>
                  <w:spacing w:val="-2"/>
                  <w:szCs w:val="22"/>
                  <w:lang w:val="en-IE"/>
                </w:rPr>
                <w:t>r</w:t>
              </w:r>
              <w:r w:rsidRPr="00B36352">
                <w:rPr>
                  <w:rFonts w:eastAsia="Calibri" w:cs="Calibri"/>
                  <w:spacing w:val="2"/>
                  <w:szCs w:val="22"/>
                  <w:lang w:val="en-IE"/>
                </w:rPr>
                <w:t>i</w:t>
              </w:r>
              <w:r w:rsidRPr="00B36352">
                <w:rPr>
                  <w:rFonts w:eastAsia="Calibri" w:cs="Calibri"/>
                  <w:spacing w:val="-1"/>
                  <w:szCs w:val="22"/>
                  <w:lang w:val="en-IE"/>
                </w:rPr>
                <w:t>e</w:t>
              </w:r>
              <w:r w:rsidRPr="00B36352">
                <w:rPr>
                  <w:rFonts w:eastAsia="Calibri" w:cs="Calibri"/>
                  <w:szCs w:val="22"/>
                  <w:lang w:val="en-IE"/>
                </w:rPr>
                <w:t xml:space="preserve">d </w:t>
              </w:r>
              <w:r w:rsidRPr="00B36352">
                <w:rPr>
                  <w:rFonts w:eastAsia="Calibri" w:cs="Calibri"/>
                  <w:spacing w:val="2"/>
                  <w:szCs w:val="22"/>
                  <w:lang w:val="en-IE"/>
                </w:rPr>
                <w:t>o</w:t>
              </w:r>
              <w:r w:rsidRPr="00B36352">
                <w:rPr>
                  <w:rFonts w:eastAsia="Calibri" w:cs="Calibri"/>
                  <w:szCs w:val="22"/>
                  <w:lang w:val="en-IE"/>
                </w:rPr>
                <w:t>ut.</w:t>
              </w:r>
            </w:p>
            <w:p w14:paraId="4BEBBBB6" w14:textId="77777777" w:rsidR="00B36352" w:rsidRPr="00B36352" w:rsidRDefault="00B36352" w:rsidP="00B36352">
              <w:pPr>
                <w:rPr>
                  <w:rFonts w:eastAsia="Calibri" w:cs="Calibri"/>
                  <w:szCs w:val="22"/>
                  <w:lang w:val="en-IE"/>
                </w:rPr>
              </w:pPr>
              <w:r w:rsidRPr="00B36352">
                <w:rPr>
                  <w:rFonts w:eastAsia="Calibri" w:cs="Calibri"/>
                  <w:szCs w:val="22"/>
                  <w:lang w:val="en-IE"/>
                </w:rPr>
                <w:t>In 2022, it is currently foreseen that approximately 7,000 applications will be controlled by Remote Sensing for land eligibility controls.</w:t>
              </w:r>
              <w:r w:rsidRPr="00B36352">
                <w:rPr>
                  <w:rFonts w:eastAsia="Calibri" w:cs="Calibri"/>
                  <w:color w:val="FF0000"/>
                  <w:szCs w:val="22"/>
                  <w:lang w:val="en-IE"/>
                </w:rPr>
                <w:t xml:space="preserve"> </w:t>
              </w:r>
              <w:r w:rsidRPr="00B36352">
                <w:rPr>
                  <w:rFonts w:eastAsia="Calibri" w:cs="Calibri"/>
                  <w:szCs w:val="22"/>
                  <w:lang w:val="en-IE"/>
                </w:rPr>
                <w:t>It is anticipated that the applications will be located in approx. 48 remote sensing zones, reduced to approx. 20 zones where adjacent zones are merged, and will cover some 12,480 km</w:t>
              </w:r>
              <w:r w:rsidRPr="00B36352">
                <w:rPr>
                  <w:rFonts w:eastAsia="Calibri" w:cs="Calibri"/>
                  <w:szCs w:val="22"/>
                  <w:vertAlign w:val="superscript"/>
                  <w:lang w:val="en-IE"/>
                </w:rPr>
                <w:t>2</w:t>
              </w:r>
              <w:r w:rsidRPr="00B36352">
                <w:rPr>
                  <w:rFonts w:eastAsia="Calibri" w:cs="Calibri"/>
                  <w:szCs w:val="22"/>
                  <w:lang w:val="en-IE"/>
                </w:rPr>
                <w:t xml:space="preserve">. In addition, approximately 1000 full ground eligibility inspections will be carried out in 2022 to verify area-based eligibility conditions for the scheme mentioned above. </w:t>
              </w:r>
            </w:p>
            <w:p w14:paraId="2D8D09DD" w14:textId="77777777" w:rsidR="00B36352" w:rsidRPr="00B36352" w:rsidRDefault="00B36352" w:rsidP="00B36352">
              <w:pPr>
                <w:rPr>
                  <w:rFonts w:eastAsia="Calibri" w:cs="Calibri"/>
                  <w:szCs w:val="22"/>
                  <w:lang w:val="en-IE"/>
                </w:rPr>
              </w:pPr>
            </w:p>
            <w:p w14:paraId="16C02779" w14:textId="77777777" w:rsidR="00B36352" w:rsidRPr="00B36352" w:rsidRDefault="00B36352" w:rsidP="00B36352">
              <w:pPr>
                <w:rPr>
                  <w:rFonts w:eastAsia="Calibri" w:cs="Calibri"/>
                  <w:bCs/>
                  <w:spacing w:val="-1"/>
                  <w:szCs w:val="22"/>
                  <w:lang w:val="en-IE"/>
                </w:rPr>
              </w:pPr>
              <w:r w:rsidRPr="00B36352">
                <w:rPr>
                  <w:rFonts w:eastAsia="Calibri" w:cs="Calibri"/>
                  <w:bCs/>
                  <w:szCs w:val="22"/>
                  <w:lang w:val="en-IE"/>
                </w:rPr>
                <w:t>The</w:t>
              </w:r>
              <w:r w:rsidRPr="00B36352">
                <w:rPr>
                  <w:rFonts w:eastAsia="Calibri" w:cs="Calibri"/>
                  <w:bCs/>
                  <w:spacing w:val="-1"/>
                  <w:szCs w:val="22"/>
                  <w:lang w:val="en-IE"/>
                </w:rPr>
                <w:t xml:space="preserve"> </w:t>
              </w:r>
              <w:r w:rsidRPr="00B36352">
                <w:rPr>
                  <w:rFonts w:eastAsia="Calibri" w:cs="Calibri"/>
                  <w:bCs/>
                  <w:szCs w:val="22"/>
                  <w:lang w:val="en-IE"/>
                </w:rPr>
                <w:t>p</w:t>
              </w:r>
              <w:r w:rsidRPr="00B36352">
                <w:rPr>
                  <w:rFonts w:eastAsia="Calibri" w:cs="Calibri"/>
                  <w:bCs/>
                  <w:spacing w:val="-1"/>
                  <w:szCs w:val="22"/>
                  <w:lang w:val="en-IE"/>
                </w:rPr>
                <w:t>r</w:t>
              </w:r>
              <w:r w:rsidRPr="00B36352">
                <w:rPr>
                  <w:rFonts w:eastAsia="Calibri" w:cs="Calibri"/>
                  <w:bCs/>
                  <w:szCs w:val="22"/>
                  <w:lang w:val="en-IE"/>
                </w:rPr>
                <w:t>a</w:t>
              </w:r>
              <w:r w:rsidRPr="00B36352">
                <w:rPr>
                  <w:rFonts w:eastAsia="Calibri" w:cs="Calibri"/>
                  <w:bCs/>
                  <w:spacing w:val="-1"/>
                  <w:szCs w:val="22"/>
                  <w:lang w:val="en-IE"/>
                </w:rPr>
                <w:t>c</w:t>
              </w:r>
              <w:r w:rsidRPr="00B36352">
                <w:rPr>
                  <w:rFonts w:eastAsia="Calibri" w:cs="Calibri"/>
                  <w:bCs/>
                  <w:szCs w:val="22"/>
                  <w:lang w:val="en-IE"/>
                </w:rPr>
                <w:t>ti</w:t>
              </w:r>
              <w:r w:rsidRPr="00B36352">
                <w:rPr>
                  <w:rFonts w:eastAsia="Calibri" w:cs="Calibri"/>
                  <w:bCs/>
                  <w:spacing w:val="-2"/>
                  <w:szCs w:val="22"/>
                  <w:lang w:val="en-IE"/>
                </w:rPr>
                <w:t>c</w:t>
              </w:r>
              <w:r w:rsidRPr="00B36352">
                <w:rPr>
                  <w:rFonts w:eastAsia="Calibri" w:cs="Calibri"/>
                  <w:bCs/>
                  <w:szCs w:val="22"/>
                  <w:lang w:val="en-IE"/>
                </w:rPr>
                <w:t>al i</w:t>
              </w:r>
              <w:r w:rsidRPr="00B36352">
                <w:rPr>
                  <w:rFonts w:eastAsia="Calibri" w:cs="Calibri"/>
                  <w:bCs/>
                  <w:spacing w:val="-3"/>
                  <w:szCs w:val="22"/>
                  <w:lang w:val="en-IE"/>
                </w:rPr>
                <w:t>m</w:t>
              </w:r>
              <w:r w:rsidRPr="00B36352">
                <w:rPr>
                  <w:rFonts w:eastAsia="Calibri" w:cs="Calibri"/>
                  <w:bCs/>
                  <w:szCs w:val="22"/>
                  <w:lang w:val="en-IE"/>
                </w:rPr>
                <w:t>pl</w:t>
              </w:r>
              <w:r w:rsidRPr="00B36352">
                <w:rPr>
                  <w:rFonts w:eastAsia="Calibri" w:cs="Calibri"/>
                  <w:bCs/>
                  <w:spacing w:val="1"/>
                  <w:szCs w:val="22"/>
                  <w:lang w:val="en-IE"/>
                </w:rPr>
                <w:t>e</w:t>
              </w:r>
              <w:r w:rsidRPr="00B36352">
                <w:rPr>
                  <w:rFonts w:eastAsia="Calibri" w:cs="Calibri"/>
                  <w:bCs/>
                  <w:spacing w:val="-1"/>
                  <w:szCs w:val="22"/>
                  <w:lang w:val="en-IE"/>
                </w:rPr>
                <w:t>me</w:t>
              </w:r>
              <w:r w:rsidRPr="00B36352">
                <w:rPr>
                  <w:rFonts w:eastAsia="Calibri" w:cs="Calibri"/>
                  <w:bCs/>
                  <w:spacing w:val="3"/>
                  <w:szCs w:val="22"/>
                  <w:lang w:val="en-IE"/>
                </w:rPr>
                <w:t>n</w:t>
              </w:r>
              <w:r w:rsidRPr="00B36352">
                <w:rPr>
                  <w:rFonts w:eastAsia="Calibri" w:cs="Calibri"/>
                  <w:bCs/>
                  <w:szCs w:val="22"/>
                  <w:lang w:val="en-IE"/>
                </w:rPr>
                <w:t>ta</w:t>
              </w:r>
              <w:r w:rsidRPr="00B36352">
                <w:rPr>
                  <w:rFonts w:eastAsia="Calibri" w:cs="Calibri"/>
                  <w:bCs/>
                  <w:spacing w:val="-2"/>
                  <w:szCs w:val="22"/>
                  <w:lang w:val="en-IE"/>
                </w:rPr>
                <w:t>t</w:t>
              </w:r>
              <w:r w:rsidRPr="00B36352">
                <w:rPr>
                  <w:rFonts w:eastAsia="Calibri" w:cs="Calibri"/>
                  <w:bCs/>
                  <w:szCs w:val="22"/>
                  <w:lang w:val="en-IE"/>
                </w:rPr>
                <w:t>ion</w:t>
              </w:r>
              <w:r w:rsidRPr="00B36352">
                <w:rPr>
                  <w:rFonts w:eastAsia="Calibri" w:cs="Calibri"/>
                  <w:bCs/>
                  <w:spacing w:val="1"/>
                  <w:szCs w:val="22"/>
                  <w:lang w:val="en-IE"/>
                </w:rPr>
                <w:t xml:space="preserve"> </w:t>
              </w:r>
              <w:r w:rsidRPr="00B36352">
                <w:rPr>
                  <w:rFonts w:eastAsia="Calibri" w:cs="Calibri"/>
                  <w:bCs/>
                  <w:szCs w:val="22"/>
                  <w:lang w:val="en-IE"/>
                </w:rPr>
                <w:t>of</w:t>
              </w:r>
              <w:r w:rsidRPr="00B36352">
                <w:rPr>
                  <w:rFonts w:eastAsia="Calibri" w:cs="Calibri"/>
                  <w:bCs/>
                  <w:spacing w:val="3"/>
                  <w:szCs w:val="22"/>
                  <w:lang w:val="en-IE"/>
                </w:rPr>
                <w:t xml:space="preserve"> </w:t>
              </w:r>
              <w:r w:rsidRPr="00B36352">
                <w:rPr>
                  <w:rFonts w:eastAsia="Calibri" w:cs="Calibri"/>
                  <w:bCs/>
                  <w:szCs w:val="22"/>
                  <w:lang w:val="en-IE"/>
                </w:rPr>
                <w:t>the On-the Spot Checks under these r</w:t>
              </w:r>
              <w:r w:rsidRPr="00B36352">
                <w:rPr>
                  <w:rFonts w:eastAsia="Calibri" w:cs="Calibri"/>
                  <w:bCs/>
                  <w:spacing w:val="-2"/>
                  <w:szCs w:val="22"/>
                  <w:lang w:val="en-IE"/>
                </w:rPr>
                <w:t>e</w:t>
              </w:r>
              <w:r w:rsidRPr="00B36352">
                <w:rPr>
                  <w:rFonts w:eastAsia="Calibri" w:cs="Calibri"/>
                  <w:bCs/>
                  <w:szCs w:val="22"/>
                  <w:lang w:val="en-IE"/>
                </w:rPr>
                <w:t>gulati</w:t>
              </w:r>
              <w:r w:rsidRPr="00B36352">
                <w:rPr>
                  <w:rFonts w:eastAsia="Calibri" w:cs="Calibri"/>
                  <w:bCs/>
                  <w:spacing w:val="-3"/>
                  <w:szCs w:val="22"/>
                  <w:lang w:val="en-IE"/>
                </w:rPr>
                <w:t>o</w:t>
              </w:r>
              <w:r w:rsidRPr="00B36352">
                <w:rPr>
                  <w:rFonts w:eastAsia="Calibri" w:cs="Calibri"/>
                  <w:bCs/>
                  <w:szCs w:val="22"/>
                  <w:lang w:val="en-IE"/>
                </w:rPr>
                <w:t>ns is cov</w:t>
              </w:r>
              <w:r w:rsidRPr="00B36352">
                <w:rPr>
                  <w:rFonts w:eastAsia="Calibri" w:cs="Calibri"/>
                  <w:bCs/>
                  <w:spacing w:val="-2"/>
                  <w:szCs w:val="22"/>
                  <w:lang w:val="en-IE"/>
                </w:rPr>
                <w:t>e</w:t>
              </w:r>
              <w:r w:rsidRPr="00B36352">
                <w:rPr>
                  <w:rFonts w:eastAsia="Calibri" w:cs="Calibri"/>
                  <w:bCs/>
                  <w:spacing w:val="-1"/>
                  <w:szCs w:val="22"/>
                  <w:lang w:val="en-IE"/>
                </w:rPr>
                <w:t>re</w:t>
              </w:r>
              <w:r w:rsidRPr="00B36352">
                <w:rPr>
                  <w:rFonts w:eastAsia="Calibri" w:cs="Calibri"/>
                  <w:bCs/>
                  <w:szCs w:val="22"/>
                  <w:lang w:val="en-IE"/>
                </w:rPr>
                <w:t>d by the</w:t>
              </w:r>
              <w:r w:rsidRPr="00B36352">
                <w:rPr>
                  <w:rFonts w:eastAsia="Calibri" w:cs="Calibri"/>
                  <w:bCs/>
                  <w:spacing w:val="-1"/>
                  <w:szCs w:val="22"/>
                  <w:lang w:val="en-IE"/>
                </w:rPr>
                <w:t xml:space="preserve"> European Commission Guidance for On-The-Spot Checks (OTSC) and Area Measurement – DSCG/2014/32 – Final REV 4 – Year 2018 – </w:t>
              </w:r>
              <w:r w:rsidRPr="00B36352">
                <w:rPr>
                  <w:rFonts w:eastAsia="Calibri" w:cs="Calibri"/>
                  <w:bCs/>
                  <w:i/>
                  <w:iCs/>
                  <w:color w:val="000000"/>
                  <w:spacing w:val="-1"/>
                  <w:szCs w:val="22"/>
                  <w:lang w:val="en-IE"/>
                </w:rPr>
                <w:t>Valid for campaign 2020</w:t>
              </w:r>
              <w:r w:rsidRPr="00B36352">
                <w:rPr>
                  <w:rFonts w:eastAsia="Calibri" w:cs="Calibri"/>
                  <w:bCs/>
                  <w:spacing w:val="-1"/>
                  <w:szCs w:val="22"/>
                  <w:lang w:val="en-IE"/>
                </w:rPr>
                <w:t>, which can be downloaded from:</w:t>
              </w:r>
            </w:p>
            <w:p w14:paraId="64B70BAC" w14:textId="77777777" w:rsidR="00B36352" w:rsidRPr="00B36352" w:rsidRDefault="00A86A4B" w:rsidP="00B36352">
              <w:pPr>
                <w:rPr>
                  <w:rFonts w:eastAsia="Calibri" w:cs="Calibri"/>
                  <w:bCs/>
                  <w:spacing w:val="-1"/>
                  <w:szCs w:val="22"/>
                  <w:lang w:val="en-IE"/>
                </w:rPr>
              </w:pPr>
              <w:hyperlink r:id="rId31" w:history="1">
                <w:r w:rsidR="00B36352" w:rsidRPr="00B36352">
                  <w:rPr>
                    <w:rFonts w:eastAsia="Calibri" w:cs="Calibri"/>
                    <w:bCs/>
                    <w:color w:val="0563C1"/>
                    <w:spacing w:val="-1"/>
                    <w:szCs w:val="22"/>
                    <w:u w:val="single"/>
                    <w:lang w:val="en-IE"/>
                  </w:rPr>
                  <w:t>https://marswiki.jrc.ec.europa.eu/wikicap/index.php/Main_Page</w:t>
                </w:r>
              </w:hyperlink>
            </w:p>
            <w:p w14:paraId="5D47A099" w14:textId="77777777" w:rsidR="00B36352" w:rsidRPr="00B36352" w:rsidRDefault="00B36352" w:rsidP="00B36352">
              <w:pPr>
                <w:rPr>
                  <w:rFonts w:eastAsia="Calibri" w:cs="Calibri"/>
                  <w:bCs/>
                  <w:spacing w:val="-1"/>
                  <w:szCs w:val="22"/>
                  <w:lang w:val="en-IE"/>
                </w:rPr>
              </w:pPr>
            </w:p>
            <w:p w14:paraId="1FE8E2A1" w14:textId="77777777" w:rsidR="00B36352" w:rsidRPr="00B36352" w:rsidRDefault="00B36352" w:rsidP="00B36352">
              <w:pPr>
                <w:rPr>
                  <w:rFonts w:eastAsia="Calibri" w:cs="Calibri"/>
                  <w:szCs w:val="22"/>
                  <w:lang w:val="en-IE"/>
                </w:rPr>
              </w:pPr>
              <w:r w:rsidRPr="00B36352">
                <w:rPr>
                  <w:rFonts w:eastAsia="Calibri" w:cs="Calibri"/>
                  <w:szCs w:val="22"/>
                  <w:lang w:val="en-IE"/>
                </w:rPr>
                <w:t>The following additional guidance documents are also of relevance:</w:t>
              </w:r>
            </w:p>
            <w:p w14:paraId="444AF42F" w14:textId="77777777" w:rsidR="00B36352" w:rsidRPr="00B36352" w:rsidRDefault="00B36352" w:rsidP="007973CB">
              <w:pPr>
                <w:numPr>
                  <w:ilvl w:val="0"/>
                  <w:numId w:val="37"/>
                </w:numPr>
                <w:contextualSpacing/>
                <w:rPr>
                  <w:rFonts w:eastAsia="Calibri" w:cs="Calibri"/>
                  <w:szCs w:val="22"/>
                  <w:lang w:val="en-IE"/>
                </w:rPr>
              </w:pPr>
              <w:r w:rsidRPr="00B36352">
                <w:rPr>
                  <w:rFonts w:eastAsia="Calibri" w:cs="Calibri"/>
                  <w:szCs w:val="22"/>
                  <w:lang w:val="en-IE"/>
                </w:rPr>
                <w:t>The Common Technical Specifications for 2020 – CTS for 2020</w:t>
              </w:r>
            </w:p>
            <w:p w14:paraId="0A8683AC" w14:textId="77777777" w:rsidR="00B36352" w:rsidRPr="00B36352" w:rsidRDefault="00B36352" w:rsidP="007973CB">
              <w:pPr>
                <w:numPr>
                  <w:ilvl w:val="0"/>
                  <w:numId w:val="37"/>
                </w:numPr>
                <w:contextualSpacing/>
                <w:rPr>
                  <w:rFonts w:eastAsia="Calibri" w:cs="Calibri"/>
                  <w:szCs w:val="22"/>
                  <w:lang w:val="en-IE"/>
                </w:rPr>
              </w:pPr>
              <w:r w:rsidRPr="00B36352">
                <w:rPr>
                  <w:rFonts w:eastAsia="Calibri" w:cs="Calibri"/>
                  <w:szCs w:val="22"/>
                  <w:lang w:val="en-IE"/>
                </w:rPr>
                <w:lastRenderedPageBreak/>
                <w:t xml:space="preserve">Guidance document on the Land Parcel Identification System (LPIS) – DS/CPD/2018/11 Year 2018 </w:t>
              </w:r>
              <w:r w:rsidRPr="00B36352">
                <w:rPr>
                  <w:rFonts w:eastAsia="Calibri" w:cs="Calibri"/>
                  <w:i/>
                  <w:iCs/>
                  <w:color w:val="000000"/>
                  <w:szCs w:val="22"/>
                  <w:lang w:val="en-IE"/>
                </w:rPr>
                <w:t>Valid for campaign 2020</w:t>
              </w:r>
            </w:p>
            <w:p w14:paraId="657613BB" w14:textId="77777777" w:rsidR="00B36352" w:rsidRPr="00B36352" w:rsidRDefault="00B36352" w:rsidP="007973CB">
              <w:pPr>
                <w:numPr>
                  <w:ilvl w:val="0"/>
                  <w:numId w:val="37"/>
                </w:numPr>
                <w:contextualSpacing/>
                <w:rPr>
                  <w:rFonts w:eastAsia="Calibri" w:cs="Calibri"/>
                  <w:szCs w:val="22"/>
                  <w:lang w:val="en-IE"/>
                </w:rPr>
              </w:pPr>
              <w:r w:rsidRPr="00B36352">
                <w:rPr>
                  <w:rFonts w:eastAsia="Calibri" w:cs="Calibri"/>
                  <w:szCs w:val="22"/>
                  <w:lang w:val="en-IE"/>
                </w:rPr>
                <w:t>Technical Guidance document on the On-the-Spot Check of Crop Diversification requirements – DS-CDP-2015-08-Final.</w:t>
              </w:r>
            </w:p>
            <w:p w14:paraId="7DDFDA40" w14:textId="77777777" w:rsidR="00B36352" w:rsidRPr="00B36352" w:rsidRDefault="00B36352" w:rsidP="00B36352">
              <w:pPr>
                <w:rPr>
                  <w:rFonts w:eastAsia="Calibri" w:cs="Calibri"/>
                  <w:color w:val="FF0000"/>
                  <w:szCs w:val="22"/>
                  <w:lang w:val="en-IE"/>
                </w:rPr>
              </w:pPr>
              <w:r w:rsidRPr="00B36352">
                <w:rPr>
                  <w:rFonts w:eastAsia="Calibri" w:cs="Calibri"/>
                  <w:szCs w:val="22"/>
                  <w:lang w:val="en-IE"/>
                </w:rPr>
                <w:t>Copies of these guidance documents can be downloaded from:</w:t>
              </w:r>
              <w:r w:rsidRPr="00B36352">
                <w:rPr>
                  <w:rFonts w:eastAsia="Calibri" w:cs="Calibri"/>
                  <w:color w:val="FF0000"/>
                  <w:szCs w:val="22"/>
                  <w:lang w:val="en-IE"/>
                </w:rPr>
                <w:t xml:space="preserve"> </w:t>
              </w:r>
            </w:p>
            <w:p w14:paraId="0FC4C9FB" w14:textId="77777777" w:rsidR="00B36352" w:rsidRPr="00B36352" w:rsidRDefault="00A86A4B" w:rsidP="00B36352">
              <w:pPr>
                <w:rPr>
                  <w:rFonts w:eastAsia="Calibri" w:cs="Calibri"/>
                  <w:color w:val="FF0000"/>
                  <w:szCs w:val="22"/>
                  <w:lang w:val="en-IE"/>
                </w:rPr>
              </w:pPr>
              <w:hyperlink r:id="rId32" w:history="1">
                <w:r w:rsidR="00B36352" w:rsidRPr="00B36352">
                  <w:rPr>
                    <w:rFonts w:eastAsia="Calibri" w:cs="Calibri"/>
                    <w:color w:val="0563C1"/>
                    <w:szCs w:val="22"/>
                    <w:u w:val="single"/>
                    <w:lang w:val="en-IE"/>
                  </w:rPr>
                  <w:t>https://marswiki.jrc.ec.europa.eu/wikicap/index.php/Main_Page</w:t>
                </w:r>
              </w:hyperlink>
            </w:p>
            <w:p w14:paraId="0B855810" w14:textId="77777777" w:rsidR="00B36352" w:rsidRPr="00B36352" w:rsidRDefault="00B36352" w:rsidP="00B36352">
              <w:pPr>
                <w:tabs>
                  <w:tab w:val="left" w:pos="720"/>
                </w:tabs>
                <w:rPr>
                  <w:rFonts w:eastAsia="Calibri" w:cs="Calibri"/>
                  <w:szCs w:val="22"/>
                  <w:lang w:val="en-IE"/>
                </w:rPr>
              </w:pPr>
            </w:p>
            <w:p w14:paraId="159001EE" w14:textId="77777777" w:rsidR="00B36352" w:rsidRPr="00B36352" w:rsidRDefault="00B36352" w:rsidP="00B36352">
              <w:pPr>
                <w:tabs>
                  <w:tab w:val="left" w:pos="720"/>
                </w:tabs>
                <w:rPr>
                  <w:rFonts w:eastAsia="Calibri" w:cs="Calibri"/>
                  <w:szCs w:val="22"/>
                  <w:lang w:val="en-IE"/>
                </w:rPr>
              </w:pPr>
              <w:r w:rsidRPr="00B36352">
                <w:rPr>
                  <w:rFonts w:eastAsia="Calibri" w:cs="Calibri"/>
                  <w:szCs w:val="22"/>
                  <w:lang w:val="en-IE"/>
                </w:rPr>
                <w:t>The outcome of these On-the-Spot Checks lead to the updating of the LPIS for the cases selected for such checks.</w:t>
              </w:r>
            </w:p>
            <w:p w14:paraId="50A6D011" w14:textId="77777777" w:rsidR="00B36352" w:rsidRPr="00B36352" w:rsidRDefault="00B36352" w:rsidP="00B36352">
              <w:pPr>
                <w:autoSpaceDE w:val="0"/>
                <w:autoSpaceDN w:val="0"/>
                <w:adjustRightInd w:val="0"/>
                <w:rPr>
                  <w:rFonts w:cs="Calibri"/>
                  <w:iCs/>
                  <w:color w:val="000000"/>
                  <w:szCs w:val="22"/>
                  <w:lang w:val="en-IE" w:eastAsia="en-IE"/>
                </w:rPr>
              </w:pPr>
              <w:r w:rsidRPr="00B36352">
                <w:rPr>
                  <w:rFonts w:cs="Calibri"/>
                  <w:iCs/>
                  <w:color w:val="000000"/>
                  <w:szCs w:val="22"/>
                  <w:lang w:val="en-IE" w:eastAsia="en-IE"/>
                </w:rPr>
                <w:t xml:space="preserve"> </w:t>
              </w:r>
            </w:p>
            <w:p w14:paraId="2A88F664" w14:textId="77777777" w:rsidR="00B36352" w:rsidRPr="00B36352" w:rsidRDefault="00B36352" w:rsidP="00B36352">
              <w:pPr>
                <w:autoSpaceDE w:val="0"/>
                <w:autoSpaceDN w:val="0"/>
                <w:adjustRightInd w:val="0"/>
                <w:rPr>
                  <w:rFonts w:cs="Calibri"/>
                  <w:iCs/>
                  <w:color w:val="000000"/>
                  <w:szCs w:val="22"/>
                  <w:lang w:val="en-IE" w:eastAsia="en-IE"/>
                </w:rPr>
              </w:pPr>
              <w:r w:rsidRPr="00B36352">
                <w:rPr>
                  <w:rFonts w:cs="Calibri"/>
                  <w:iCs/>
                  <w:color w:val="000000"/>
                  <w:szCs w:val="22"/>
                  <w:lang w:val="en-IE" w:eastAsia="en-IE"/>
                </w:rPr>
                <w:t>See also Section 1.5 of the Appendix on updating the LPIS database for more details.</w:t>
              </w:r>
            </w:p>
            <w:p w14:paraId="6361287A" w14:textId="77777777" w:rsidR="00B36352" w:rsidRPr="00B36352" w:rsidRDefault="00B36352" w:rsidP="00B36352">
              <w:pPr>
                <w:rPr>
                  <w:lang w:val="en-IE"/>
                </w:rPr>
              </w:pPr>
              <w:bookmarkStart w:id="36" w:name="_Toc88483859"/>
            </w:p>
            <w:p w14:paraId="215ABB78" w14:textId="77777777" w:rsidR="00B36352" w:rsidRPr="00B36352" w:rsidRDefault="00B36352" w:rsidP="00B36352">
              <w:pPr>
                <w:keepNext/>
                <w:tabs>
                  <w:tab w:val="left" w:pos="567"/>
                  <w:tab w:val="left" w:pos="907"/>
                  <w:tab w:val="left" w:pos="1134"/>
                </w:tabs>
                <w:outlineLvl w:val="2"/>
                <w:rPr>
                  <w:rFonts w:cs="Calibri"/>
                  <w:b/>
                  <w:iCs/>
                  <w:color w:val="1F3864"/>
                  <w:szCs w:val="22"/>
                  <w:u w:val="single"/>
                  <w:lang w:val="en-IE"/>
                </w:rPr>
              </w:pPr>
              <w:r w:rsidRPr="00B36352">
                <w:rPr>
                  <w:rFonts w:eastAsia="Calibri" w:cs="Calibri"/>
                  <w:b/>
                  <w:iCs/>
                  <w:color w:val="1F3864"/>
                  <w:szCs w:val="22"/>
                  <w:u w:val="single"/>
                  <w:lang w:val="en-IE"/>
                </w:rPr>
                <w:t>1.7 The LPIS rebuild</w:t>
              </w:r>
              <w:bookmarkEnd w:id="36"/>
              <w:r w:rsidRPr="00B36352">
                <w:rPr>
                  <w:rFonts w:eastAsia="Calibri" w:cs="Calibri"/>
                  <w:b/>
                  <w:iCs/>
                  <w:color w:val="1F3864"/>
                  <w:szCs w:val="22"/>
                  <w:u w:val="single"/>
                  <w:lang w:val="en-IE"/>
                </w:rPr>
                <w:t xml:space="preserve"> </w:t>
              </w:r>
            </w:p>
            <w:p w14:paraId="30D6BAB1" w14:textId="3F69310C" w:rsidR="00B36352" w:rsidRDefault="00B36352" w:rsidP="00B36352">
              <w:pPr>
                <w:rPr>
                  <w:rFonts w:eastAsia="Calibri" w:cs="Calibri"/>
                  <w:color w:val="000000"/>
                  <w:szCs w:val="22"/>
                  <w:lang w:val="en-IE"/>
                </w:rPr>
              </w:pPr>
              <w:r w:rsidRPr="00B36352">
                <w:rPr>
                  <w:rFonts w:eastAsia="Calibri" w:cs="Calibri"/>
                  <w:szCs w:val="22"/>
                  <w:lang w:val="en-IE"/>
                </w:rPr>
                <w:t xml:space="preserve">The Department </w:t>
              </w:r>
              <w:r w:rsidR="000B729B">
                <w:rPr>
                  <w:rFonts w:eastAsia="Calibri" w:cs="Calibri"/>
                  <w:szCs w:val="22"/>
                  <w:lang w:val="en-IE"/>
                </w:rPr>
                <w:t xml:space="preserve">have </w:t>
              </w:r>
              <w:r w:rsidRPr="00B36352">
                <w:rPr>
                  <w:rFonts w:eastAsia="Calibri" w:cs="Calibri"/>
                  <w:szCs w:val="22"/>
                  <w:lang w:val="en-IE"/>
                </w:rPr>
                <w:t xml:space="preserve">almost completed work on updating the LPIS database. The database and database structure is now over 20 years old and it </w:t>
              </w:r>
              <w:r w:rsidR="00070D9B" w:rsidRPr="00B36352">
                <w:rPr>
                  <w:rFonts w:eastAsia="Calibri" w:cs="Calibri"/>
                  <w:szCs w:val="22"/>
                  <w:lang w:val="en-IE"/>
                </w:rPr>
                <w:t>needed</w:t>
              </w:r>
              <w:r w:rsidRPr="00B36352">
                <w:rPr>
                  <w:rFonts w:eastAsia="Calibri" w:cs="Calibri"/>
                  <w:szCs w:val="22"/>
                  <w:lang w:val="en-IE"/>
                </w:rPr>
                <w:t xml:space="preserve"> a major update. The main areas that are being improved include aligning the existing LPIS land parcels to OSI Prime 2 data to improve positional accuracy, adopting Irish Transverse Mercator as projection standard, reducing the requirement to re-number LPIS parcel when changes are made and redeveloping the existing </w:t>
              </w:r>
              <w:r w:rsidRPr="00B36352">
                <w:rPr>
                  <w:rFonts w:eastAsia="Calibri" w:cs="Calibri"/>
                  <w:color w:val="000000"/>
                  <w:szCs w:val="22"/>
                  <w:lang w:val="en-IE"/>
                </w:rPr>
                <w:t>SPATIAL Application to improve the digitising process and digitising workflow. The largest task is the transformation and migration of the existing LPIS parcels and exclusions to the new LPIS database. While some of the transformation of the LPIS parcels and exclusions to align to Prime 2 data can be automated, there is a requirement to review all parcels and exclusions that are being moved to the new LPIS database. In some instances, there will be a requirement to digitise parcels to align them to Prime 2. There is a requirement for contracted GIS resources to carry out this review in the first instance and to digitise where parcels need to be updated. To date fifteen counties have been transformed and migrated to the new LPIS database.</w:t>
              </w:r>
            </w:p>
            <w:p w14:paraId="334DC22A" w14:textId="77777777" w:rsidR="00837EA4" w:rsidRPr="00B36352" w:rsidRDefault="00837EA4" w:rsidP="00B36352">
              <w:pPr>
                <w:rPr>
                  <w:rFonts w:eastAsia="Calibri" w:cs="Calibri"/>
                  <w:color w:val="000000"/>
                  <w:szCs w:val="22"/>
                  <w:lang w:val="en-IE"/>
                </w:rPr>
              </w:pPr>
            </w:p>
            <w:p w14:paraId="38C4F8CF" w14:textId="77777777" w:rsidR="00B36352" w:rsidRPr="00B36352" w:rsidRDefault="00B36352" w:rsidP="007973CB">
              <w:pPr>
                <w:keepNext/>
                <w:numPr>
                  <w:ilvl w:val="1"/>
                  <w:numId w:val="38"/>
                </w:numPr>
                <w:tabs>
                  <w:tab w:val="left" w:pos="567"/>
                  <w:tab w:val="left" w:pos="907"/>
                  <w:tab w:val="left" w:pos="1134"/>
                </w:tabs>
                <w:outlineLvl w:val="2"/>
                <w:rPr>
                  <w:rFonts w:eastAsia="Calibri" w:cs="Calibri"/>
                  <w:b/>
                  <w:iCs/>
                  <w:color w:val="1F3864"/>
                  <w:szCs w:val="22"/>
                  <w:u w:val="single"/>
                  <w:lang w:val="en-IE"/>
                </w:rPr>
              </w:pPr>
              <w:r w:rsidRPr="00B36352">
                <w:rPr>
                  <w:rFonts w:eastAsia="Calibri" w:cs="Calibri"/>
                  <w:b/>
                  <w:iCs/>
                  <w:color w:val="1F3864"/>
                  <w:szCs w:val="22"/>
                  <w:u w:val="single"/>
                  <w:lang w:val="en-IE"/>
                </w:rPr>
                <w:t>Geo Spatial Aid Application System</w:t>
              </w:r>
              <w:r w:rsidRPr="00B36352">
                <w:rPr>
                  <w:rFonts w:cs="Calibri"/>
                  <w:b/>
                  <w:iCs/>
                  <w:color w:val="2F5496"/>
                  <w:szCs w:val="22"/>
                  <w:u w:val="single"/>
                </w:rPr>
                <w:t xml:space="preserve"> </w:t>
              </w:r>
            </w:p>
            <w:p w14:paraId="7789F53D" w14:textId="77777777" w:rsidR="00B36352" w:rsidRPr="00B36352" w:rsidRDefault="00B36352" w:rsidP="00B36352">
              <w:pPr>
                <w:rPr>
                  <w:rFonts w:cs="Calibri"/>
                  <w:bCs/>
                  <w:iCs/>
                  <w:szCs w:val="22"/>
                </w:rPr>
              </w:pPr>
              <w:r w:rsidRPr="00B36352">
                <w:rPr>
                  <w:rFonts w:cs="Calibri"/>
                  <w:bCs/>
                  <w:iCs/>
                  <w:szCs w:val="22"/>
                </w:rPr>
                <w:t>The area-based schemes listed in section 1.1 are required to be submitted through the Geo Spatial Aid Application System (GSAA). This is an online application system. Applicants log on to their online account and are presented with the details of their holding.</w:t>
              </w:r>
              <w:r w:rsidRPr="00B36352">
                <w:rPr>
                  <w:rFonts w:cs="Calibri"/>
                  <w:szCs w:val="22"/>
                </w:rPr>
                <w:t xml:space="preserve"> Where possible, the LPIS parcel unique identification number and the LPIS </w:t>
              </w:r>
              <w:r w:rsidRPr="00B36352">
                <w:rPr>
                  <w:rFonts w:cs="Calibri"/>
                  <w:bCs/>
                  <w:iCs/>
                  <w:szCs w:val="22"/>
                </w:rPr>
                <w:t>Maximum eligible area (MEA)</w:t>
              </w:r>
              <w:r w:rsidRPr="00B36352">
                <w:rPr>
                  <w:rFonts w:cs="Calibri"/>
                  <w:szCs w:val="22"/>
                </w:rPr>
                <w:t xml:space="preserve"> is pre-populated on</w:t>
              </w:r>
              <w:r w:rsidRPr="00B36352">
                <w:rPr>
                  <w:rFonts w:cs="Calibri"/>
                  <w:b/>
                  <w:i/>
                  <w:color w:val="FF0000"/>
                  <w:szCs w:val="22"/>
                </w:rPr>
                <w:t xml:space="preserve"> </w:t>
              </w:r>
              <w:r w:rsidRPr="00B36352">
                <w:rPr>
                  <w:rFonts w:cs="Calibri"/>
                  <w:bCs/>
                  <w:iCs/>
                  <w:szCs w:val="22"/>
                </w:rPr>
                <w:t>the land details screen</w:t>
              </w:r>
              <w:r w:rsidRPr="00B36352">
                <w:rPr>
                  <w:rFonts w:cs="Calibri"/>
                  <w:szCs w:val="22"/>
                </w:rPr>
                <w:t xml:space="preserve">. </w:t>
              </w:r>
              <w:r w:rsidRPr="00B36352">
                <w:rPr>
                  <w:rFonts w:cs="Calibri"/>
                  <w:color w:val="000000"/>
                  <w:szCs w:val="22"/>
                </w:rPr>
                <w:t>Approximately 129,000 farmers submitted BPS application in 2021* in respect of</w:t>
              </w:r>
              <w:r w:rsidRPr="00B36352">
                <w:rPr>
                  <w:rFonts w:cs="Calibri"/>
                  <w:color w:val="000000"/>
                  <w:szCs w:val="22"/>
                  <w:lang w:val="en-IE"/>
                </w:rPr>
                <w:t xml:space="preserve"> </w:t>
              </w:r>
              <w:r w:rsidRPr="00B36352">
                <w:rPr>
                  <w:rFonts w:cs="Calibri"/>
                  <w:color w:val="000000"/>
                  <w:szCs w:val="22"/>
                </w:rPr>
                <w:t xml:space="preserve">approximately </w:t>
              </w:r>
              <w:r w:rsidRPr="00B36352">
                <w:rPr>
                  <w:rFonts w:cs="Calibri"/>
                  <w:iCs/>
                  <w:color w:val="000000"/>
                  <w:szCs w:val="22"/>
                </w:rPr>
                <w:t>1,300,000</w:t>
              </w:r>
              <w:r w:rsidRPr="00B36352">
                <w:rPr>
                  <w:rFonts w:cs="Calibri"/>
                  <w:color w:val="000000"/>
                  <w:szCs w:val="22"/>
                </w:rPr>
                <w:t xml:space="preserve"> land parcels. It is expected that similar volumes will be received in respect of the 2022 and subsequent scheme years. </w:t>
              </w:r>
            </w:p>
            <w:p w14:paraId="02920F6A" w14:textId="77777777" w:rsidR="00B36352" w:rsidRPr="00B36352" w:rsidRDefault="00B36352" w:rsidP="00B36352">
              <w:pPr>
                <w:rPr>
                  <w:rFonts w:cs="Calibri"/>
                  <w:szCs w:val="22"/>
                </w:rPr>
              </w:pPr>
            </w:p>
            <w:p w14:paraId="3865F880" w14:textId="77777777" w:rsidR="00B36352" w:rsidRPr="00B36352" w:rsidRDefault="00B36352" w:rsidP="00B36352">
              <w:pPr>
                <w:rPr>
                  <w:rFonts w:cs="Calibri"/>
                  <w:color w:val="000000"/>
                  <w:szCs w:val="22"/>
                </w:rPr>
              </w:pPr>
              <w:r w:rsidRPr="00B36352">
                <w:rPr>
                  <w:rFonts w:cs="Calibri"/>
                  <w:color w:val="000000"/>
                  <w:szCs w:val="22"/>
                </w:rPr>
                <w:t>All BISS applications will be received electronically on the Department’s iNet on-line system. In 2023, the on-line facility is expected to be available to applicants from early February.  Traditionally, significant quantities of applications are received from the end of March, increasing weekly until the closing date for applications on 17</w:t>
              </w:r>
              <w:r w:rsidRPr="00B36352">
                <w:rPr>
                  <w:rFonts w:cs="Calibri"/>
                  <w:color w:val="000000"/>
                  <w:szCs w:val="22"/>
                  <w:vertAlign w:val="superscript"/>
                </w:rPr>
                <w:t>th</w:t>
              </w:r>
              <w:r w:rsidRPr="00B36352">
                <w:rPr>
                  <w:rFonts w:cs="Calibri"/>
                  <w:color w:val="000000"/>
                  <w:szCs w:val="22"/>
                </w:rPr>
                <w:t xml:space="preserve"> May.  As a result, the digitising and red-lining of parcels has, in previous years, commenced in March.  The earlier opening of the application process in 2021 may see </w:t>
              </w:r>
              <w:r w:rsidRPr="00B36352">
                <w:rPr>
                  <w:rFonts w:cs="Calibri"/>
                  <w:color w:val="000000"/>
                  <w:szCs w:val="22"/>
                </w:rPr>
                <w:lastRenderedPageBreak/>
                <w:t xml:space="preserve">these tasks commence at an earlier date. </w:t>
              </w:r>
              <w:r w:rsidRPr="00B36352">
                <w:rPr>
                  <w:rFonts w:cs="Calibri"/>
                  <w:szCs w:val="22"/>
                </w:rPr>
                <w:t>In total over 15,000 applicants submitted maps using the on-line system in 2020.</w:t>
              </w:r>
            </w:p>
            <w:p w14:paraId="3AFB19AC" w14:textId="77777777" w:rsidR="00B36352" w:rsidRPr="00B36352" w:rsidRDefault="00B36352" w:rsidP="00B36352">
              <w:pPr>
                <w:rPr>
                  <w:rFonts w:cs="Calibri"/>
                  <w:szCs w:val="22"/>
                </w:rPr>
              </w:pPr>
            </w:p>
            <w:p w14:paraId="4E14BDCA" w14:textId="77777777" w:rsidR="00B36352" w:rsidRPr="00B36352" w:rsidRDefault="00B36352" w:rsidP="00B36352">
              <w:pPr>
                <w:rPr>
                  <w:rFonts w:cs="Calibri"/>
                  <w:szCs w:val="22"/>
                </w:rPr>
              </w:pPr>
              <w:r w:rsidRPr="00B36352">
                <w:rPr>
                  <w:rFonts w:cs="Calibri"/>
                  <w:szCs w:val="22"/>
                </w:rPr>
                <w:t>The current GSAA application facility is also the application facility for other area-based schemes, including:</w:t>
              </w:r>
              <w:r w:rsidRPr="00B36352">
                <w:rPr>
                  <w:rFonts w:cs="Calibri"/>
                  <w:szCs w:val="22"/>
                </w:rPr>
                <w:tab/>
              </w:r>
            </w:p>
            <w:p w14:paraId="0CC1D437" w14:textId="77777777" w:rsidR="00B36352" w:rsidRPr="00B36352" w:rsidRDefault="00B36352" w:rsidP="007973CB">
              <w:pPr>
                <w:numPr>
                  <w:ilvl w:val="0"/>
                  <w:numId w:val="39"/>
                </w:numPr>
                <w:contextualSpacing/>
                <w:rPr>
                  <w:rFonts w:cs="Calibri"/>
                  <w:iCs/>
                  <w:szCs w:val="22"/>
                </w:rPr>
              </w:pPr>
              <w:r w:rsidRPr="00B36352">
                <w:rPr>
                  <w:rFonts w:cs="Calibri"/>
                  <w:iCs/>
                  <w:szCs w:val="22"/>
                </w:rPr>
                <w:t xml:space="preserve">Greening Payment </w:t>
              </w:r>
            </w:p>
            <w:p w14:paraId="02F6EFB1" w14:textId="77777777" w:rsidR="00B36352" w:rsidRPr="00B36352" w:rsidRDefault="00B36352" w:rsidP="007973CB">
              <w:pPr>
                <w:numPr>
                  <w:ilvl w:val="0"/>
                  <w:numId w:val="39"/>
                </w:numPr>
                <w:contextualSpacing/>
                <w:rPr>
                  <w:rFonts w:cs="Calibri"/>
                  <w:iCs/>
                  <w:szCs w:val="22"/>
                </w:rPr>
              </w:pPr>
              <w:r w:rsidRPr="00B36352">
                <w:rPr>
                  <w:rFonts w:cs="Calibri"/>
                  <w:iCs/>
                  <w:szCs w:val="22"/>
                </w:rPr>
                <w:t>Areas of Natural Constraint Scheme – approx. 80% of applicants qualify</w:t>
              </w:r>
            </w:p>
            <w:p w14:paraId="56560522" w14:textId="77777777" w:rsidR="00B36352" w:rsidRPr="00B36352" w:rsidRDefault="00B36352" w:rsidP="007973CB">
              <w:pPr>
                <w:numPr>
                  <w:ilvl w:val="0"/>
                  <w:numId w:val="39"/>
                </w:numPr>
                <w:contextualSpacing/>
                <w:rPr>
                  <w:rFonts w:cs="Calibri"/>
                  <w:iCs/>
                  <w:szCs w:val="22"/>
                </w:rPr>
              </w:pPr>
              <w:r w:rsidRPr="00B36352">
                <w:rPr>
                  <w:rFonts w:cs="Calibri"/>
                  <w:iCs/>
                  <w:szCs w:val="22"/>
                </w:rPr>
                <w:t>Areas of Specific Constraints (Islands) Scheme (ASC)</w:t>
              </w:r>
            </w:p>
            <w:p w14:paraId="3D0FCD29" w14:textId="77777777" w:rsidR="00B36352" w:rsidRPr="00B36352" w:rsidRDefault="00B36352" w:rsidP="007973CB">
              <w:pPr>
                <w:numPr>
                  <w:ilvl w:val="0"/>
                  <w:numId w:val="39"/>
                </w:numPr>
                <w:contextualSpacing/>
                <w:rPr>
                  <w:rFonts w:cs="Calibri"/>
                  <w:iCs/>
                  <w:szCs w:val="22"/>
                </w:rPr>
              </w:pPr>
              <w:r w:rsidRPr="00B36352">
                <w:rPr>
                  <w:rFonts w:cs="Calibri"/>
                  <w:iCs/>
                  <w:szCs w:val="22"/>
                </w:rPr>
                <w:t>Young Farmers Scheme (YFS)</w:t>
              </w:r>
            </w:p>
            <w:p w14:paraId="223E6647" w14:textId="2F3D29E3" w:rsidR="00B36352" w:rsidRDefault="00B36352" w:rsidP="007973CB">
              <w:pPr>
                <w:numPr>
                  <w:ilvl w:val="0"/>
                  <w:numId w:val="39"/>
                </w:numPr>
                <w:contextualSpacing/>
                <w:rPr>
                  <w:rFonts w:cs="Calibri"/>
                  <w:iCs/>
                  <w:szCs w:val="22"/>
                </w:rPr>
              </w:pPr>
              <w:r w:rsidRPr="00B36352">
                <w:rPr>
                  <w:rFonts w:cs="Calibri"/>
                  <w:iCs/>
                  <w:szCs w:val="22"/>
                </w:rPr>
                <w:t>Protein Aid Scheme</w:t>
              </w:r>
              <w:r w:rsidR="00CC5E45">
                <w:rPr>
                  <w:rFonts w:cs="Calibri"/>
                  <w:iCs/>
                  <w:szCs w:val="22"/>
                </w:rPr>
                <w:t xml:space="preserve"> (PAS)</w:t>
              </w:r>
            </w:p>
            <w:p w14:paraId="17767F98" w14:textId="33F97E37" w:rsidR="00CC5E45" w:rsidRPr="00B36352" w:rsidRDefault="00CC5E45" w:rsidP="007973CB">
              <w:pPr>
                <w:numPr>
                  <w:ilvl w:val="0"/>
                  <w:numId w:val="39"/>
                </w:numPr>
                <w:contextualSpacing/>
                <w:rPr>
                  <w:rFonts w:cs="Calibri"/>
                  <w:iCs/>
                  <w:szCs w:val="22"/>
                </w:rPr>
              </w:pPr>
              <w:r>
                <w:rPr>
                  <w:rFonts w:cs="Calibri"/>
                  <w:iCs/>
                  <w:szCs w:val="22"/>
                </w:rPr>
                <w:t>Straw Incorporation Measure (SIM)</w:t>
              </w:r>
            </w:p>
            <w:p w14:paraId="4EE6771A" w14:textId="77777777" w:rsidR="00B36352" w:rsidRPr="00B36352" w:rsidRDefault="00B36352" w:rsidP="007973CB">
              <w:pPr>
                <w:numPr>
                  <w:ilvl w:val="0"/>
                  <w:numId w:val="39"/>
                </w:numPr>
                <w:contextualSpacing/>
                <w:rPr>
                  <w:rFonts w:cs="Calibri"/>
                  <w:iCs/>
                  <w:szCs w:val="22"/>
                </w:rPr>
              </w:pPr>
              <w:r w:rsidRPr="00B36352">
                <w:rPr>
                  <w:rFonts w:cs="Calibri"/>
                  <w:iCs/>
                  <w:szCs w:val="22"/>
                </w:rPr>
                <w:t>Green Low Carbon Agri Environment Scheme (GLAS)</w:t>
              </w:r>
            </w:p>
            <w:p w14:paraId="7A73FAF5" w14:textId="77777777" w:rsidR="00B36352" w:rsidRPr="00B36352" w:rsidRDefault="00B36352" w:rsidP="007973CB">
              <w:pPr>
                <w:numPr>
                  <w:ilvl w:val="0"/>
                  <w:numId w:val="39"/>
                </w:numPr>
                <w:contextualSpacing/>
                <w:rPr>
                  <w:rFonts w:cs="Calibri"/>
                  <w:iCs/>
                  <w:szCs w:val="22"/>
                </w:rPr>
              </w:pPr>
              <w:r w:rsidRPr="00B36352">
                <w:rPr>
                  <w:rFonts w:cs="Calibri"/>
                  <w:iCs/>
                  <w:szCs w:val="22"/>
                </w:rPr>
                <w:t>Beef Data and Genomics Programme (BDGP)</w:t>
              </w:r>
            </w:p>
            <w:p w14:paraId="4E6F7307" w14:textId="77777777" w:rsidR="00B36352" w:rsidRPr="00B36352" w:rsidRDefault="00B36352" w:rsidP="00B36352">
              <w:pPr>
                <w:contextualSpacing/>
                <w:rPr>
                  <w:rFonts w:cs="Calibri"/>
                  <w:iCs/>
                  <w:szCs w:val="22"/>
                </w:rPr>
              </w:pPr>
            </w:p>
            <w:p w14:paraId="249CAE48" w14:textId="77777777" w:rsidR="00B36352" w:rsidRPr="00B36352" w:rsidRDefault="00B36352" w:rsidP="00B36352">
              <w:pPr>
                <w:rPr>
                  <w:rFonts w:cs="Calibri"/>
                  <w:iCs/>
                  <w:szCs w:val="22"/>
                </w:rPr>
              </w:pPr>
              <w:r w:rsidRPr="00B36352">
                <w:rPr>
                  <w:rFonts w:cs="Calibri"/>
                  <w:szCs w:val="22"/>
                </w:rPr>
                <w:t>Additional digitising or prioritisation of digitising may occur as a result of participation in these schemes, or other area-based schemes. In the 2020 scheme year, almost 8,000</w:t>
              </w:r>
              <w:r w:rsidRPr="00B36352">
                <w:rPr>
                  <w:rFonts w:cs="Calibri"/>
                  <w:i/>
                  <w:szCs w:val="22"/>
                </w:rPr>
                <w:t xml:space="preserve"> </w:t>
              </w:r>
              <w:r w:rsidRPr="00B36352">
                <w:rPr>
                  <w:rFonts w:cs="Calibri"/>
                  <w:iCs/>
                  <w:szCs w:val="22"/>
                </w:rPr>
                <w:t>additional digitising tasks were required under GLAS</w:t>
              </w:r>
              <w:r w:rsidRPr="00B36352">
                <w:rPr>
                  <w:rFonts w:cs="Calibri"/>
                  <w:i/>
                  <w:szCs w:val="22"/>
                </w:rPr>
                <w:t>.</w:t>
              </w:r>
              <w:r w:rsidRPr="00B36352">
                <w:rPr>
                  <w:rFonts w:cs="Calibri"/>
                  <w:iCs/>
                  <w:szCs w:val="22"/>
                </w:rPr>
                <w:t xml:space="preserve"> This results in new LPIS parcel shapes and in some cases new LPIS numbers. </w:t>
              </w:r>
            </w:p>
            <w:p w14:paraId="29D6D8B9" w14:textId="77777777" w:rsidR="00B36352" w:rsidRPr="00B36352" w:rsidRDefault="00B36352" w:rsidP="00B36352">
              <w:pPr>
                <w:rPr>
                  <w:rFonts w:cs="Calibri"/>
                  <w:iCs/>
                  <w:szCs w:val="22"/>
                </w:rPr>
              </w:pPr>
              <w:r w:rsidRPr="00B36352">
                <w:rPr>
                  <w:rFonts w:cs="Calibri"/>
                  <w:iCs/>
                  <w:szCs w:val="22"/>
                </w:rPr>
                <w:t xml:space="preserve">The GSAA will continue to be the means of application for many schemes from 2023 onwards. </w:t>
              </w:r>
              <w:r w:rsidRPr="00B36352">
                <w:rPr>
                  <w:rFonts w:cs="Calibri"/>
                  <w:szCs w:val="22"/>
                </w:rPr>
                <w:t xml:space="preserve">The Help sheet/Terms and Conditions for the 2022 Basic Payment Scheme are available on the Department’s website. Tenderers applying for this tender should make themselves fully aware of the requirements of the area-based schemes terms and conditions. </w:t>
              </w:r>
            </w:p>
            <w:p w14:paraId="3244FF82" w14:textId="77777777" w:rsidR="00B36352" w:rsidRPr="00B36352" w:rsidRDefault="00B36352" w:rsidP="00B36352">
              <w:pPr>
                <w:rPr>
                  <w:rFonts w:cs="Calibri"/>
                  <w:i/>
                  <w:iCs/>
                  <w:szCs w:val="22"/>
                </w:rPr>
              </w:pPr>
              <w:r w:rsidRPr="00B36352">
                <w:rPr>
                  <w:rFonts w:cs="Calibri"/>
                  <w:i/>
                  <w:iCs/>
                  <w:szCs w:val="22"/>
                </w:rPr>
                <w:t>*Similar from year to year</w:t>
              </w:r>
            </w:p>
            <w:p w14:paraId="1C0AF0F3" w14:textId="77777777" w:rsidR="00B36352" w:rsidRPr="00B36352" w:rsidRDefault="00B36352" w:rsidP="00B36352">
              <w:pPr>
                <w:jc w:val="left"/>
                <w:rPr>
                  <w:rFonts w:cs="Calibri"/>
                  <w:szCs w:val="22"/>
                </w:rPr>
              </w:pPr>
            </w:p>
            <w:p w14:paraId="6ACA6222" w14:textId="77777777" w:rsidR="00B36352" w:rsidRPr="00B36352" w:rsidRDefault="00B36352" w:rsidP="00B36352">
              <w:pPr>
                <w:rPr>
                  <w:rFonts w:cs="Calibri"/>
                  <w:szCs w:val="22"/>
                </w:rPr>
              </w:pPr>
              <w:r w:rsidRPr="00B36352">
                <w:rPr>
                  <w:rFonts w:cs="Calibri"/>
                  <w:szCs w:val="22"/>
                </w:rPr>
                <w:t>To make a claim the applicant has to state:</w:t>
              </w:r>
            </w:p>
            <w:p w14:paraId="7123939B" w14:textId="77777777" w:rsidR="00B36352" w:rsidRPr="00B36352" w:rsidRDefault="00B36352" w:rsidP="007973CB">
              <w:pPr>
                <w:numPr>
                  <w:ilvl w:val="0"/>
                  <w:numId w:val="40"/>
                </w:numPr>
                <w:rPr>
                  <w:rFonts w:cs="Calibri"/>
                  <w:szCs w:val="22"/>
                </w:rPr>
              </w:pPr>
              <w:r w:rsidRPr="00B36352">
                <w:rPr>
                  <w:rFonts w:cs="Calibri"/>
                  <w:szCs w:val="22"/>
                </w:rPr>
                <w:t>The land parcel number or a plot number and townland name for a new plot,</w:t>
              </w:r>
            </w:p>
            <w:p w14:paraId="7CE298D1" w14:textId="77777777" w:rsidR="00B36352" w:rsidRPr="00B36352" w:rsidRDefault="00B36352" w:rsidP="007973CB">
              <w:pPr>
                <w:numPr>
                  <w:ilvl w:val="0"/>
                  <w:numId w:val="40"/>
                </w:numPr>
                <w:contextualSpacing/>
                <w:rPr>
                  <w:rFonts w:cs="Calibri"/>
                  <w:szCs w:val="22"/>
                </w:rPr>
              </w:pPr>
              <w:r w:rsidRPr="00B36352">
                <w:rPr>
                  <w:rFonts w:cs="Calibri"/>
                  <w:szCs w:val="22"/>
                </w:rPr>
                <w:t xml:space="preserve">The claimed area which is being claimed.  For the purposes of the Basic Payment Scheme, the eligible area of a land parcel </w:t>
              </w:r>
              <w:r w:rsidRPr="00B36352">
                <w:rPr>
                  <w:rFonts w:cs="Calibri"/>
                  <w:szCs w:val="22"/>
                  <w:u w:val="single"/>
                </w:rPr>
                <w:t>excludes</w:t>
              </w:r>
              <w:r w:rsidRPr="00B36352">
                <w:rPr>
                  <w:rFonts w:cs="Calibri"/>
                  <w:szCs w:val="22"/>
                </w:rPr>
                <w:t xml:space="preserve"> any areas under roads, paths, buildings, farmyards, woods, scrub, rivers, streams, ponds, lakes, sand, areas of bare rock etc.; boglands unfit for grazing; sand/gravel pits, areas used for quarrying; areas fenced off from grazing use, inaccessible areas, areas used as sports fields, golf courses, pitch and putt courses, etc. </w:t>
              </w:r>
            </w:p>
            <w:p w14:paraId="1C0D7F57" w14:textId="77777777" w:rsidR="00B36352" w:rsidRPr="00B36352" w:rsidRDefault="00B36352" w:rsidP="007973CB">
              <w:pPr>
                <w:numPr>
                  <w:ilvl w:val="0"/>
                  <w:numId w:val="40"/>
                </w:numPr>
                <w:contextualSpacing/>
                <w:rPr>
                  <w:rFonts w:cs="Calibri"/>
                  <w:szCs w:val="22"/>
                </w:rPr>
              </w:pPr>
              <w:r w:rsidRPr="00B36352">
                <w:rPr>
                  <w:rFonts w:cs="Calibri"/>
                  <w:szCs w:val="22"/>
                </w:rPr>
                <w:t>In the case of commonage, the commonage share, and</w:t>
              </w:r>
            </w:p>
            <w:p w14:paraId="4CDAF85C" w14:textId="77777777" w:rsidR="00B36352" w:rsidRPr="00B36352" w:rsidRDefault="00B36352" w:rsidP="007973CB">
              <w:pPr>
                <w:numPr>
                  <w:ilvl w:val="0"/>
                  <w:numId w:val="40"/>
                </w:numPr>
                <w:contextualSpacing/>
                <w:rPr>
                  <w:rFonts w:cs="Calibri"/>
                  <w:szCs w:val="22"/>
                </w:rPr>
              </w:pPr>
              <w:r w:rsidRPr="00B36352">
                <w:rPr>
                  <w:rFonts w:cs="Calibri"/>
                  <w:szCs w:val="22"/>
                </w:rPr>
                <w:t xml:space="preserve">The crop or ground cover for the scheme year. </w:t>
              </w:r>
            </w:p>
            <w:p w14:paraId="0776AD67" w14:textId="77777777" w:rsidR="00B36352" w:rsidRPr="00B36352" w:rsidRDefault="00B36352" w:rsidP="00B36352">
              <w:pPr>
                <w:rPr>
                  <w:rFonts w:cs="Calibri"/>
                  <w:szCs w:val="22"/>
                </w:rPr>
              </w:pPr>
            </w:p>
            <w:p w14:paraId="6EE702EF" w14:textId="77777777" w:rsidR="00B36352" w:rsidRPr="00B36352" w:rsidRDefault="00B36352" w:rsidP="00B36352">
              <w:pPr>
                <w:keepNext/>
                <w:tabs>
                  <w:tab w:val="left" w:pos="567"/>
                  <w:tab w:val="left" w:pos="907"/>
                  <w:tab w:val="left" w:pos="1134"/>
                </w:tabs>
                <w:outlineLvl w:val="2"/>
                <w:rPr>
                  <w:rFonts w:eastAsia="Calibri" w:cs="Calibri"/>
                  <w:b/>
                  <w:iCs/>
                  <w:color w:val="1F3864"/>
                  <w:szCs w:val="22"/>
                  <w:u w:val="single"/>
                  <w:lang w:val="en-IE"/>
                </w:rPr>
              </w:pPr>
              <w:bookmarkStart w:id="37" w:name="_Hlk95124833"/>
              <w:r w:rsidRPr="00B36352">
                <w:rPr>
                  <w:rFonts w:eastAsia="Calibri" w:cs="Calibri"/>
                  <w:b/>
                  <w:iCs/>
                  <w:color w:val="1F3864"/>
                  <w:szCs w:val="22"/>
                  <w:u w:val="single"/>
                  <w:lang w:val="en-IE"/>
                </w:rPr>
                <w:t>1.9 Area Monitoring System</w:t>
              </w:r>
            </w:p>
            <w:p w14:paraId="2F6885B5" w14:textId="02BDBF76" w:rsidR="00B36352" w:rsidRPr="00B36352" w:rsidRDefault="00B36352" w:rsidP="00B36352">
              <w:pPr>
                <w:rPr>
                  <w:rFonts w:cs="Calibri"/>
                  <w:szCs w:val="22"/>
                  <w:lang w:val="en-IE"/>
                </w:rPr>
              </w:pPr>
              <w:r w:rsidRPr="00B36352">
                <w:rPr>
                  <w:rFonts w:cs="Calibri"/>
                  <w:szCs w:val="22"/>
                </w:rPr>
                <w:t>Within the context of the Common Agricultural Policy, Article 70 of Regulation 2021/2116 requires the establishment of an AMS by 1</w:t>
              </w:r>
              <w:r w:rsidRPr="00B36352">
                <w:rPr>
                  <w:rFonts w:cs="Calibri"/>
                  <w:szCs w:val="22"/>
                  <w:vertAlign w:val="superscript"/>
                </w:rPr>
                <w:t>st</w:t>
              </w:r>
              <w:r w:rsidRPr="00B36352">
                <w:rPr>
                  <w:rFonts w:cs="Calibri"/>
                  <w:szCs w:val="22"/>
                </w:rPr>
                <w:t xml:space="preserve"> January 2023. Article 65 of 2021/2116 defines an </w:t>
              </w:r>
              <w:r w:rsidR="00D320D3">
                <w:rPr>
                  <w:rFonts w:cs="Calibri"/>
                  <w:szCs w:val="22"/>
                  <w:lang w:val="en-IE"/>
                </w:rPr>
                <w:t>AMS</w:t>
              </w:r>
              <w:r w:rsidRPr="00B36352">
                <w:rPr>
                  <w:rFonts w:cs="Calibri"/>
                  <w:szCs w:val="22"/>
                  <w:lang w:val="en-IE"/>
                </w:rPr>
                <w:t xml:space="preserve"> as a procedure of regular and systematic observation, tracking and assessment of agricultural activities and practices on agricultural areas by Copernicus Sentinels satellite data or other data of at least equivalent value.</w:t>
              </w:r>
            </w:p>
            <w:p w14:paraId="57DE4665" w14:textId="77777777" w:rsidR="00B36352" w:rsidRPr="00B36352" w:rsidRDefault="00B36352" w:rsidP="00B36352">
              <w:pPr>
                <w:rPr>
                  <w:rFonts w:cs="Calibri"/>
                  <w:szCs w:val="22"/>
                  <w:lang w:val="en-IE"/>
                </w:rPr>
              </w:pPr>
              <w:r w:rsidRPr="00B36352">
                <w:rPr>
                  <w:rFonts w:cs="Calibri"/>
                  <w:szCs w:val="22"/>
                  <w:lang w:val="en-IE"/>
                </w:rPr>
                <w:t xml:space="preserve">The AMS will use Copernicus Sentinel Satellite data or other data of at least equivalent value to assess the monitorable eligibility conditions of the relevant area-based schemes referred to in section 1. </w:t>
              </w:r>
            </w:p>
            <w:p w14:paraId="053F8223" w14:textId="77777777" w:rsidR="00B36352" w:rsidRPr="00B36352" w:rsidRDefault="00B36352" w:rsidP="00B36352">
              <w:pPr>
                <w:rPr>
                  <w:rFonts w:cs="Calibri"/>
                  <w:szCs w:val="22"/>
                  <w:lang w:val="en-IE"/>
                </w:rPr>
              </w:pPr>
              <w:r w:rsidRPr="00B36352">
                <w:rPr>
                  <w:rFonts w:cs="Calibri"/>
                  <w:szCs w:val="22"/>
                  <w:lang w:val="en-IE"/>
                </w:rPr>
                <w:lastRenderedPageBreak/>
                <w:t xml:space="preserve">To allow the reliable observation, tracking and assessment of agricultural activities and practices, the area monitoring system shall, ensure the detection of: </w:t>
              </w:r>
            </w:p>
            <w:p w14:paraId="70702C56" w14:textId="77777777" w:rsidR="00B36352" w:rsidRPr="00B36352" w:rsidRDefault="00B36352" w:rsidP="007973CB">
              <w:pPr>
                <w:numPr>
                  <w:ilvl w:val="0"/>
                  <w:numId w:val="41"/>
                </w:numPr>
                <w:contextualSpacing/>
                <w:rPr>
                  <w:rFonts w:cs="Calibri"/>
                  <w:szCs w:val="22"/>
                  <w:lang w:val="en-IE"/>
                </w:rPr>
              </w:pPr>
              <w:r w:rsidRPr="00B36352">
                <w:rPr>
                  <w:rFonts w:cs="Calibri"/>
                  <w:szCs w:val="22"/>
                  <w:lang w:val="en-IE"/>
                </w:rPr>
                <w:t xml:space="preserve">The presence of ineligible areas, in particular permanent structures; </w:t>
              </w:r>
            </w:p>
            <w:p w14:paraId="1A61E537" w14:textId="77777777" w:rsidR="00B36352" w:rsidRPr="00B36352" w:rsidRDefault="00B36352" w:rsidP="007973CB">
              <w:pPr>
                <w:numPr>
                  <w:ilvl w:val="0"/>
                  <w:numId w:val="41"/>
                </w:numPr>
                <w:contextualSpacing/>
                <w:rPr>
                  <w:rFonts w:cs="Calibri"/>
                  <w:szCs w:val="22"/>
                  <w:lang w:val="en-IE"/>
                </w:rPr>
              </w:pPr>
              <w:r w:rsidRPr="00B36352">
                <w:rPr>
                  <w:rFonts w:cs="Calibri"/>
                  <w:szCs w:val="22"/>
                  <w:lang w:val="en-IE"/>
                </w:rPr>
                <w:t xml:space="preserve">The presence of ineligible land use; </w:t>
              </w:r>
            </w:p>
            <w:p w14:paraId="1B9BD68D" w14:textId="2BC09158" w:rsidR="000B729B" w:rsidRDefault="00B36352" w:rsidP="007973CB">
              <w:pPr>
                <w:numPr>
                  <w:ilvl w:val="0"/>
                  <w:numId w:val="41"/>
                </w:numPr>
                <w:contextualSpacing/>
                <w:rPr>
                  <w:rFonts w:cs="Calibri"/>
                  <w:szCs w:val="22"/>
                  <w:lang w:val="en-IE"/>
                </w:rPr>
              </w:pPr>
              <w:r w:rsidRPr="00B36352">
                <w:rPr>
                  <w:rFonts w:cs="Calibri"/>
                  <w:szCs w:val="22"/>
                  <w:lang w:val="en-IE"/>
                </w:rPr>
                <w:t xml:space="preserve">The change in the category of the agricultural area whether it is arable land, permanent crop or permanent grassland. </w:t>
              </w:r>
            </w:p>
            <w:p w14:paraId="1594AB1F" w14:textId="77777777" w:rsidR="005074D3" w:rsidRPr="005074D3" w:rsidRDefault="005074D3" w:rsidP="005074D3">
              <w:pPr>
                <w:ind w:left="720"/>
                <w:contextualSpacing/>
                <w:rPr>
                  <w:rFonts w:cs="Calibri"/>
                  <w:szCs w:val="22"/>
                  <w:lang w:val="en-IE"/>
                </w:rPr>
              </w:pPr>
            </w:p>
            <w:p w14:paraId="5191C870" w14:textId="006B4004" w:rsidR="00B36352" w:rsidRPr="005074D3" w:rsidRDefault="00B36352" w:rsidP="00B36352">
              <w:pPr>
                <w:rPr>
                  <w:rFonts w:cs="Calibri"/>
                  <w:szCs w:val="22"/>
                </w:rPr>
              </w:pPr>
              <w:r w:rsidRPr="00B36352">
                <w:rPr>
                  <w:rFonts w:cs="Calibri"/>
                  <w:szCs w:val="22"/>
                </w:rPr>
                <w:t xml:space="preserve">These observations will be made at the level of agricultural parcel or </w:t>
              </w:r>
              <w:r w:rsidR="00F878D9">
                <w:rPr>
                  <w:rFonts w:cs="Calibri"/>
                  <w:szCs w:val="22"/>
                </w:rPr>
                <w:t>FOI</w:t>
              </w:r>
              <w:r w:rsidRPr="00B36352">
                <w:rPr>
                  <w:rFonts w:cs="Calibri"/>
                  <w:szCs w:val="22"/>
                </w:rPr>
                <w:t xml:space="preserve"> containing agricultural land considered eligible by the Member State. Where relevant, Member States shall use the </w:t>
              </w:r>
              <w:r w:rsidR="005074D3">
                <w:rPr>
                  <w:rFonts w:cs="Calibri"/>
                  <w:szCs w:val="22"/>
                </w:rPr>
                <w:t xml:space="preserve">AMS </w:t>
              </w:r>
              <w:r w:rsidRPr="00B36352">
                <w:rPr>
                  <w:rFonts w:cs="Calibri"/>
                  <w:szCs w:val="22"/>
                </w:rPr>
                <w:t>information for the purpose of updating the identification system for agricultural parcels.</w:t>
              </w:r>
            </w:p>
            <w:p w14:paraId="32B6B4C9" w14:textId="6E68F9D8" w:rsidR="00D320D3" w:rsidRDefault="00A60F72" w:rsidP="00B36352">
              <w:pPr>
                <w:rPr>
                  <w:rFonts w:cs="Calibri"/>
                  <w:szCs w:val="22"/>
                  <w:lang w:val="en-IE"/>
                </w:rPr>
              </w:pPr>
              <w:r>
                <w:rPr>
                  <w:rFonts w:cs="Calibri"/>
                  <w:szCs w:val="22"/>
                  <w:lang w:val="en-IE"/>
                </w:rPr>
                <w:t xml:space="preserve">A </w:t>
              </w:r>
              <w:r w:rsidR="00B36352" w:rsidRPr="00B36352">
                <w:rPr>
                  <w:rFonts w:cs="Calibri"/>
                  <w:szCs w:val="22"/>
                  <w:lang w:val="en-IE"/>
                </w:rPr>
                <w:t xml:space="preserve">Member State must communicate to beneficiaries where the relevant eligibility conditions are potentially not met and on detected presence of ineligible area, ineligible land use or change in the category of agricultural area so that beneficiaries can make amendments to aid applications or provide additional evidence. </w:t>
              </w:r>
            </w:p>
            <w:p w14:paraId="4C45C835" w14:textId="77777777" w:rsidR="00590B58" w:rsidRDefault="00590B58" w:rsidP="00B36352">
              <w:pPr>
                <w:rPr>
                  <w:rFonts w:cs="Calibri"/>
                  <w:szCs w:val="22"/>
                  <w:lang w:val="en-IE"/>
                </w:rPr>
              </w:pPr>
            </w:p>
            <w:p w14:paraId="60C3602E" w14:textId="6B5C8B1D" w:rsidR="00B36352" w:rsidRPr="00675BBB" w:rsidRDefault="00675BBB" w:rsidP="00B36352">
              <w:pPr>
                <w:rPr>
                  <w:rFonts w:cs="Calibri"/>
                  <w:i/>
                  <w:iCs/>
                  <w:szCs w:val="22"/>
                  <w:u w:val="single"/>
                  <w:lang w:val="en-IE"/>
                </w:rPr>
              </w:pPr>
              <w:r w:rsidRPr="00675BBB">
                <w:rPr>
                  <w:rFonts w:cs="Calibri"/>
                  <w:i/>
                  <w:iCs/>
                  <w:szCs w:val="22"/>
                  <w:u w:val="single"/>
                  <w:lang w:val="en-IE"/>
                </w:rPr>
                <w:t>Please not that for this tender response</w:t>
              </w:r>
              <w:r w:rsidR="00F878D9" w:rsidRPr="00675BBB">
                <w:rPr>
                  <w:rFonts w:cs="Calibri"/>
                  <w:i/>
                  <w:iCs/>
                  <w:szCs w:val="22"/>
                  <w:u w:val="single"/>
                  <w:lang w:val="en-IE"/>
                </w:rPr>
                <w:t>, the contracting authority will handle all communications with scheme applicants</w:t>
              </w:r>
              <w:r w:rsidR="005074D3" w:rsidRPr="00675BBB">
                <w:rPr>
                  <w:rFonts w:cs="Calibri"/>
                  <w:i/>
                  <w:iCs/>
                  <w:szCs w:val="22"/>
                  <w:u w:val="single"/>
                  <w:lang w:val="en-IE"/>
                </w:rPr>
                <w:t>.</w:t>
              </w:r>
              <w:r w:rsidR="00F878D9" w:rsidRPr="00675BBB">
                <w:rPr>
                  <w:rFonts w:cs="Calibri"/>
                  <w:i/>
                  <w:iCs/>
                  <w:szCs w:val="22"/>
                  <w:u w:val="single"/>
                  <w:lang w:val="en-IE"/>
                </w:rPr>
                <w:t xml:space="preserve"> </w:t>
              </w:r>
            </w:p>
            <w:bookmarkEnd w:id="37"/>
            <w:p w14:paraId="22F596E8" w14:textId="77777777" w:rsidR="00B36352" w:rsidRPr="00B36352" w:rsidRDefault="00B36352" w:rsidP="00B36352"/>
            <w:p w14:paraId="42AB0471" w14:textId="77777777" w:rsidR="00B36352" w:rsidRPr="00B36352" w:rsidRDefault="00B36352" w:rsidP="00B36352">
              <w:pPr>
                <w:keepNext/>
                <w:tabs>
                  <w:tab w:val="left" w:pos="567"/>
                  <w:tab w:val="left" w:pos="907"/>
                  <w:tab w:val="left" w:pos="1134"/>
                </w:tabs>
                <w:outlineLvl w:val="2"/>
                <w:rPr>
                  <w:rFonts w:eastAsia="Calibri" w:cs="Calibri"/>
                  <w:b/>
                  <w:iCs/>
                  <w:color w:val="1F3864"/>
                  <w:szCs w:val="22"/>
                  <w:u w:val="single"/>
                  <w:lang w:val="en-IE"/>
                </w:rPr>
              </w:pPr>
              <w:r w:rsidRPr="00B36352">
                <w:rPr>
                  <w:rFonts w:eastAsia="Calibri" w:cs="Calibri"/>
                  <w:b/>
                  <w:iCs/>
                  <w:color w:val="1F3864"/>
                  <w:szCs w:val="22"/>
                  <w:u w:val="single"/>
                  <w:lang w:val="en-IE"/>
                </w:rPr>
                <w:t xml:space="preserve">1.10 Conditionality </w:t>
              </w:r>
            </w:p>
            <w:p w14:paraId="35D64BCD" w14:textId="77777777" w:rsidR="00B36352" w:rsidRPr="00B36352" w:rsidRDefault="00B36352" w:rsidP="00B36352">
              <w:pPr>
                <w:rPr>
                  <w:rFonts w:cs="Calibri"/>
                  <w:szCs w:val="22"/>
                  <w:lang w:val="en-IE"/>
                </w:rPr>
              </w:pPr>
              <w:r w:rsidRPr="00B36352">
                <w:rPr>
                  <w:rFonts w:cs="Calibri"/>
                  <w:szCs w:val="22"/>
                </w:rPr>
                <w:t xml:space="preserve">Conditionality lays down the legislative requirements and minimum standards that farmers in receipt of CAP payments must comply with. This replaces the “Cross Compliance” requirements in the current CAP. Conditionality relates to the following specific areas: </w:t>
              </w:r>
            </w:p>
            <w:p w14:paraId="7926CEC3" w14:textId="4649919F" w:rsidR="00B36352" w:rsidRPr="00B36352" w:rsidRDefault="00B36352" w:rsidP="00B36352">
              <w:pPr>
                <w:rPr>
                  <w:rFonts w:cs="Calibri"/>
                  <w:szCs w:val="22"/>
                </w:rPr>
              </w:pPr>
              <w:r w:rsidRPr="00B36352">
                <w:rPr>
                  <w:rFonts w:cs="Calibri"/>
                  <w:szCs w:val="22"/>
                </w:rPr>
                <w:t xml:space="preserve">(a) the climate and the </w:t>
              </w:r>
              <w:r w:rsidR="00070D9B" w:rsidRPr="00B36352">
                <w:rPr>
                  <w:rFonts w:cs="Calibri"/>
                  <w:szCs w:val="22"/>
                </w:rPr>
                <w:t>environment.</w:t>
              </w:r>
              <w:r w:rsidRPr="00B36352">
                <w:rPr>
                  <w:rFonts w:cs="Calibri"/>
                  <w:szCs w:val="22"/>
                </w:rPr>
                <w:t xml:space="preserve"> </w:t>
              </w:r>
            </w:p>
            <w:p w14:paraId="60D70021" w14:textId="1944E87D" w:rsidR="00B36352" w:rsidRPr="00B36352" w:rsidRDefault="00B36352" w:rsidP="00B36352">
              <w:pPr>
                <w:rPr>
                  <w:rFonts w:cs="Calibri"/>
                  <w:szCs w:val="22"/>
                </w:rPr>
              </w:pPr>
              <w:r w:rsidRPr="00B36352">
                <w:rPr>
                  <w:rFonts w:cs="Calibri"/>
                  <w:szCs w:val="22"/>
                </w:rPr>
                <w:t xml:space="preserve">(b) public health, animal health and plant </w:t>
              </w:r>
              <w:r w:rsidR="00070D9B" w:rsidRPr="00B36352">
                <w:rPr>
                  <w:rFonts w:cs="Calibri"/>
                  <w:szCs w:val="22"/>
                </w:rPr>
                <w:t>health.</w:t>
              </w:r>
              <w:r w:rsidRPr="00B36352">
                <w:rPr>
                  <w:rFonts w:cs="Calibri"/>
                  <w:szCs w:val="22"/>
                </w:rPr>
                <w:t xml:space="preserve"> </w:t>
              </w:r>
            </w:p>
            <w:p w14:paraId="332CE468" w14:textId="77777777" w:rsidR="00B36352" w:rsidRPr="00B36352" w:rsidRDefault="00B36352" w:rsidP="00B36352">
              <w:pPr>
                <w:rPr>
                  <w:rFonts w:cs="Calibri"/>
                  <w:szCs w:val="22"/>
                </w:rPr>
              </w:pPr>
              <w:r w:rsidRPr="00B36352">
                <w:rPr>
                  <w:rFonts w:cs="Calibri"/>
                  <w:szCs w:val="22"/>
                </w:rPr>
                <w:t xml:space="preserve">(c) animal welfare. </w:t>
              </w:r>
            </w:p>
            <w:p w14:paraId="5C432B44" w14:textId="77777777" w:rsidR="00B36352" w:rsidRPr="00B36352" w:rsidRDefault="00B36352" w:rsidP="00B36352">
              <w:pPr>
                <w:rPr>
                  <w:rFonts w:cs="Calibri"/>
                  <w:szCs w:val="22"/>
                </w:rPr>
              </w:pPr>
            </w:p>
            <w:p w14:paraId="17DFC678" w14:textId="77777777" w:rsidR="00B36352" w:rsidRPr="00B36352" w:rsidRDefault="00B36352" w:rsidP="00B36352">
              <w:pPr>
                <w:rPr>
                  <w:rFonts w:cs="Calibri"/>
                  <w:szCs w:val="22"/>
                </w:rPr>
              </w:pPr>
              <w:r w:rsidRPr="00B36352">
                <w:rPr>
                  <w:rFonts w:cs="Calibri"/>
                  <w:szCs w:val="22"/>
                </w:rPr>
                <w:t xml:space="preserve">The conditionality requirements in the CSP are implemented using two mechanisms: </w:t>
              </w:r>
            </w:p>
            <w:p w14:paraId="7ECD993F" w14:textId="77777777" w:rsidR="00B36352" w:rsidRPr="00B36352" w:rsidRDefault="00B36352" w:rsidP="00B36352">
              <w:pPr>
                <w:rPr>
                  <w:rFonts w:cs="Calibri"/>
                  <w:szCs w:val="22"/>
                </w:rPr>
              </w:pPr>
            </w:p>
            <w:p w14:paraId="44A211A8" w14:textId="0DDBBCCF" w:rsidR="00B36352" w:rsidRDefault="00B36352" w:rsidP="007973CB">
              <w:pPr>
                <w:numPr>
                  <w:ilvl w:val="0"/>
                  <w:numId w:val="42"/>
                </w:numPr>
                <w:contextualSpacing/>
                <w:rPr>
                  <w:rFonts w:cs="Calibri"/>
                  <w:szCs w:val="22"/>
                </w:rPr>
              </w:pPr>
              <w:r w:rsidRPr="00A60F72">
                <w:rPr>
                  <w:rFonts w:cs="Calibri"/>
                  <w:szCs w:val="22"/>
                </w:rPr>
                <w:t xml:space="preserve">Statutory Management Requirements (SMRs) - these refer to the legislative requirements concerning the environment, food safety, animal and plant health, and animal welfare. These requirements are laid down in legislation and are thus applicable to all farmers and not just those participating in CAP interventions. </w:t>
              </w:r>
            </w:p>
            <w:p w14:paraId="41E70DF7" w14:textId="77777777" w:rsidR="00A60F72" w:rsidRPr="00A60F72" w:rsidRDefault="00A60F72" w:rsidP="000869F1">
              <w:pPr>
                <w:ind w:left="720"/>
                <w:contextualSpacing/>
                <w:rPr>
                  <w:rFonts w:cs="Calibri"/>
                  <w:szCs w:val="22"/>
                </w:rPr>
              </w:pPr>
            </w:p>
            <w:p w14:paraId="188C427C" w14:textId="77777777" w:rsidR="00B36352" w:rsidRPr="00B36352" w:rsidRDefault="00B36352" w:rsidP="007973CB">
              <w:pPr>
                <w:numPr>
                  <w:ilvl w:val="0"/>
                  <w:numId w:val="42"/>
                </w:numPr>
                <w:contextualSpacing/>
                <w:rPr>
                  <w:rFonts w:cs="Calibri"/>
                  <w:szCs w:val="22"/>
                </w:rPr>
              </w:pPr>
              <w:r w:rsidRPr="00B36352">
                <w:rPr>
                  <w:rFonts w:cs="Calibri"/>
                  <w:szCs w:val="22"/>
                </w:rPr>
                <w:t>Good Agricultural and Environmental Condition (GAEC) - these refer to a range of standards concerning soil, climate change mitigation, habitats and water. There are nine GAECs in the agreed draft CSP Regulation. All EU Member States are to specify applicable standards for each GAEC based on farm size, farm structures and the specific characteristics of the areas concerned, including soil and climatic condition, existing farming systems and land use (Article 13 draft CSP Regulation).</w:t>
              </w:r>
            </w:p>
            <w:p w14:paraId="57DF4A77" w14:textId="77777777" w:rsidR="00B36352" w:rsidRPr="00B36352" w:rsidRDefault="00B36352" w:rsidP="00B36352">
              <w:pPr>
                <w:rPr>
                  <w:rFonts w:cs="Calibri"/>
                  <w:szCs w:val="22"/>
                </w:rPr>
              </w:pPr>
            </w:p>
            <w:p w14:paraId="115E8E80" w14:textId="2C1E7318" w:rsidR="00B36352" w:rsidRPr="00590B58" w:rsidRDefault="00675BBB" w:rsidP="00B36352">
              <w:pPr>
                <w:rPr>
                  <w:rFonts w:cs="Calibri"/>
                  <w:szCs w:val="22"/>
                </w:rPr>
              </w:pPr>
              <w:r w:rsidRPr="00675BBB">
                <w:rPr>
                  <w:rFonts w:cs="Calibri"/>
                  <w:i/>
                  <w:iCs/>
                  <w:szCs w:val="22"/>
                  <w:u w:val="single"/>
                </w:rPr>
                <w:t>DAFM</w:t>
              </w:r>
              <w:r w:rsidR="00B36352" w:rsidRPr="00675BBB">
                <w:rPr>
                  <w:rFonts w:cs="Calibri"/>
                  <w:i/>
                  <w:iCs/>
                  <w:szCs w:val="22"/>
                  <w:u w:val="single"/>
                </w:rPr>
                <w:t xml:space="preserve"> will </w:t>
              </w:r>
              <w:r w:rsidR="00A60F72" w:rsidRPr="00675BBB">
                <w:rPr>
                  <w:rFonts w:cs="Calibri"/>
                  <w:i/>
                  <w:iCs/>
                  <w:szCs w:val="22"/>
                  <w:u w:val="single"/>
                </w:rPr>
                <w:t xml:space="preserve">require the AMS to </w:t>
              </w:r>
              <w:r w:rsidR="00B36352" w:rsidRPr="00675BBB">
                <w:rPr>
                  <w:rFonts w:cs="Calibri"/>
                  <w:i/>
                  <w:iCs/>
                  <w:szCs w:val="22"/>
                  <w:u w:val="single"/>
                </w:rPr>
                <w:t>report on certain conditionality requirements</w:t>
              </w:r>
              <w:r w:rsidR="00A60F72" w:rsidRPr="00675BBB">
                <w:rPr>
                  <w:rFonts w:cs="Calibri"/>
                  <w:i/>
                  <w:iCs/>
                  <w:szCs w:val="22"/>
                  <w:u w:val="single"/>
                </w:rPr>
                <w:t xml:space="preserve"> from 2024 onwards</w:t>
              </w:r>
              <w:r w:rsidR="00B36352" w:rsidRPr="00B36352">
                <w:rPr>
                  <w:rFonts w:cs="Calibri"/>
                  <w:szCs w:val="22"/>
                </w:rPr>
                <w:t xml:space="preserve">. </w:t>
              </w:r>
            </w:p>
            <w:p w14:paraId="738D6DB5" w14:textId="77777777" w:rsidR="00B36352" w:rsidRPr="00B36352" w:rsidRDefault="00B36352" w:rsidP="00B36352">
              <w:pPr>
                <w:keepNext/>
                <w:tabs>
                  <w:tab w:val="left" w:pos="567"/>
                  <w:tab w:val="left" w:pos="907"/>
                  <w:tab w:val="left" w:pos="1134"/>
                </w:tabs>
                <w:outlineLvl w:val="2"/>
                <w:rPr>
                  <w:rFonts w:eastAsia="Calibri" w:cs="Calibri"/>
                  <w:b/>
                  <w:iCs/>
                  <w:color w:val="1F3864"/>
                  <w:szCs w:val="22"/>
                  <w:u w:val="single"/>
                  <w:lang w:val="en-IE"/>
                </w:rPr>
              </w:pPr>
              <w:bookmarkStart w:id="38" w:name="_Toc92216834"/>
              <w:r w:rsidRPr="00B36352">
                <w:rPr>
                  <w:rFonts w:eastAsia="Calibri" w:cs="Calibri"/>
                  <w:b/>
                  <w:iCs/>
                  <w:color w:val="1F3864"/>
                  <w:szCs w:val="22"/>
                  <w:lang w:val="en-IE"/>
                </w:rPr>
                <w:lastRenderedPageBreak/>
                <w:t xml:space="preserve">1.11 </w:t>
              </w:r>
              <w:r w:rsidRPr="00B36352">
                <w:rPr>
                  <w:rFonts w:eastAsia="Calibri" w:cs="Calibri"/>
                  <w:b/>
                  <w:iCs/>
                  <w:color w:val="1F3864"/>
                  <w:szCs w:val="22"/>
                  <w:u w:val="single"/>
                  <w:lang w:val="en-IE"/>
                </w:rPr>
                <w:t>Direct Payments</w:t>
              </w:r>
              <w:bookmarkEnd w:id="38"/>
              <w:r w:rsidRPr="00B36352">
                <w:rPr>
                  <w:rFonts w:eastAsia="Calibri" w:cs="Calibri"/>
                  <w:b/>
                  <w:iCs/>
                  <w:color w:val="1F3864"/>
                  <w:szCs w:val="22"/>
                  <w:u w:val="single"/>
                  <w:lang w:val="en-IE"/>
                </w:rPr>
                <w:t xml:space="preserve"> Division</w:t>
              </w:r>
            </w:p>
            <w:p w14:paraId="13B6B536" w14:textId="77777777" w:rsidR="00B36352" w:rsidRPr="00B36352" w:rsidRDefault="00B36352" w:rsidP="00B36352">
              <w:pPr>
                <w:tabs>
                  <w:tab w:val="left" w:pos="284"/>
                  <w:tab w:val="left" w:pos="709"/>
                  <w:tab w:val="left" w:pos="1134"/>
                </w:tabs>
                <w:rPr>
                  <w:rFonts w:cs="Calibri"/>
                  <w:szCs w:val="22"/>
                  <w:lang w:val="en-IE"/>
                </w:rPr>
              </w:pPr>
              <w:r w:rsidRPr="00B36352">
                <w:rPr>
                  <w:rFonts w:eastAsia="Calibri" w:cs="Calibri"/>
                  <w:szCs w:val="22"/>
                  <w:lang w:val="en"/>
                </w:rPr>
                <w:t xml:space="preserve">The Direct Payments Integrated Controls Division has responsibility for the development and implementation of the national controls programme for the wide range of direct payment schemes. </w:t>
              </w:r>
              <w:r w:rsidRPr="00B36352">
                <w:rPr>
                  <w:rFonts w:cs="Calibri"/>
                  <w:szCs w:val="22"/>
                  <w:lang w:val="en-IE"/>
                </w:rPr>
                <w:t>The Earth Observation (EO) team within the Integrated Controls Division is responsible for the delivery of the Area Monitoring System. The EO team has commenced work on the implementation of the Area Monitoring system by developing markers that will be used to monitor agricultural activities.</w:t>
              </w:r>
            </w:p>
            <w:p w14:paraId="6352A737" w14:textId="77777777" w:rsidR="00B36352" w:rsidRPr="00B36352" w:rsidRDefault="00B36352" w:rsidP="00B36352">
              <w:pPr>
                <w:tabs>
                  <w:tab w:val="left" w:pos="284"/>
                  <w:tab w:val="left" w:pos="709"/>
                  <w:tab w:val="left" w:pos="1134"/>
                </w:tabs>
                <w:rPr>
                  <w:rFonts w:eastAsia="Calibri" w:cs="Calibri"/>
                  <w:szCs w:val="22"/>
                  <w:lang w:val="en-IE"/>
                </w:rPr>
              </w:pPr>
            </w:p>
            <w:p w14:paraId="74E5D792" w14:textId="77777777" w:rsidR="00B36352" w:rsidRPr="00B36352" w:rsidRDefault="00B36352" w:rsidP="00B36352">
              <w:pPr>
                <w:keepNext/>
                <w:tabs>
                  <w:tab w:val="left" w:pos="567"/>
                  <w:tab w:val="left" w:pos="907"/>
                  <w:tab w:val="left" w:pos="1134"/>
                </w:tabs>
                <w:outlineLvl w:val="2"/>
                <w:rPr>
                  <w:rFonts w:eastAsia="Calibri" w:cs="Calibri"/>
                  <w:b/>
                  <w:iCs/>
                  <w:color w:val="1F3864"/>
                  <w:szCs w:val="22"/>
                  <w:u w:val="single"/>
                  <w:lang w:val="en-IE"/>
                </w:rPr>
              </w:pPr>
              <w:r w:rsidRPr="00B36352">
                <w:rPr>
                  <w:rFonts w:eastAsia="Calibri" w:cs="Calibri"/>
                  <w:b/>
                  <w:iCs/>
                  <w:color w:val="1F3864"/>
                  <w:szCs w:val="22"/>
                  <w:lang w:val="en-IE"/>
                </w:rPr>
                <w:t xml:space="preserve">1.12 </w:t>
              </w:r>
              <w:r w:rsidRPr="00B36352">
                <w:rPr>
                  <w:rFonts w:eastAsia="Calibri" w:cs="Calibri"/>
                  <w:b/>
                  <w:iCs/>
                  <w:color w:val="1F3864"/>
                  <w:szCs w:val="22"/>
                  <w:u w:val="single"/>
                  <w:lang w:val="en-IE"/>
                </w:rPr>
                <w:t>Checks by monitoring</w:t>
              </w:r>
            </w:p>
            <w:p w14:paraId="308C0024" w14:textId="6812EBC0" w:rsidR="00B36352" w:rsidRPr="00B36352" w:rsidRDefault="00B36352" w:rsidP="00B36352">
              <w:pPr>
                <w:rPr>
                  <w:rFonts w:cs="Calibri"/>
                  <w:szCs w:val="22"/>
                  <w:lang w:val="en-IE"/>
                </w:rPr>
              </w:pPr>
              <w:r w:rsidRPr="00B36352">
                <w:rPr>
                  <w:rFonts w:cs="Calibri"/>
                  <w:szCs w:val="22"/>
                  <w:lang w:val="en-IE"/>
                </w:rPr>
                <w:t>In 2018, Regulation 809/2014 was amended to allow for the introduction of Checks by Monitoring (CbM) as a substitute for the On-the-Spot Checks (OTSC). Some of the markers developed by the EO team</w:t>
              </w:r>
              <w:r w:rsidR="00A60F72">
                <w:rPr>
                  <w:rFonts w:cs="Calibri"/>
                  <w:szCs w:val="22"/>
                  <w:lang w:val="en-IE"/>
                </w:rPr>
                <w:t xml:space="preserve"> in the Department</w:t>
              </w:r>
              <w:r w:rsidRPr="00B36352">
                <w:rPr>
                  <w:rFonts w:cs="Calibri"/>
                  <w:szCs w:val="22"/>
                  <w:lang w:val="en-IE"/>
                </w:rPr>
                <w:t xml:space="preserve"> were used to monitor the Protein Aid Scheme in 2021.</w:t>
              </w:r>
            </w:p>
            <w:p w14:paraId="05EE218D" w14:textId="7E8CF4D1" w:rsidR="00B36352" w:rsidRPr="00B36352" w:rsidRDefault="00B36352" w:rsidP="00B36352">
              <w:pPr>
                <w:rPr>
                  <w:rFonts w:cs="Calibri"/>
                  <w:szCs w:val="22"/>
                </w:rPr>
              </w:pPr>
              <w:r w:rsidRPr="00B36352">
                <w:rPr>
                  <w:rFonts w:cs="Calibri"/>
                  <w:szCs w:val="22"/>
                </w:rPr>
                <w:t xml:space="preserve">The main eligibility requirement for the Protein Aid Scheme in 2021 was that the land parcel/FOI was sown with a protein crop i.e., Beans (winter or spring), Peas, or Lupins. A crop prediction marker was deployed, and prediction was performed using a comparison of the parcel time series against a reference time series adopting a procedure called Time-Weighted Dynamic Time Warping. Figure </w:t>
              </w:r>
              <w:r w:rsidR="005E5849">
                <w:rPr>
                  <w:rFonts w:cs="Calibri"/>
                  <w:szCs w:val="22"/>
                </w:rPr>
                <w:t>2</w:t>
              </w:r>
              <w:r w:rsidRPr="00B36352">
                <w:rPr>
                  <w:rFonts w:cs="Calibri"/>
                  <w:szCs w:val="22"/>
                </w:rPr>
                <w:t xml:space="preserve"> below outlines </w:t>
              </w:r>
              <w:r w:rsidR="00675BBB">
                <w:rPr>
                  <w:rFonts w:cs="Calibri"/>
                  <w:szCs w:val="22"/>
                </w:rPr>
                <w:t>DAFMs</w:t>
              </w:r>
              <w:r w:rsidRPr="00B36352">
                <w:rPr>
                  <w:rFonts w:cs="Calibri"/>
                  <w:szCs w:val="22"/>
                </w:rPr>
                <w:t xml:space="preserve"> CbM 2021 workflow.</w:t>
              </w:r>
            </w:p>
            <w:p w14:paraId="1B89C1BE" w14:textId="77777777" w:rsidR="00B36352" w:rsidRPr="00B36352" w:rsidRDefault="00B36352" w:rsidP="00B36352">
              <w:pPr>
                <w:rPr>
                  <w:rFonts w:cs="Calibri"/>
                  <w:szCs w:val="22"/>
                </w:rPr>
              </w:pPr>
            </w:p>
            <w:p w14:paraId="0EDA4D40" w14:textId="77777777" w:rsidR="00B36352" w:rsidRPr="00B36352" w:rsidRDefault="00B36352" w:rsidP="00B36352">
              <w:pPr>
                <w:rPr>
                  <w:rFonts w:cs="Calibri"/>
                  <w:szCs w:val="22"/>
                </w:rPr>
              </w:pPr>
              <w:r w:rsidRPr="00B36352">
                <w:rPr>
                  <w:rFonts w:cs="Calibri"/>
                  <w:szCs w:val="22"/>
                </w:rPr>
                <w:t>The rule set developed had three outcomes:</w:t>
              </w:r>
            </w:p>
            <w:p w14:paraId="67D23EB4" w14:textId="77777777" w:rsidR="00B36352" w:rsidRPr="00B36352" w:rsidRDefault="00B36352" w:rsidP="007973CB">
              <w:pPr>
                <w:numPr>
                  <w:ilvl w:val="0"/>
                  <w:numId w:val="43"/>
                </w:numPr>
                <w:contextualSpacing/>
                <w:rPr>
                  <w:rFonts w:cs="Calibri"/>
                  <w:szCs w:val="22"/>
                </w:rPr>
              </w:pPr>
              <w:r w:rsidRPr="00B36352">
                <w:rPr>
                  <w:rFonts w:cs="Calibri"/>
                  <w:szCs w:val="22"/>
                </w:rPr>
                <w:t>Green (Eligible): A Protein Crop is predicted with a high level of Accuracy.</w:t>
              </w:r>
            </w:p>
            <w:p w14:paraId="07BC70E9" w14:textId="77777777" w:rsidR="00B36352" w:rsidRPr="00B36352" w:rsidRDefault="00B36352" w:rsidP="007973CB">
              <w:pPr>
                <w:numPr>
                  <w:ilvl w:val="0"/>
                  <w:numId w:val="43"/>
                </w:numPr>
                <w:contextualSpacing/>
                <w:rPr>
                  <w:rFonts w:cs="Calibri"/>
                  <w:szCs w:val="22"/>
                </w:rPr>
              </w:pPr>
              <w:r w:rsidRPr="00B36352">
                <w:rPr>
                  <w:rFonts w:cs="Calibri"/>
                  <w:szCs w:val="22"/>
                </w:rPr>
                <w:t>Yellow (Inconclusive): Any crop predicted with low level of Accuracy.</w:t>
              </w:r>
            </w:p>
            <w:p w14:paraId="6344553D" w14:textId="77777777" w:rsidR="00B36352" w:rsidRPr="00B36352" w:rsidRDefault="00B36352" w:rsidP="007973CB">
              <w:pPr>
                <w:numPr>
                  <w:ilvl w:val="0"/>
                  <w:numId w:val="43"/>
                </w:numPr>
                <w:contextualSpacing/>
                <w:rPr>
                  <w:rFonts w:cs="Calibri"/>
                  <w:szCs w:val="22"/>
                </w:rPr>
              </w:pPr>
              <w:r w:rsidRPr="00B36352">
                <w:rPr>
                  <w:rFonts w:cs="Calibri"/>
                  <w:szCs w:val="22"/>
                </w:rPr>
                <w:t>Red (Not Eligible): A Non-Protein Crop is predicted with a high level of Accuracy.</w:t>
              </w:r>
            </w:p>
            <w:p w14:paraId="4F86E0A6" w14:textId="77777777" w:rsidR="00B36352" w:rsidRPr="00B36352" w:rsidRDefault="00B36352" w:rsidP="00B36352">
              <w:pPr>
                <w:rPr>
                  <w:rFonts w:cs="Calibri"/>
                  <w:szCs w:val="22"/>
                </w:rPr>
              </w:pPr>
            </w:p>
            <w:p w14:paraId="046511D5" w14:textId="77777777" w:rsidR="00B36352" w:rsidRPr="00B36352" w:rsidRDefault="00B36352" w:rsidP="00B36352">
              <w:pPr>
                <w:rPr>
                  <w:rFonts w:cs="Calibri"/>
                  <w:szCs w:val="22"/>
                </w:rPr>
              </w:pPr>
              <w:r w:rsidRPr="00B36352">
                <w:rPr>
                  <w:rFonts w:cs="Calibri"/>
                  <w:szCs w:val="22"/>
                </w:rPr>
                <w:t>For the Crop prediction:</w:t>
              </w:r>
            </w:p>
            <w:p w14:paraId="3469BD78" w14:textId="5B43C30A" w:rsidR="00B36352" w:rsidRPr="00B36352" w:rsidRDefault="00B36352" w:rsidP="007973CB">
              <w:pPr>
                <w:numPr>
                  <w:ilvl w:val="0"/>
                  <w:numId w:val="44"/>
                </w:numPr>
                <w:contextualSpacing/>
                <w:rPr>
                  <w:rFonts w:cs="Calibri"/>
                  <w:szCs w:val="22"/>
                </w:rPr>
              </w:pPr>
              <w:r w:rsidRPr="00B36352">
                <w:rPr>
                  <w:rFonts w:cs="Calibri"/>
                  <w:szCs w:val="22"/>
                </w:rPr>
                <w:t>Time series of each FOI are extracted from Sentinel data using python scripts</w:t>
              </w:r>
            </w:p>
            <w:p w14:paraId="57967B0F" w14:textId="31478FB0" w:rsidR="00B36352" w:rsidRPr="00B36352" w:rsidRDefault="00B36352" w:rsidP="007973CB">
              <w:pPr>
                <w:numPr>
                  <w:ilvl w:val="0"/>
                  <w:numId w:val="44"/>
                </w:numPr>
                <w:contextualSpacing/>
                <w:rPr>
                  <w:rFonts w:cs="Calibri"/>
                  <w:szCs w:val="22"/>
                </w:rPr>
              </w:pPr>
              <w:r w:rsidRPr="00B36352">
                <w:rPr>
                  <w:rFonts w:cs="Calibri"/>
                  <w:szCs w:val="22"/>
                </w:rPr>
                <w:t>Each parcel time series is compared to the reference time series and the crop prediction marker is used to determine parcel traffic light. Analysis is performed using</w:t>
              </w:r>
              <w:r w:rsidR="005F5DBD">
                <w:rPr>
                  <w:rFonts w:cs="Calibri"/>
                  <w:szCs w:val="22"/>
                </w:rPr>
                <w:t xml:space="preserve"> </w:t>
              </w:r>
              <w:r w:rsidRPr="00B36352">
                <w:rPr>
                  <w:rFonts w:cs="Calibri"/>
                  <w:szCs w:val="22"/>
                </w:rPr>
                <w:t>R</w:t>
              </w:r>
              <w:r w:rsidR="005F5DBD">
                <w:rPr>
                  <w:rFonts w:cs="Calibri"/>
                  <w:szCs w:val="22"/>
                </w:rPr>
                <w:t xml:space="preserve"> </w:t>
              </w:r>
              <w:r w:rsidRPr="00B36352">
                <w:rPr>
                  <w:rFonts w:cs="Calibri"/>
                  <w:szCs w:val="22"/>
                </w:rPr>
                <w:t>studio and hoc scripts.</w:t>
              </w:r>
            </w:p>
            <w:p w14:paraId="42FBDFD1" w14:textId="77777777" w:rsidR="00B36352" w:rsidRPr="00B36352" w:rsidRDefault="00B36352" w:rsidP="007973CB">
              <w:pPr>
                <w:numPr>
                  <w:ilvl w:val="0"/>
                  <w:numId w:val="44"/>
                </w:numPr>
                <w:contextualSpacing/>
                <w:rPr>
                  <w:rFonts w:cs="Calibri"/>
                  <w:szCs w:val="22"/>
                </w:rPr>
              </w:pPr>
              <w:r w:rsidRPr="00B36352">
                <w:rPr>
                  <w:rFonts w:cs="Calibri"/>
                  <w:szCs w:val="22"/>
                </w:rPr>
                <w:t>Results are generated and displayed on a Jupyter notebook available from a JupyterHub server running locally.</w:t>
              </w:r>
            </w:p>
            <w:p w14:paraId="53C627F2" w14:textId="77777777" w:rsidR="00B36352" w:rsidRPr="00B36352" w:rsidRDefault="00B36352" w:rsidP="00B36352">
              <w:pPr>
                <w:rPr>
                  <w:rFonts w:cs="Calibri"/>
                  <w:szCs w:val="22"/>
                  <w:lang w:val="en-IE"/>
                </w:rPr>
              </w:pPr>
              <w:r w:rsidRPr="00B36352">
                <w:rPr>
                  <w:rFonts w:cs="Calibri"/>
                  <w:noProof/>
                  <w:szCs w:val="22"/>
                </w:rPr>
                <w:lastRenderedPageBreak/>
                <w:drawing>
                  <wp:anchor distT="0" distB="0" distL="114300" distR="114300" simplePos="0" relativeHeight="251657728" behindDoc="0" locked="0" layoutInCell="1" allowOverlap="1" wp14:anchorId="7E50CAB7" wp14:editId="7C7DC709">
                    <wp:simplePos x="0" y="0"/>
                    <wp:positionH relativeFrom="margin">
                      <wp:posOffset>0</wp:posOffset>
                    </wp:positionH>
                    <wp:positionV relativeFrom="paragraph">
                      <wp:posOffset>276225</wp:posOffset>
                    </wp:positionV>
                    <wp:extent cx="5731510" cy="4006850"/>
                    <wp:effectExtent l="0" t="0" r="2540" b="0"/>
                    <wp:wrapTopAndBottom/>
                    <wp:docPr id="2"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33">
                              <a:extLst>
                                <a:ext uri="{28A0092B-C50C-407E-A947-70E740481C1C}">
                                  <a14:useLocalDpi xmlns:a14="http://schemas.microsoft.com/office/drawing/2010/main" val="0"/>
                                </a:ext>
                              </a:extLst>
                            </a:blip>
                            <a:stretch>
                              <a:fillRect/>
                            </a:stretch>
                          </pic:blipFill>
                          <pic:spPr>
                            <a:xfrm>
                              <a:off x="0" y="0"/>
                              <a:ext cx="5731510" cy="4006850"/>
                            </a:xfrm>
                            <a:prstGeom prst="rect">
                              <a:avLst/>
                            </a:prstGeom>
                          </pic:spPr>
                        </pic:pic>
                      </a:graphicData>
                    </a:graphic>
                  </wp:anchor>
                </w:drawing>
              </w:r>
            </w:p>
            <w:p w14:paraId="73F752A4" w14:textId="0C09F88D" w:rsidR="00B36352" w:rsidRPr="00B36352" w:rsidRDefault="00B36352" w:rsidP="00B36352">
              <w:pPr>
                <w:spacing w:after="200" w:line="240" w:lineRule="auto"/>
                <w:rPr>
                  <w:rFonts w:cs="Calibri"/>
                  <w:i/>
                  <w:iCs/>
                  <w:color w:val="44546A"/>
                  <w:sz w:val="18"/>
                  <w:szCs w:val="22"/>
                  <w:lang w:val="en-IE"/>
                </w:rPr>
              </w:pPr>
              <w:r w:rsidRPr="00B36352">
                <w:rPr>
                  <w:i/>
                  <w:iCs/>
                  <w:color w:val="44546A"/>
                  <w:sz w:val="18"/>
                  <w:szCs w:val="18"/>
                </w:rPr>
                <w:t xml:space="preserve">Figure </w:t>
              </w:r>
              <w:r w:rsidR="005E5849">
                <w:rPr>
                  <w:i/>
                  <w:iCs/>
                  <w:color w:val="44546A"/>
                  <w:sz w:val="18"/>
                  <w:szCs w:val="18"/>
                </w:rPr>
                <w:t>2</w:t>
              </w:r>
              <w:r w:rsidRPr="00B36352">
                <w:rPr>
                  <w:i/>
                  <w:iCs/>
                  <w:color w:val="44546A"/>
                  <w:sz w:val="18"/>
                  <w:szCs w:val="18"/>
                </w:rPr>
                <w:t>: Checks by Monitoring 2021 Workflow</w:t>
              </w:r>
            </w:p>
            <w:p w14:paraId="722A54B6" w14:textId="77777777" w:rsidR="00B36352" w:rsidRPr="00B36352" w:rsidRDefault="00B36352" w:rsidP="00B36352">
              <w:pPr>
                <w:rPr>
                  <w:rFonts w:cs="Calibri"/>
                  <w:szCs w:val="22"/>
                  <w:lang w:val="en-IE"/>
                </w:rPr>
              </w:pPr>
            </w:p>
            <w:p w14:paraId="099C11ED" w14:textId="77777777" w:rsidR="00B36352" w:rsidRPr="00B36352" w:rsidRDefault="00B36352" w:rsidP="00B36352">
              <w:pPr>
                <w:rPr>
                  <w:rFonts w:cs="Calibri"/>
                  <w:szCs w:val="22"/>
                  <w:lang w:val="en-IE"/>
                </w:rPr>
              </w:pPr>
            </w:p>
            <w:p w14:paraId="22A8ED81" w14:textId="77777777" w:rsidR="00DD4B92" w:rsidRPr="00DD4B92" w:rsidRDefault="00DD4B92" w:rsidP="00DD4B92">
              <w:pPr>
                <w:contextualSpacing/>
                <w:rPr>
                  <w:rFonts w:cs="Calibri"/>
                  <w:bCs/>
                </w:rPr>
              </w:pPr>
              <w:r w:rsidRPr="00DD4B92">
                <w:rPr>
                  <w:rFonts w:cs="Calibri"/>
                  <w:bCs/>
                </w:rPr>
                <w:t>The Earth Observation team have been primarily working with the following elements in their development of CbM and an internal AMS:</w:t>
              </w:r>
            </w:p>
            <w:p w14:paraId="45AC3A97" w14:textId="77777777" w:rsidR="00DD4B92" w:rsidRPr="00DD4B92" w:rsidRDefault="00DD4B92" w:rsidP="00DD4B92">
              <w:pPr>
                <w:contextualSpacing/>
                <w:rPr>
                  <w:rFonts w:cs="Calibri"/>
                </w:rPr>
              </w:pPr>
            </w:p>
            <w:p w14:paraId="7B508CB1" w14:textId="48484185" w:rsidR="00DD4B92" w:rsidRPr="00DD4B92" w:rsidRDefault="00DD4B92" w:rsidP="00DD4B92">
              <w:pPr>
                <w:numPr>
                  <w:ilvl w:val="0"/>
                  <w:numId w:val="45"/>
                </w:numPr>
                <w:contextualSpacing/>
                <w:rPr>
                  <w:rFonts w:cs="Calibri"/>
                </w:rPr>
              </w:pPr>
              <w:r w:rsidRPr="00DD4B92">
                <w:rPr>
                  <w:rFonts w:cs="Calibri"/>
                </w:rPr>
                <w:t>Internal Linux environment (DAFM RedHat Virtual Machine)</w:t>
              </w:r>
              <w:r>
                <w:rPr>
                  <w:rFonts w:cs="Calibri"/>
                </w:rPr>
                <w:t>.</w:t>
              </w:r>
            </w:p>
            <w:p w14:paraId="5C325A56" w14:textId="170667EE" w:rsidR="00DD4B92" w:rsidRPr="00DD4B92" w:rsidRDefault="00DD4B92" w:rsidP="00DD4B92">
              <w:pPr>
                <w:numPr>
                  <w:ilvl w:val="0"/>
                  <w:numId w:val="45"/>
                </w:numPr>
                <w:contextualSpacing/>
                <w:rPr>
                  <w:rFonts w:cs="Calibri"/>
                </w:rPr>
              </w:pPr>
              <w:r w:rsidRPr="00DD4B92">
                <w:rPr>
                  <w:rFonts w:cs="Calibri"/>
                </w:rPr>
                <w:t>External CREODIAS cloud environment</w:t>
              </w:r>
              <w:r>
                <w:rPr>
                  <w:rFonts w:cs="Calibri"/>
                </w:rPr>
                <w:t>.</w:t>
              </w:r>
            </w:p>
            <w:p w14:paraId="12C06EC9" w14:textId="6BCDDC6A" w:rsidR="00DD4B92" w:rsidRPr="00DD4B92" w:rsidRDefault="00DD4B92" w:rsidP="00DD4B92">
              <w:pPr>
                <w:numPr>
                  <w:ilvl w:val="0"/>
                  <w:numId w:val="45"/>
                </w:numPr>
                <w:contextualSpacing/>
                <w:rPr>
                  <w:rFonts w:cs="Calibri"/>
                </w:rPr>
              </w:pPr>
              <w:r w:rsidRPr="00DD4B92">
                <w:rPr>
                  <w:rFonts w:cs="Calibri"/>
                </w:rPr>
                <w:t>Python and R for satellite data extraction and processing, algorithm development and database integration</w:t>
              </w:r>
              <w:r>
                <w:rPr>
                  <w:rFonts w:cs="Calibri"/>
                </w:rPr>
                <w:t>.</w:t>
              </w:r>
            </w:p>
            <w:p w14:paraId="7B66CAD1" w14:textId="538DCF3C" w:rsidR="00DD4B92" w:rsidRPr="00DD4B92" w:rsidRDefault="00DD4B92" w:rsidP="00DD4B92">
              <w:pPr>
                <w:numPr>
                  <w:ilvl w:val="0"/>
                  <w:numId w:val="45"/>
                </w:numPr>
                <w:contextualSpacing/>
                <w:rPr>
                  <w:rFonts w:cs="Calibri"/>
                </w:rPr>
              </w:pPr>
              <w:r w:rsidRPr="00DD4B92">
                <w:rPr>
                  <w:rFonts w:cs="Calibri"/>
                </w:rPr>
                <w:t>Jupyter Notebooks for accessing, retrieving and displaying data</w:t>
              </w:r>
              <w:r>
                <w:rPr>
                  <w:rFonts w:cs="Calibri"/>
                </w:rPr>
                <w:t>.</w:t>
              </w:r>
            </w:p>
            <w:p w14:paraId="317F9DCD" w14:textId="02540D0A" w:rsidR="00DD4B92" w:rsidRPr="00DD4B92" w:rsidRDefault="00DD4B92" w:rsidP="00DD4B92">
              <w:pPr>
                <w:numPr>
                  <w:ilvl w:val="0"/>
                  <w:numId w:val="45"/>
                </w:numPr>
                <w:contextualSpacing/>
                <w:rPr>
                  <w:rFonts w:cs="Calibri"/>
                </w:rPr>
              </w:pPr>
              <w:r w:rsidRPr="00DD4B92">
                <w:rPr>
                  <w:rFonts w:cs="Calibri"/>
                </w:rPr>
                <w:t>FME for LPIS data extraction and the creation of FOIs</w:t>
              </w:r>
              <w:r>
                <w:rPr>
                  <w:rFonts w:cs="Calibri"/>
                </w:rPr>
                <w:t>.</w:t>
              </w:r>
            </w:p>
            <w:p w14:paraId="07D58E47" w14:textId="6D84DCBF" w:rsidR="00DD4B92" w:rsidRPr="00DD4B92" w:rsidRDefault="00DD4B92" w:rsidP="00DD4B92">
              <w:pPr>
                <w:numPr>
                  <w:ilvl w:val="0"/>
                  <w:numId w:val="45"/>
                </w:numPr>
                <w:contextualSpacing/>
                <w:rPr>
                  <w:rFonts w:cs="Calibri"/>
                </w:rPr>
              </w:pPr>
              <w:r w:rsidRPr="00DD4B92">
                <w:rPr>
                  <w:rFonts w:cs="Calibri"/>
                </w:rPr>
                <w:t>PostgreSQL and Oracle for database development</w:t>
              </w:r>
              <w:r>
                <w:rPr>
                  <w:rFonts w:cs="Calibri"/>
                </w:rPr>
                <w:t>.</w:t>
              </w:r>
            </w:p>
            <w:p w14:paraId="26BFF43D" w14:textId="1D157A5C" w:rsidR="00DD4B92" w:rsidRPr="00DD4B92" w:rsidRDefault="00DD4B92" w:rsidP="00DD4B92">
              <w:pPr>
                <w:numPr>
                  <w:ilvl w:val="0"/>
                  <w:numId w:val="45"/>
                </w:numPr>
                <w:contextualSpacing/>
                <w:rPr>
                  <w:rFonts w:cs="Calibri"/>
                </w:rPr>
              </w:pPr>
              <w:r w:rsidRPr="00DD4B92">
                <w:rPr>
                  <w:rFonts w:cs="Calibri"/>
                  <w:bCs/>
                </w:rPr>
                <w:t>Atlassian Jira and Confluence are used as tracking and collaboration tools</w:t>
              </w:r>
              <w:r>
                <w:rPr>
                  <w:rFonts w:cs="Calibri"/>
                  <w:bCs/>
                </w:rPr>
                <w:t>.</w:t>
              </w:r>
            </w:p>
            <w:p w14:paraId="2D0995B6" w14:textId="5C03E646" w:rsidR="00DD4B92" w:rsidRPr="00DD4B92" w:rsidRDefault="00DD4B92" w:rsidP="00DD4B92">
              <w:pPr>
                <w:numPr>
                  <w:ilvl w:val="0"/>
                  <w:numId w:val="45"/>
                </w:numPr>
                <w:contextualSpacing/>
                <w:rPr>
                  <w:rFonts w:cs="Calibri"/>
                </w:rPr>
              </w:pPr>
              <w:r w:rsidRPr="00DD4B92">
                <w:rPr>
                  <w:rFonts w:cs="Calibri"/>
                </w:rPr>
                <w:t>Gitlab is used as a source code repository for code</w:t>
              </w:r>
              <w:r>
                <w:rPr>
                  <w:rFonts w:cs="Calibri"/>
                </w:rPr>
                <w:t>.</w:t>
              </w:r>
            </w:p>
            <w:p w14:paraId="63C140E1" w14:textId="725694E1" w:rsidR="00DD4B92" w:rsidRPr="00DD4B92" w:rsidRDefault="00DD4B92" w:rsidP="00DD4B92">
              <w:pPr>
                <w:numPr>
                  <w:ilvl w:val="0"/>
                  <w:numId w:val="45"/>
                </w:numPr>
                <w:contextualSpacing/>
                <w:rPr>
                  <w:rFonts w:cs="Calibri"/>
                </w:rPr>
              </w:pPr>
              <w:r w:rsidRPr="00DD4B92">
                <w:rPr>
                  <w:rFonts w:cs="Calibri"/>
                  <w:bCs/>
                </w:rPr>
                <w:t xml:space="preserve">The desktop clients are Windows </w:t>
              </w:r>
              <w:r w:rsidR="000B1EB3" w:rsidRPr="00DD4B92">
                <w:rPr>
                  <w:rFonts w:cs="Calibri"/>
                  <w:bCs/>
                </w:rPr>
                <w:t>10,</w:t>
              </w:r>
              <w:r w:rsidRPr="00DD4B92">
                <w:rPr>
                  <w:rFonts w:cs="Calibri"/>
                  <w:bCs/>
                </w:rPr>
                <w:t xml:space="preserve"> and a developer portal exists in house to support, &amp;</w:t>
              </w:r>
              <w:r w:rsidR="007564FB">
                <w:rPr>
                  <w:rFonts w:cs="Calibri"/>
                  <w:bCs/>
                </w:rPr>
                <w:t xml:space="preserve"> </w:t>
              </w:r>
              <w:r w:rsidRPr="00DD4B92">
                <w:rPr>
                  <w:rFonts w:cs="Calibri"/>
                  <w:bCs/>
                </w:rPr>
                <w:t>access to common development tools</w:t>
              </w:r>
              <w:r>
                <w:rPr>
                  <w:rFonts w:cs="Calibri"/>
                  <w:bCs/>
                </w:rPr>
                <w:t>.</w:t>
              </w:r>
            </w:p>
            <w:p w14:paraId="745CB87E" w14:textId="77777777" w:rsidR="00B36352" w:rsidRPr="00B36352" w:rsidRDefault="00B36352" w:rsidP="00B36352">
              <w:pPr>
                <w:rPr>
                  <w:rFonts w:cs="Calibri"/>
                  <w:szCs w:val="22"/>
                  <w:lang w:val="en-IE"/>
                </w:rPr>
              </w:pPr>
            </w:p>
            <w:p w14:paraId="462E2778" w14:textId="7601DF79" w:rsidR="00B36352" w:rsidRPr="00B36352" w:rsidRDefault="00B36352" w:rsidP="00B36352">
              <w:pPr>
                <w:rPr>
                  <w:rFonts w:cs="Calibri"/>
                  <w:szCs w:val="22"/>
                  <w:lang w:val="en-IE"/>
                </w:rPr>
              </w:pPr>
            </w:p>
            <w:p w14:paraId="4ED115AD" w14:textId="77777777" w:rsidR="00B36352" w:rsidRPr="00B36352" w:rsidRDefault="00B36352" w:rsidP="007973CB">
              <w:pPr>
                <w:keepNext/>
                <w:numPr>
                  <w:ilvl w:val="1"/>
                  <w:numId w:val="46"/>
                </w:numPr>
                <w:tabs>
                  <w:tab w:val="left" w:pos="567"/>
                  <w:tab w:val="left" w:pos="907"/>
                  <w:tab w:val="left" w:pos="1134"/>
                </w:tabs>
                <w:outlineLvl w:val="2"/>
                <w:rPr>
                  <w:rFonts w:eastAsia="Calibri" w:cs="Calibri"/>
                  <w:b/>
                  <w:iCs/>
                  <w:color w:val="1F3864"/>
                  <w:szCs w:val="22"/>
                  <w:u w:val="single"/>
                  <w:lang w:val="en-IE"/>
                </w:rPr>
              </w:pPr>
              <w:r w:rsidRPr="00B36352">
                <w:rPr>
                  <w:rFonts w:eastAsia="Calibri" w:cs="Calibri"/>
                  <w:b/>
                  <w:iCs/>
                  <w:color w:val="1F3864"/>
                  <w:szCs w:val="22"/>
                  <w:u w:val="single"/>
                  <w:lang w:val="en-IE"/>
                </w:rPr>
                <w:lastRenderedPageBreak/>
                <w:t>Marker development</w:t>
              </w:r>
            </w:p>
            <w:p w14:paraId="4B65E299" w14:textId="6C3CF70D" w:rsidR="008D75A0" w:rsidRDefault="00675BBB" w:rsidP="008D75A0">
              <w:pPr>
                <w:spacing w:after="162"/>
                <w:ind w:right="95"/>
              </w:pPr>
              <w:r>
                <w:t>DAFM’s</w:t>
              </w:r>
              <w:r w:rsidR="008D75A0">
                <w:t xml:space="preserve"> Earth Observation team have commenced work on several relevant Area Monitoring markers and classifications. These markers have been developed based on recorded ground activities and some have formed part of the Checks by Monitoring work completed since 2020. </w:t>
              </w:r>
            </w:p>
            <w:p w14:paraId="1EB2E59F" w14:textId="77777777" w:rsidR="008D75A0" w:rsidRDefault="008D75A0" w:rsidP="008D75A0">
              <w:pPr>
                <w:spacing w:after="162"/>
                <w:ind w:left="112" w:right="95"/>
              </w:pPr>
              <w:r>
                <w:t xml:space="preserve">The markers include: </w:t>
              </w:r>
            </w:p>
            <w:p w14:paraId="6BAF708C" w14:textId="77777777" w:rsidR="008D75A0" w:rsidRDefault="008D75A0" w:rsidP="007973CB">
              <w:pPr>
                <w:numPr>
                  <w:ilvl w:val="0"/>
                  <w:numId w:val="67"/>
                </w:numPr>
                <w:spacing w:after="43" w:line="266" w:lineRule="auto"/>
                <w:ind w:right="95" w:hanging="360"/>
              </w:pPr>
              <w:r>
                <w:t xml:space="preserve">Mowing Marker </w:t>
              </w:r>
            </w:p>
            <w:p w14:paraId="447D8E11" w14:textId="77777777" w:rsidR="008D75A0" w:rsidRDefault="008D75A0" w:rsidP="007973CB">
              <w:pPr>
                <w:numPr>
                  <w:ilvl w:val="0"/>
                  <w:numId w:val="67"/>
                </w:numPr>
                <w:spacing w:after="46" w:line="266" w:lineRule="auto"/>
                <w:ind w:right="95" w:hanging="360"/>
              </w:pPr>
              <w:r>
                <w:t xml:space="preserve">Homogeneity Marker </w:t>
              </w:r>
            </w:p>
            <w:p w14:paraId="1FBFE889" w14:textId="77777777" w:rsidR="008D75A0" w:rsidRDefault="008D75A0" w:rsidP="007973CB">
              <w:pPr>
                <w:numPr>
                  <w:ilvl w:val="0"/>
                  <w:numId w:val="67"/>
                </w:numPr>
                <w:spacing w:after="46" w:line="266" w:lineRule="auto"/>
                <w:ind w:right="95" w:hanging="360"/>
              </w:pPr>
              <w:r>
                <w:t xml:space="preserve">Harvesting Marker </w:t>
              </w:r>
            </w:p>
            <w:p w14:paraId="204898C0" w14:textId="5DA53908" w:rsidR="008D75A0" w:rsidRDefault="008D75A0" w:rsidP="007973CB">
              <w:pPr>
                <w:numPr>
                  <w:ilvl w:val="0"/>
                  <w:numId w:val="67"/>
                </w:numPr>
                <w:spacing w:after="46" w:line="266" w:lineRule="auto"/>
                <w:ind w:right="95" w:hanging="360"/>
              </w:pPr>
              <w:r>
                <w:t xml:space="preserve">Dense </w:t>
              </w:r>
              <w:r w:rsidR="007564FB">
                <w:t>V</w:t>
              </w:r>
              <w:r>
                <w:t xml:space="preserve">egetation Marker </w:t>
              </w:r>
            </w:p>
            <w:p w14:paraId="1C18D472" w14:textId="77777777" w:rsidR="008D75A0" w:rsidRDefault="008D75A0" w:rsidP="007973CB">
              <w:pPr>
                <w:numPr>
                  <w:ilvl w:val="0"/>
                  <w:numId w:val="67"/>
                </w:numPr>
                <w:spacing w:after="46" w:line="266" w:lineRule="auto"/>
                <w:ind w:right="95" w:hanging="360"/>
              </w:pPr>
              <w:r>
                <w:t>Single Scene Classification</w:t>
              </w:r>
            </w:p>
            <w:p w14:paraId="7F9AD2F5" w14:textId="77777777" w:rsidR="008D75A0" w:rsidRDefault="008D75A0" w:rsidP="007973CB">
              <w:pPr>
                <w:numPr>
                  <w:ilvl w:val="0"/>
                  <w:numId w:val="67"/>
                </w:numPr>
                <w:spacing w:after="46" w:line="266" w:lineRule="auto"/>
                <w:ind w:right="95" w:hanging="360"/>
              </w:pPr>
              <w:r>
                <w:t>Crop Prediction Classification</w:t>
              </w:r>
            </w:p>
            <w:p w14:paraId="719BEE06" w14:textId="77777777" w:rsidR="008D75A0" w:rsidRDefault="008D75A0" w:rsidP="008D75A0">
              <w:pPr>
                <w:spacing w:after="46" w:line="266" w:lineRule="auto"/>
                <w:ind w:left="1303" w:right="95"/>
              </w:pPr>
            </w:p>
            <w:p w14:paraId="0607411D" w14:textId="77777777" w:rsidR="008D75A0" w:rsidRDefault="008D75A0" w:rsidP="008D75A0">
              <w:pPr>
                <w:spacing w:after="46" w:line="266" w:lineRule="auto"/>
                <w:ind w:right="95"/>
              </w:pPr>
              <w:r>
                <w:t>As part of their proposal, Tenderers should indicate their ability to facilitate the use of previously developed markers, what agricultural markers they have developed to date and the suitability of those markers in an Irish context.</w:t>
              </w:r>
            </w:p>
            <w:p w14:paraId="2E38F4EF" w14:textId="77777777" w:rsidR="00B36352" w:rsidRPr="00B36352" w:rsidRDefault="00B36352" w:rsidP="00B36352">
              <w:pPr>
                <w:rPr>
                  <w:rFonts w:eastAsia="Calibri" w:cs="Calibri"/>
                  <w:szCs w:val="22"/>
                  <w:lang w:val="en-IE"/>
                </w:rPr>
              </w:pPr>
            </w:p>
            <w:p w14:paraId="5A194825" w14:textId="77777777" w:rsidR="00B36352" w:rsidRPr="00B36352" w:rsidRDefault="00B36352" w:rsidP="00B36352">
              <w:pPr>
                <w:keepNext/>
                <w:tabs>
                  <w:tab w:val="left" w:pos="567"/>
                  <w:tab w:val="left" w:pos="907"/>
                  <w:tab w:val="left" w:pos="1134"/>
                </w:tabs>
                <w:outlineLvl w:val="2"/>
                <w:rPr>
                  <w:rFonts w:eastAsia="Calibri" w:cs="Calibri"/>
                  <w:b/>
                  <w:iCs/>
                  <w:color w:val="1F3864"/>
                  <w:szCs w:val="22"/>
                  <w:u w:val="single"/>
                  <w:lang w:val="en-IE"/>
                </w:rPr>
              </w:pPr>
              <w:bookmarkStart w:id="39" w:name="_Toc92216835"/>
              <w:r w:rsidRPr="00B36352">
                <w:rPr>
                  <w:rFonts w:eastAsia="Calibri" w:cs="Calibri"/>
                  <w:b/>
                  <w:iCs/>
                  <w:color w:val="1F3864"/>
                  <w:szCs w:val="22"/>
                  <w:lang w:val="en-IE"/>
                </w:rPr>
                <w:t xml:space="preserve">1.14 </w:t>
              </w:r>
              <w:r w:rsidRPr="00B36352">
                <w:rPr>
                  <w:rFonts w:eastAsia="Calibri" w:cs="Calibri"/>
                  <w:b/>
                  <w:iCs/>
                  <w:color w:val="1F3864"/>
                  <w:szCs w:val="22"/>
                  <w:u w:val="single"/>
                  <w:lang w:val="en-IE"/>
                </w:rPr>
                <w:t>Department of Agriculture Architecture Overview</w:t>
              </w:r>
              <w:bookmarkEnd w:id="39"/>
            </w:p>
            <w:p w14:paraId="16F18CAF" w14:textId="77777777" w:rsidR="00B36352" w:rsidRPr="00B36352" w:rsidRDefault="00B36352" w:rsidP="00B36352">
              <w:pPr>
                <w:rPr>
                  <w:rFonts w:eastAsia="Calibri" w:cs="Calibri"/>
                  <w:bCs/>
                  <w:szCs w:val="22"/>
                  <w:lang w:val="en-IE"/>
                </w:rPr>
              </w:pPr>
              <w:r w:rsidRPr="00B36352">
                <w:rPr>
                  <w:rFonts w:eastAsia="Calibri" w:cs="Calibri"/>
                  <w:bCs/>
                  <w:szCs w:val="22"/>
                  <w:lang w:val="en-IE"/>
                </w:rPr>
                <w:t xml:space="preserve">The operating system on the enterprise servers is Red Hat Linux and the data store is an Oracle 12c database. </w:t>
              </w:r>
            </w:p>
            <w:p w14:paraId="4BAED5DD" w14:textId="77777777" w:rsidR="00B36352" w:rsidRPr="00B36352" w:rsidRDefault="00B36352" w:rsidP="00B36352">
              <w:pPr>
                <w:rPr>
                  <w:rFonts w:eastAsia="Calibri" w:cs="Calibri"/>
                  <w:bCs/>
                  <w:szCs w:val="22"/>
                  <w:lang w:val="en-IE"/>
                </w:rPr>
              </w:pPr>
              <w:r w:rsidRPr="00B36352">
                <w:rPr>
                  <w:rFonts w:eastAsia="Calibri" w:cs="Calibri"/>
                  <w:bCs/>
                  <w:szCs w:val="22"/>
                  <w:lang w:val="en-IE"/>
                </w:rPr>
                <w:t>Applications have traditionally been built in Java, either using Java EE (Table 1 below) or Spring Framework (Table 2 below). Decoupled architecture, with distinct front and back ends, and using the Angular framework, is the recommendation for all new bespoke Department developments. User interface creation is typically HTML5, JavaScript, and either Bootstrap or “Material Design”, depending on use case.</w:t>
              </w:r>
            </w:p>
            <w:p w14:paraId="0D4F5348" w14:textId="77777777" w:rsidR="00B36352" w:rsidRPr="00B36352" w:rsidRDefault="00B36352" w:rsidP="00B36352">
              <w:pPr>
                <w:rPr>
                  <w:rFonts w:eastAsia="Calibri" w:cs="Calibri"/>
                  <w:bCs/>
                  <w:szCs w:val="22"/>
                  <w:lang w:val="en-IE"/>
                </w:rPr>
              </w:pPr>
              <w:r w:rsidRPr="00B36352">
                <w:rPr>
                  <w:rFonts w:eastAsia="Calibri" w:cs="Calibri"/>
                  <w:bCs/>
                  <w:szCs w:val="22"/>
                  <w:lang w:val="en-IE"/>
                </w:rPr>
                <w:t xml:space="preserve">For those Java based applications, the application server itself may vary. The Department has two independent development and deployment stacks in operation, one based on Oracle application servers and one based on Kubernetes/Containers. The Oracle Database is common to both stacks. </w:t>
              </w:r>
            </w:p>
            <w:p w14:paraId="373ABC63" w14:textId="77777777" w:rsidR="00B36352" w:rsidRPr="00B36352" w:rsidRDefault="00B36352" w:rsidP="00B36352">
              <w:pPr>
                <w:rPr>
                  <w:rFonts w:eastAsia="Calibri" w:cs="Calibri"/>
                  <w:szCs w:val="22"/>
                  <w:lang w:val="en-IE"/>
                </w:rPr>
              </w:pPr>
              <w:r w:rsidRPr="00B36352">
                <w:rPr>
                  <w:rFonts w:eastAsia="Calibri" w:cs="Calibri"/>
                  <w:szCs w:val="22"/>
                  <w:lang w:val="en-IE"/>
                </w:rPr>
                <w:t>The Department's Enterprise Architecture is divided in to two separate deployable areas:</w:t>
              </w:r>
            </w:p>
            <w:p w14:paraId="6359E386" w14:textId="77777777" w:rsidR="00B36352" w:rsidRPr="00B36352" w:rsidRDefault="00B36352" w:rsidP="007973CB">
              <w:pPr>
                <w:numPr>
                  <w:ilvl w:val="0"/>
                  <w:numId w:val="47"/>
                </w:numPr>
                <w:contextualSpacing/>
                <w:rPr>
                  <w:rFonts w:cs="Calibri"/>
                  <w:bCs/>
                  <w:szCs w:val="22"/>
                </w:rPr>
              </w:pPr>
              <w:r w:rsidRPr="00B36352">
                <w:rPr>
                  <w:rFonts w:cs="Calibri"/>
                  <w:bCs/>
                  <w:szCs w:val="22"/>
                </w:rPr>
                <w:t>Mode 1: For "Systems of Record", using a WebLogic server, supported by the Department's AppServer team</w:t>
              </w:r>
            </w:p>
            <w:p w14:paraId="0A7A896A" w14:textId="77777777" w:rsidR="00B36352" w:rsidRPr="00B36352" w:rsidRDefault="00B36352" w:rsidP="007973CB">
              <w:pPr>
                <w:numPr>
                  <w:ilvl w:val="0"/>
                  <w:numId w:val="47"/>
                </w:numPr>
                <w:contextualSpacing/>
                <w:rPr>
                  <w:rFonts w:cs="Calibri"/>
                  <w:bCs/>
                  <w:szCs w:val="22"/>
                </w:rPr>
              </w:pPr>
              <w:r w:rsidRPr="00B36352">
                <w:rPr>
                  <w:rFonts w:cs="Calibri"/>
                  <w:bCs/>
                  <w:szCs w:val="22"/>
                </w:rPr>
                <w:t>Mode 2</w:t>
              </w:r>
              <w:r w:rsidRPr="00B36352">
                <w:rPr>
                  <w:rFonts w:cs="Calibri"/>
                  <w:b/>
                  <w:bCs/>
                  <w:szCs w:val="22"/>
                </w:rPr>
                <w:t xml:space="preserve">: </w:t>
              </w:r>
              <w:r w:rsidRPr="00B36352">
                <w:rPr>
                  <w:rFonts w:cs="Calibri"/>
                  <w:szCs w:val="22"/>
                </w:rPr>
                <w:t>For "Systems of Innovation", using Red Hat OpenShift and Docker containers, supported by Unix\DevOps team. This platform is currently in pilot with a limited set of project teams</w:t>
              </w:r>
            </w:p>
            <w:p w14:paraId="19F6530B" w14:textId="77777777" w:rsidR="00B36352" w:rsidRPr="00B36352" w:rsidRDefault="00B36352" w:rsidP="00B36352">
              <w:pPr>
                <w:rPr>
                  <w:rFonts w:eastAsia="Calibri" w:cs="Calibri"/>
                  <w:bCs/>
                  <w:szCs w:val="22"/>
                  <w:lang w:val="en-IE"/>
                </w:rPr>
              </w:pPr>
              <w:r w:rsidRPr="00B36352">
                <w:rPr>
                  <w:rFonts w:eastAsia="Calibri" w:cs="Calibri"/>
                  <w:bCs/>
                  <w:szCs w:val="22"/>
                  <w:lang w:val="en-IE"/>
                </w:rPr>
                <w:t xml:space="preserve">The Oracle application server is WebLogic, though a small number of older projects, internal to the Department, are still on Oracle iAS 10g/OC4J (pending upgrade).  </w:t>
              </w:r>
            </w:p>
            <w:p w14:paraId="19DC94EE" w14:textId="77777777" w:rsidR="00B36352" w:rsidRPr="00B36352" w:rsidRDefault="00B36352" w:rsidP="00B36352">
              <w:pPr>
                <w:rPr>
                  <w:rFonts w:eastAsia="Calibri" w:cs="Calibri"/>
                  <w:bCs/>
                  <w:szCs w:val="22"/>
                  <w:lang w:val="en-IE"/>
                </w:rPr>
              </w:pPr>
              <w:r w:rsidRPr="00B36352">
                <w:rPr>
                  <w:rFonts w:eastAsia="Calibri" w:cs="Calibri"/>
                  <w:bCs/>
                  <w:szCs w:val="22"/>
                  <w:lang w:val="en-IE"/>
                </w:rPr>
                <w:t>The second development platform began to be rolled out in 2020 and aims for lighter deployments, API driven applications and niche or “innovation” projects. This is the Kubernetes enterprise edition supported by Red Hat (currently OpenShift 3.11, pending an upgrade to 4.3).</w:t>
              </w:r>
            </w:p>
            <w:p w14:paraId="3E4A3053" w14:textId="77777777" w:rsidR="00B36352" w:rsidRPr="00B36352" w:rsidRDefault="00B36352" w:rsidP="00B36352">
              <w:pPr>
                <w:rPr>
                  <w:rFonts w:eastAsia="Calibri" w:cs="Calibri"/>
                  <w:bCs/>
                  <w:szCs w:val="22"/>
                  <w:lang w:val="en-IE"/>
                </w:rPr>
              </w:pPr>
              <w:r w:rsidRPr="00B36352">
                <w:rPr>
                  <w:rFonts w:eastAsia="Calibri" w:cs="Calibri"/>
                  <w:bCs/>
                  <w:szCs w:val="22"/>
                  <w:lang w:val="en-IE"/>
                </w:rPr>
                <w:t>The Department also has begun using Red Hat 3Scale to operate as API Gateway and Management tool.</w:t>
              </w:r>
            </w:p>
            <w:p w14:paraId="3F2CAD07" w14:textId="77777777" w:rsidR="00B36352" w:rsidRPr="00B36352" w:rsidRDefault="00B36352" w:rsidP="00B36352">
              <w:pPr>
                <w:rPr>
                  <w:rFonts w:eastAsia="Calibri" w:cs="Calibri"/>
                  <w:bCs/>
                  <w:szCs w:val="22"/>
                  <w:lang w:val="en-IE"/>
                </w:rPr>
              </w:pPr>
              <w:r w:rsidRPr="00B36352">
                <w:rPr>
                  <w:rFonts w:eastAsia="Calibri" w:cs="Calibri"/>
                  <w:bCs/>
                  <w:szCs w:val="22"/>
                  <w:lang w:val="en-IE"/>
                </w:rPr>
                <w:lastRenderedPageBreak/>
                <w:t xml:space="preserve">Integration between applications up to this point has been almost completely controlled via the database but RESTful services, and API layers, are recommended for all new developments. </w:t>
              </w:r>
            </w:p>
            <w:p w14:paraId="2FF6CD52" w14:textId="77777777" w:rsidR="00B36352" w:rsidRPr="00B36352" w:rsidRDefault="00B36352" w:rsidP="00B36352">
              <w:pPr>
                <w:rPr>
                  <w:rFonts w:eastAsia="Calibri" w:cs="Calibri"/>
                  <w:bCs/>
                  <w:szCs w:val="22"/>
                  <w:lang w:val="en-IE"/>
                </w:rPr>
              </w:pPr>
              <w:r w:rsidRPr="00B36352">
                <w:rPr>
                  <w:rFonts w:eastAsia="Calibri" w:cs="Calibri"/>
                  <w:bCs/>
                  <w:szCs w:val="22"/>
                  <w:lang w:val="en-IE"/>
                </w:rPr>
                <w:t xml:space="preserve">Developers assigned to older or legacy applications, however, typically will find significant business logic provided by the database layer, through PLSQL functions and procedures.  </w:t>
              </w:r>
            </w:p>
            <w:p w14:paraId="2A2F8C38" w14:textId="77777777" w:rsidR="00B36352" w:rsidRPr="00B36352" w:rsidRDefault="00B36352" w:rsidP="00B36352">
              <w:pPr>
                <w:rPr>
                  <w:rFonts w:eastAsia="Calibri" w:cs="Calibri"/>
                  <w:bCs/>
                  <w:szCs w:val="22"/>
                  <w:lang w:val="en-IE"/>
                </w:rPr>
              </w:pPr>
              <w:r w:rsidRPr="00B36352">
                <w:rPr>
                  <w:rFonts w:eastAsia="Calibri" w:cs="Calibri"/>
                  <w:bCs/>
                  <w:szCs w:val="22"/>
                  <w:lang w:val="en-IE"/>
                </w:rPr>
                <w:t>The deployment toolset is detailed in Table 3 below. Atlassian Jira and Confluence are used as tracking and collaboration tools. Two source code repos are used, Subversion for older projects and Gitlab for newer. The deploy pipeline depends on the stack: the Oracle stack uses Atlassian Bamboo whereas OpenShift uses ‘source-to-image’ and Jenkins.</w:t>
              </w:r>
            </w:p>
            <w:p w14:paraId="7D231A7B" w14:textId="77777777" w:rsidR="00B36352" w:rsidRPr="00B36352" w:rsidRDefault="00B36352" w:rsidP="00B36352">
              <w:pPr>
                <w:rPr>
                  <w:rFonts w:eastAsia="Calibri" w:cs="Calibri"/>
                  <w:bCs/>
                  <w:szCs w:val="22"/>
                  <w:lang w:val="en-IE"/>
                </w:rPr>
              </w:pPr>
              <w:r w:rsidRPr="00B36352">
                <w:rPr>
                  <w:rFonts w:eastAsia="Calibri" w:cs="Calibri"/>
                  <w:bCs/>
                  <w:szCs w:val="22"/>
                  <w:lang w:val="en-IE"/>
                </w:rPr>
                <w:t xml:space="preserve">The desktop clients are Windows 10 and a developer portal exists in house to support teams’ access to common development tools (such as Eclipse, Visual Studio Code, etc.). </w:t>
              </w:r>
            </w:p>
            <w:p w14:paraId="46BBCE3B" w14:textId="77777777" w:rsidR="00B36352" w:rsidRPr="00B36352" w:rsidRDefault="00B36352" w:rsidP="00B36352">
              <w:pPr>
                <w:rPr>
                  <w:rFonts w:eastAsia="Calibri" w:cs="Calibri"/>
                  <w:bCs/>
                  <w:szCs w:val="22"/>
                  <w:lang w:val="en-IE"/>
                </w:rPr>
              </w:pPr>
              <w:r w:rsidRPr="00B36352">
                <w:rPr>
                  <w:rFonts w:eastAsia="Calibri" w:cs="Calibri"/>
                  <w:bCs/>
                  <w:szCs w:val="22"/>
                  <w:lang w:val="en-IE"/>
                </w:rPr>
                <w:t xml:space="preserve">Active Directory is used extensively in the desktop environments. </w:t>
              </w:r>
            </w:p>
            <w:p w14:paraId="2DE3767D" w14:textId="77777777" w:rsidR="00B36352" w:rsidRPr="00B36352" w:rsidRDefault="00B36352" w:rsidP="00B36352">
              <w:pPr>
                <w:rPr>
                  <w:rFonts w:eastAsia="Calibri" w:cs="Calibri"/>
                  <w:bCs/>
                  <w:szCs w:val="22"/>
                  <w:lang w:val="en-IE"/>
                </w:rPr>
              </w:pPr>
              <w:r w:rsidRPr="00B36352">
                <w:rPr>
                  <w:rFonts w:eastAsia="Calibri" w:cs="Calibri"/>
                  <w:bCs/>
                  <w:szCs w:val="22"/>
                  <w:lang w:val="en-IE"/>
                </w:rPr>
                <w:t>A bespoke authentication and authorisation system, built on Java and the Oracle DB, has been used for a number of years and continues to support access to Department custom systems. However, a new IAM product, RHSSO/KeyCloak has recently been procured to support OpenID Connect and auth flows for relevant systems.</w:t>
              </w:r>
            </w:p>
            <w:p w14:paraId="0A457713" w14:textId="77777777" w:rsidR="00B36352" w:rsidRPr="00B36352" w:rsidRDefault="00B36352" w:rsidP="00B36352">
              <w:pPr>
                <w:rPr>
                  <w:rFonts w:eastAsia="Calibri" w:cs="Calibri"/>
                  <w:bCs/>
                  <w:szCs w:val="22"/>
                  <w:lang w:val="en-IE"/>
                </w:rPr>
              </w:pPr>
              <w:r w:rsidRPr="00B36352">
                <w:rPr>
                  <w:rFonts w:eastAsia="Calibri" w:cs="Calibri"/>
                  <w:bCs/>
                  <w:szCs w:val="22"/>
                  <w:lang w:val="en-IE"/>
                </w:rPr>
                <w:t>The Test tools and Frameworks languages, Types and Techniques, currently in use are provided in Tables 4 – 6 below.</w:t>
              </w:r>
            </w:p>
            <w:p w14:paraId="25F5C954" w14:textId="77777777" w:rsidR="00B36352" w:rsidRPr="00B36352" w:rsidRDefault="00B36352" w:rsidP="00B36352">
              <w:pPr>
                <w:rPr>
                  <w:rFonts w:eastAsia="Calibri" w:cs="Calibri"/>
                  <w:b/>
                  <w:szCs w:val="22"/>
                  <w:lang w:val="en-IE"/>
                </w:rPr>
              </w:pPr>
              <w:r w:rsidRPr="00B36352">
                <w:rPr>
                  <w:rFonts w:eastAsia="Calibri" w:cs="Calibri"/>
                  <w:b/>
                  <w:szCs w:val="22"/>
                  <w:lang w:val="en-IE"/>
                </w:rPr>
                <w:t>Table 1 Older Architecture</w:t>
              </w:r>
            </w:p>
            <w:tbl>
              <w:tblPr>
                <w:tblStyle w:val="TableGrid11"/>
                <w:tblW w:w="9067" w:type="dxa"/>
                <w:tblLook w:val="04A0" w:firstRow="1" w:lastRow="0" w:firstColumn="1" w:lastColumn="0" w:noHBand="0" w:noVBand="1"/>
              </w:tblPr>
              <w:tblGrid>
                <w:gridCol w:w="1771"/>
                <w:gridCol w:w="2454"/>
                <w:gridCol w:w="4842"/>
              </w:tblGrid>
              <w:tr w:rsidR="00B36352" w:rsidRPr="00B36352" w14:paraId="4E710DC4" w14:textId="77777777" w:rsidTr="00775AB9">
                <w:trPr>
                  <w:trHeight w:val="557"/>
                </w:trPr>
                <w:tc>
                  <w:tcPr>
                    <w:tcW w:w="9067" w:type="dxa"/>
                    <w:gridSpan w:val="3"/>
                  </w:tcPr>
                  <w:p w14:paraId="6139628C" w14:textId="77777777" w:rsidR="00B36352" w:rsidRPr="00B36352" w:rsidRDefault="00B36352" w:rsidP="00B36352">
                    <w:pPr>
                      <w:rPr>
                        <w:rFonts w:cs="Calibri"/>
                        <w:b/>
                        <w:bCs/>
                        <w:szCs w:val="22"/>
                        <w:lang w:val="en-IE"/>
                      </w:rPr>
                    </w:pPr>
                    <w:r w:rsidRPr="00B36352">
                      <w:rPr>
                        <w:rFonts w:cs="Calibri"/>
                        <w:b/>
                        <w:bCs/>
                        <w:szCs w:val="22"/>
                        <w:lang w:val="en-IE"/>
                      </w:rPr>
                      <w:t xml:space="preserve"> Older Architecture </w:t>
                    </w:r>
                  </w:p>
                  <w:p w14:paraId="71867630" w14:textId="77777777" w:rsidR="00B36352" w:rsidRPr="00B36352" w:rsidRDefault="00B36352" w:rsidP="00B36352">
                    <w:pPr>
                      <w:rPr>
                        <w:rFonts w:cs="Calibri"/>
                        <w:szCs w:val="22"/>
                        <w:lang w:val="en-IE"/>
                      </w:rPr>
                    </w:pPr>
                    <w:r w:rsidRPr="00B36352">
                      <w:rPr>
                        <w:rFonts w:cs="Calibri"/>
                        <w:szCs w:val="22"/>
                        <w:lang w:val="en-IE"/>
                      </w:rPr>
                      <w:t>(applications primarily developed using JEE standards)</w:t>
                    </w:r>
                  </w:p>
                </w:tc>
              </w:tr>
              <w:tr w:rsidR="00B36352" w:rsidRPr="00B36352" w14:paraId="2F50A7D8" w14:textId="77777777" w:rsidTr="00775AB9">
                <w:trPr>
                  <w:trHeight w:val="416"/>
                </w:trPr>
                <w:tc>
                  <w:tcPr>
                    <w:tcW w:w="1771" w:type="dxa"/>
                  </w:tcPr>
                  <w:p w14:paraId="6229FBA2" w14:textId="77777777" w:rsidR="00B36352" w:rsidRPr="00B36352" w:rsidRDefault="00B36352" w:rsidP="00B36352">
                    <w:pPr>
                      <w:rPr>
                        <w:rFonts w:cs="Calibri"/>
                        <w:szCs w:val="22"/>
                        <w:lang w:val="en-IE"/>
                      </w:rPr>
                    </w:pPr>
                    <w:r w:rsidRPr="00B36352">
                      <w:rPr>
                        <w:rFonts w:cs="Calibri"/>
                        <w:b/>
                        <w:bCs/>
                        <w:szCs w:val="22"/>
                        <w:lang w:val="en-IE"/>
                      </w:rPr>
                      <w:t>Layer</w:t>
                    </w:r>
                  </w:p>
                </w:tc>
                <w:tc>
                  <w:tcPr>
                    <w:tcW w:w="2454" w:type="dxa"/>
                  </w:tcPr>
                  <w:p w14:paraId="7FA7511C" w14:textId="77777777" w:rsidR="00B36352" w:rsidRPr="00B36352" w:rsidRDefault="00B36352" w:rsidP="00B36352">
                    <w:pPr>
                      <w:rPr>
                        <w:rFonts w:cs="Calibri"/>
                        <w:szCs w:val="22"/>
                        <w:lang w:val="en-IE"/>
                      </w:rPr>
                    </w:pPr>
                    <w:r w:rsidRPr="00B36352">
                      <w:rPr>
                        <w:rFonts w:cs="Calibri"/>
                        <w:b/>
                        <w:bCs/>
                        <w:szCs w:val="22"/>
                        <w:lang w:val="en-IE"/>
                      </w:rPr>
                      <w:t>Components</w:t>
                    </w:r>
                  </w:p>
                </w:tc>
                <w:tc>
                  <w:tcPr>
                    <w:tcW w:w="4842" w:type="dxa"/>
                  </w:tcPr>
                  <w:p w14:paraId="50DFA884" w14:textId="77777777" w:rsidR="00B36352" w:rsidRPr="00B36352" w:rsidRDefault="00B36352" w:rsidP="00B36352">
                    <w:pPr>
                      <w:contextualSpacing/>
                      <w:rPr>
                        <w:rFonts w:cs="Calibri"/>
                        <w:szCs w:val="22"/>
                      </w:rPr>
                    </w:pPr>
                    <w:r w:rsidRPr="00B36352">
                      <w:rPr>
                        <w:rFonts w:cs="Calibri"/>
                        <w:b/>
                        <w:bCs/>
                        <w:szCs w:val="22"/>
                      </w:rPr>
                      <w:t xml:space="preserve">Technology </w:t>
                    </w:r>
                  </w:p>
                </w:tc>
              </w:tr>
              <w:tr w:rsidR="00B36352" w:rsidRPr="00B36352" w14:paraId="2B90DCD6" w14:textId="77777777" w:rsidTr="00775AB9">
                <w:trPr>
                  <w:trHeight w:val="703"/>
                </w:trPr>
                <w:tc>
                  <w:tcPr>
                    <w:tcW w:w="1771" w:type="dxa"/>
                    <w:vMerge w:val="restart"/>
                  </w:tcPr>
                  <w:p w14:paraId="4443E5C8" w14:textId="77777777" w:rsidR="00B36352" w:rsidRPr="00B36352" w:rsidRDefault="00B36352" w:rsidP="00B36352">
                    <w:pPr>
                      <w:rPr>
                        <w:rFonts w:cs="Calibri"/>
                        <w:szCs w:val="22"/>
                        <w:lang w:val="en-IE"/>
                      </w:rPr>
                    </w:pPr>
                    <w:r w:rsidRPr="00B36352">
                      <w:rPr>
                        <w:rFonts w:cs="Calibri"/>
                        <w:szCs w:val="22"/>
                        <w:lang w:val="en-IE"/>
                      </w:rPr>
                      <w:t xml:space="preserve">Application Development </w:t>
                    </w:r>
                  </w:p>
                </w:tc>
                <w:tc>
                  <w:tcPr>
                    <w:tcW w:w="2454" w:type="dxa"/>
                  </w:tcPr>
                  <w:p w14:paraId="7BD2FB1A" w14:textId="77777777" w:rsidR="00B36352" w:rsidRPr="00B36352" w:rsidRDefault="00B36352" w:rsidP="00B36352">
                    <w:pPr>
                      <w:rPr>
                        <w:rFonts w:cs="Calibri"/>
                        <w:szCs w:val="22"/>
                        <w:lang w:val="en-IE"/>
                      </w:rPr>
                    </w:pPr>
                    <w:r w:rsidRPr="00B36352">
                      <w:rPr>
                        <w:rFonts w:cs="Calibri"/>
                        <w:szCs w:val="22"/>
                        <w:lang w:val="en-IE"/>
                      </w:rPr>
                      <w:t>Primary Development Language</w:t>
                    </w:r>
                  </w:p>
                </w:tc>
                <w:tc>
                  <w:tcPr>
                    <w:tcW w:w="4842" w:type="dxa"/>
                  </w:tcPr>
                  <w:p w14:paraId="67F7FF4A" w14:textId="77777777" w:rsidR="00B36352" w:rsidRPr="00B36352" w:rsidRDefault="00B36352" w:rsidP="00070D9B">
                    <w:pPr>
                      <w:numPr>
                        <w:ilvl w:val="0"/>
                        <w:numId w:val="21"/>
                      </w:numPr>
                      <w:ind w:left="0"/>
                      <w:contextualSpacing/>
                      <w:rPr>
                        <w:rFonts w:cs="Calibri"/>
                        <w:szCs w:val="22"/>
                      </w:rPr>
                    </w:pPr>
                    <w:r w:rsidRPr="00B36352">
                      <w:rPr>
                        <w:rFonts w:cs="Calibri"/>
                        <w:szCs w:val="22"/>
                      </w:rPr>
                      <w:t>Java</w:t>
                    </w:r>
                  </w:p>
                  <w:p w14:paraId="3009BAFC" w14:textId="77777777" w:rsidR="00B36352" w:rsidRPr="00B36352" w:rsidRDefault="00B36352" w:rsidP="00070D9B">
                    <w:pPr>
                      <w:numPr>
                        <w:ilvl w:val="0"/>
                        <w:numId w:val="21"/>
                      </w:numPr>
                      <w:ind w:left="0"/>
                      <w:contextualSpacing/>
                      <w:rPr>
                        <w:rFonts w:cs="Calibri"/>
                        <w:szCs w:val="22"/>
                      </w:rPr>
                    </w:pPr>
                    <w:r w:rsidRPr="00B36352">
                      <w:rPr>
                        <w:rFonts w:cs="Calibri"/>
                        <w:szCs w:val="22"/>
                      </w:rPr>
                      <w:t>JavaScript</w:t>
                    </w:r>
                    <w:r w:rsidRPr="00B36352">
                      <w:rPr>
                        <w:rFonts w:cs="Calibri"/>
                        <w:i/>
                        <w:iCs/>
                        <w:szCs w:val="22"/>
                      </w:rPr>
                      <w:t xml:space="preserve"> </w:t>
                    </w:r>
                  </w:p>
                  <w:p w14:paraId="00572E1E" w14:textId="77777777" w:rsidR="00B36352" w:rsidRPr="00B36352" w:rsidRDefault="00B36352" w:rsidP="00070D9B">
                    <w:pPr>
                      <w:numPr>
                        <w:ilvl w:val="0"/>
                        <w:numId w:val="21"/>
                      </w:numPr>
                      <w:ind w:left="0"/>
                      <w:contextualSpacing/>
                      <w:rPr>
                        <w:rFonts w:cs="Calibri"/>
                        <w:szCs w:val="22"/>
                      </w:rPr>
                    </w:pPr>
                    <w:r w:rsidRPr="00B36352">
                      <w:rPr>
                        <w:rFonts w:cs="Calibri"/>
                        <w:szCs w:val="22"/>
                      </w:rPr>
                      <w:t>PLSQL</w:t>
                    </w:r>
                    <w:r w:rsidRPr="00B36352">
                      <w:rPr>
                        <w:rFonts w:cs="Calibri"/>
                        <w:i/>
                        <w:iCs/>
                        <w:szCs w:val="22"/>
                      </w:rPr>
                      <w:t xml:space="preserve"> </w:t>
                    </w:r>
                  </w:p>
                </w:tc>
              </w:tr>
              <w:tr w:rsidR="00B36352" w:rsidRPr="00B36352" w14:paraId="73316133" w14:textId="77777777" w:rsidTr="00775AB9">
                <w:trPr>
                  <w:trHeight w:val="655"/>
                </w:trPr>
                <w:tc>
                  <w:tcPr>
                    <w:tcW w:w="1771" w:type="dxa"/>
                    <w:vMerge/>
                  </w:tcPr>
                  <w:p w14:paraId="6F74D076" w14:textId="77777777" w:rsidR="00B36352" w:rsidRPr="00B36352" w:rsidRDefault="00B36352" w:rsidP="00B36352">
                    <w:pPr>
                      <w:rPr>
                        <w:rFonts w:cs="Calibri"/>
                        <w:szCs w:val="22"/>
                        <w:lang w:val="en-IE"/>
                      </w:rPr>
                    </w:pPr>
                  </w:p>
                </w:tc>
                <w:tc>
                  <w:tcPr>
                    <w:tcW w:w="2454" w:type="dxa"/>
                  </w:tcPr>
                  <w:p w14:paraId="6F6E3B78" w14:textId="77777777" w:rsidR="00B36352" w:rsidRPr="00B36352" w:rsidRDefault="00B36352" w:rsidP="00B36352">
                    <w:pPr>
                      <w:rPr>
                        <w:rFonts w:cs="Calibri"/>
                        <w:szCs w:val="22"/>
                        <w:lang w:val="en-IE"/>
                      </w:rPr>
                    </w:pPr>
                    <w:r w:rsidRPr="00B36352">
                      <w:rPr>
                        <w:rFonts w:cs="Calibri"/>
                        <w:szCs w:val="22"/>
                        <w:lang w:val="en-IE"/>
                      </w:rPr>
                      <w:t>Presentation</w:t>
                    </w:r>
                  </w:p>
                </w:tc>
                <w:tc>
                  <w:tcPr>
                    <w:tcW w:w="4842" w:type="dxa"/>
                  </w:tcPr>
                  <w:p w14:paraId="72EC6D7E" w14:textId="77777777" w:rsidR="00B36352" w:rsidRPr="00B36352" w:rsidRDefault="00B36352" w:rsidP="00070D9B">
                    <w:pPr>
                      <w:numPr>
                        <w:ilvl w:val="0"/>
                        <w:numId w:val="21"/>
                      </w:numPr>
                      <w:ind w:left="0"/>
                      <w:rPr>
                        <w:rFonts w:cs="Calibri"/>
                        <w:szCs w:val="22"/>
                        <w:lang w:val="en-IE"/>
                      </w:rPr>
                    </w:pPr>
                    <w:r w:rsidRPr="00B36352">
                      <w:rPr>
                        <w:rFonts w:cs="Calibri"/>
                        <w:szCs w:val="22"/>
                        <w:lang w:val="en-IE"/>
                      </w:rPr>
                      <w:t xml:space="preserve">HTML, CSS, JavaScript, ADF Faces </w:t>
                    </w:r>
                  </w:p>
                </w:tc>
              </w:tr>
              <w:tr w:rsidR="00B36352" w:rsidRPr="00B36352" w14:paraId="269A0FCE" w14:textId="77777777" w:rsidTr="00775AB9">
                <w:trPr>
                  <w:trHeight w:val="710"/>
                </w:trPr>
                <w:tc>
                  <w:tcPr>
                    <w:tcW w:w="1771" w:type="dxa"/>
                    <w:vMerge/>
                  </w:tcPr>
                  <w:p w14:paraId="486AC70E" w14:textId="77777777" w:rsidR="00B36352" w:rsidRPr="00B36352" w:rsidRDefault="00B36352" w:rsidP="00B36352">
                    <w:pPr>
                      <w:rPr>
                        <w:rFonts w:cs="Calibri"/>
                        <w:szCs w:val="22"/>
                        <w:lang w:val="en-IE"/>
                      </w:rPr>
                    </w:pPr>
                  </w:p>
                </w:tc>
                <w:tc>
                  <w:tcPr>
                    <w:tcW w:w="2454" w:type="dxa"/>
                  </w:tcPr>
                  <w:p w14:paraId="436342B8" w14:textId="77777777" w:rsidR="00B36352" w:rsidRPr="00B36352" w:rsidRDefault="00B36352" w:rsidP="00B36352">
                    <w:pPr>
                      <w:rPr>
                        <w:rFonts w:cs="Calibri"/>
                        <w:szCs w:val="22"/>
                        <w:lang w:val="en-IE"/>
                      </w:rPr>
                    </w:pPr>
                    <w:r w:rsidRPr="00B36352">
                      <w:rPr>
                        <w:rFonts w:cs="Calibri"/>
                        <w:szCs w:val="22"/>
                        <w:lang w:val="en-IE"/>
                      </w:rPr>
                      <w:t>JEE Standards</w:t>
                    </w:r>
                  </w:p>
                </w:tc>
                <w:tc>
                  <w:tcPr>
                    <w:tcW w:w="4842" w:type="dxa"/>
                  </w:tcPr>
                  <w:p w14:paraId="5203767E" w14:textId="77777777" w:rsidR="00B36352" w:rsidRPr="00B36352" w:rsidRDefault="00B36352" w:rsidP="00070D9B">
                    <w:pPr>
                      <w:numPr>
                        <w:ilvl w:val="0"/>
                        <w:numId w:val="21"/>
                      </w:numPr>
                      <w:ind w:left="0"/>
                      <w:contextualSpacing/>
                      <w:rPr>
                        <w:rFonts w:cs="Calibri"/>
                        <w:szCs w:val="22"/>
                      </w:rPr>
                    </w:pPr>
                    <w:r w:rsidRPr="00B36352">
                      <w:rPr>
                        <w:rFonts w:cs="Calibri"/>
                        <w:szCs w:val="22"/>
                      </w:rPr>
                      <w:t>EJB2</w:t>
                    </w:r>
                  </w:p>
                  <w:p w14:paraId="69E59DF5" w14:textId="77777777" w:rsidR="00B36352" w:rsidRPr="00B36352" w:rsidRDefault="00B36352" w:rsidP="00070D9B">
                    <w:pPr>
                      <w:numPr>
                        <w:ilvl w:val="0"/>
                        <w:numId w:val="21"/>
                      </w:numPr>
                      <w:ind w:left="0"/>
                      <w:contextualSpacing/>
                      <w:rPr>
                        <w:rFonts w:cs="Calibri"/>
                        <w:szCs w:val="22"/>
                      </w:rPr>
                    </w:pPr>
                    <w:r w:rsidRPr="00B36352">
                      <w:rPr>
                        <w:rFonts w:cs="Calibri"/>
                        <w:szCs w:val="22"/>
                      </w:rPr>
                      <w:t>EJB3</w:t>
                    </w:r>
                  </w:p>
                  <w:p w14:paraId="28E9A635" w14:textId="77777777" w:rsidR="00B36352" w:rsidRPr="00B36352" w:rsidRDefault="00B36352" w:rsidP="00070D9B">
                    <w:pPr>
                      <w:numPr>
                        <w:ilvl w:val="0"/>
                        <w:numId w:val="21"/>
                      </w:numPr>
                      <w:ind w:left="0"/>
                      <w:contextualSpacing/>
                      <w:rPr>
                        <w:rFonts w:cs="Calibri"/>
                        <w:szCs w:val="22"/>
                      </w:rPr>
                    </w:pPr>
                    <w:r w:rsidRPr="00B36352">
                      <w:rPr>
                        <w:rFonts w:cs="Calibri"/>
                        <w:szCs w:val="22"/>
                      </w:rPr>
                      <w:t>JSP</w:t>
                    </w:r>
                  </w:p>
                </w:tc>
              </w:tr>
              <w:tr w:rsidR="00B36352" w:rsidRPr="00B36352" w14:paraId="33FA38A4" w14:textId="77777777" w:rsidTr="00775AB9">
                <w:trPr>
                  <w:trHeight w:val="423"/>
                </w:trPr>
                <w:tc>
                  <w:tcPr>
                    <w:tcW w:w="1771" w:type="dxa"/>
                    <w:vMerge/>
                  </w:tcPr>
                  <w:p w14:paraId="7F5D0F6C" w14:textId="77777777" w:rsidR="00B36352" w:rsidRPr="00B36352" w:rsidRDefault="00B36352" w:rsidP="00B36352">
                    <w:pPr>
                      <w:rPr>
                        <w:rFonts w:cs="Calibri"/>
                        <w:szCs w:val="22"/>
                        <w:lang w:val="en-IE"/>
                      </w:rPr>
                    </w:pPr>
                  </w:p>
                </w:tc>
                <w:tc>
                  <w:tcPr>
                    <w:tcW w:w="2454" w:type="dxa"/>
                  </w:tcPr>
                  <w:p w14:paraId="3025AE47" w14:textId="77777777" w:rsidR="00B36352" w:rsidRPr="00B36352" w:rsidRDefault="00B36352" w:rsidP="00B36352">
                    <w:pPr>
                      <w:rPr>
                        <w:rFonts w:cs="Calibri"/>
                        <w:szCs w:val="22"/>
                        <w:lang w:val="en-IE"/>
                      </w:rPr>
                    </w:pPr>
                    <w:r w:rsidRPr="00B36352">
                      <w:rPr>
                        <w:rFonts w:cs="Calibri"/>
                        <w:szCs w:val="22"/>
                        <w:lang w:val="en-IE"/>
                      </w:rPr>
                      <w:t>Frameworks</w:t>
                    </w:r>
                  </w:p>
                </w:tc>
                <w:tc>
                  <w:tcPr>
                    <w:tcW w:w="4842" w:type="dxa"/>
                  </w:tcPr>
                  <w:p w14:paraId="309BA001" w14:textId="77777777" w:rsidR="00B36352" w:rsidRPr="00B36352" w:rsidRDefault="00B36352" w:rsidP="00070D9B">
                    <w:pPr>
                      <w:numPr>
                        <w:ilvl w:val="0"/>
                        <w:numId w:val="21"/>
                      </w:numPr>
                      <w:ind w:left="0"/>
                      <w:contextualSpacing/>
                      <w:rPr>
                        <w:rFonts w:cs="Calibri"/>
                        <w:szCs w:val="22"/>
                      </w:rPr>
                    </w:pPr>
                    <w:r w:rsidRPr="00B36352">
                      <w:rPr>
                        <w:rFonts w:cs="Calibri"/>
                        <w:szCs w:val="22"/>
                      </w:rPr>
                      <w:t>Grails</w:t>
                    </w:r>
                  </w:p>
                  <w:p w14:paraId="5D560168" w14:textId="77777777" w:rsidR="00B36352" w:rsidRPr="00B36352" w:rsidRDefault="00B36352" w:rsidP="00070D9B">
                    <w:pPr>
                      <w:numPr>
                        <w:ilvl w:val="0"/>
                        <w:numId w:val="21"/>
                      </w:numPr>
                      <w:ind w:left="0"/>
                      <w:contextualSpacing/>
                      <w:rPr>
                        <w:rFonts w:cs="Calibri"/>
                        <w:szCs w:val="22"/>
                      </w:rPr>
                    </w:pPr>
                    <w:r w:rsidRPr="00B36352">
                      <w:rPr>
                        <w:rFonts w:cs="Calibri"/>
                        <w:szCs w:val="22"/>
                      </w:rPr>
                      <w:t>Struts 1 &amp; 2</w:t>
                    </w:r>
                  </w:p>
                  <w:p w14:paraId="4780D1B7" w14:textId="77777777" w:rsidR="00B36352" w:rsidRPr="00B36352" w:rsidRDefault="00B36352" w:rsidP="00070D9B">
                    <w:pPr>
                      <w:numPr>
                        <w:ilvl w:val="0"/>
                        <w:numId w:val="21"/>
                      </w:numPr>
                      <w:ind w:left="0"/>
                      <w:contextualSpacing/>
                      <w:rPr>
                        <w:rFonts w:cs="Calibri"/>
                        <w:szCs w:val="22"/>
                      </w:rPr>
                    </w:pPr>
                    <w:r w:rsidRPr="00B36352">
                      <w:rPr>
                        <w:rFonts w:cs="Calibri"/>
                        <w:szCs w:val="22"/>
                      </w:rPr>
                      <w:t xml:space="preserve">Spring MVC </w:t>
                    </w:r>
                  </w:p>
                </w:tc>
              </w:tr>
              <w:tr w:rsidR="00B36352" w:rsidRPr="00B36352" w14:paraId="01C63E48" w14:textId="77777777" w:rsidTr="00775AB9">
                <w:trPr>
                  <w:trHeight w:val="676"/>
                </w:trPr>
                <w:tc>
                  <w:tcPr>
                    <w:tcW w:w="1771" w:type="dxa"/>
                    <w:vMerge/>
                  </w:tcPr>
                  <w:p w14:paraId="215BB948" w14:textId="77777777" w:rsidR="00B36352" w:rsidRPr="00B36352" w:rsidRDefault="00B36352" w:rsidP="00B36352">
                    <w:pPr>
                      <w:rPr>
                        <w:rFonts w:cs="Calibri"/>
                        <w:szCs w:val="22"/>
                        <w:lang w:val="en-IE"/>
                      </w:rPr>
                    </w:pPr>
                  </w:p>
                </w:tc>
                <w:tc>
                  <w:tcPr>
                    <w:tcW w:w="2454" w:type="dxa"/>
                  </w:tcPr>
                  <w:p w14:paraId="56DFC07E" w14:textId="77777777" w:rsidR="00B36352" w:rsidRPr="00B36352" w:rsidRDefault="00B36352" w:rsidP="00B36352">
                    <w:pPr>
                      <w:rPr>
                        <w:rFonts w:cs="Calibri"/>
                        <w:szCs w:val="22"/>
                        <w:lang w:val="en-IE"/>
                      </w:rPr>
                    </w:pPr>
                    <w:r w:rsidRPr="00B36352">
                      <w:rPr>
                        <w:rFonts w:cs="Calibri"/>
                        <w:szCs w:val="22"/>
                        <w:lang w:val="en-IE"/>
                      </w:rPr>
                      <w:t>Business Rule Management System</w:t>
                    </w:r>
                  </w:p>
                </w:tc>
                <w:tc>
                  <w:tcPr>
                    <w:tcW w:w="4842" w:type="dxa"/>
                  </w:tcPr>
                  <w:p w14:paraId="60E88A99" w14:textId="77777777" w:rsidR="00B36352" w:rsidRPr="00B36352" w:rsidRDefault="00B36352" w:rsidP="00070D9B">
                    <w:pPr>
                      <w:numPr>
                        <w:ilvl w:val="0"/>
                        <w:numId w:val="21"/>
                      </w:numPr>
                      <w:ind w:left="0"/>
                      <w:contextualSpacing/>
                      <w:rPr>
                        <w:rFonts w:cs="Calibri"/>
                        <w:szCs w:val="22"/>
                      </w:rPr>
                    </w:pPr>
                    <w:r w:rsidRPr="00B36352">
                      <w:rPr>
                        <w:rFonts w:cs="Calibri"/>
                        <w:szCs w:val="22"/>
                      </w:rPr>
                      <w:t>Drools</w:t>
                    </w:r>
                  </w:p>
                  <w:p w14:paraId="5419EDD7" w14:textId="77777777" w:rsidR="00B36352" w:rsidRPr="00B36352" w:rsidRDefault="00B36352" w:rsidP="00070D9B">
                    <w:pPr>
                      <w:numPr>
                        <w:ilvl w:val="0"/>
                        <w:numId w:val="21"/>
                      </w:numPr>
                      <w:ind w:left="0"/>
                      <w:contextualSpacing/>
                      <w:rPr>
                        <w:rFonts w:cs="Calibri"/>
                        <w:szCs w:val="22"/>
                      </w:rPr>
                    </w:pPr>
                    <w:r w:rsidRPr="00B36352">
                      <w:rPr>
                        <w:rFonts w:cs="Calibri"/>
                        <w:szCs w:val="22"/>
                      </w:rPr>
                      <w:t>Java Logic</w:t>
                    </w:r>
                  </w:p>
                </w:tc>
              </w:tr>
              <w:tr w:rsidR="00B36352" w:rsidRPr="00B36352" w14:paraId="615AB935" w14:textId="77777777" w:rsidTr="00775AB9">
                <w:trPr>
                  <w:trHeight w:val="708"/>
                </w:trPr>
                <w:tc>
                  <w:tcPr>
                    <w:tcW w:w="1771" w:type="dxa"/>
                    <w:vMerge w:val="restart"/>
                  </w:tcPr>
                  <w:p w14:paraId="2D4FF639" w14:textId="77777777" w:rsidR="00B36352" w:rsidRPr="00B36352" w:rsidRDefault="00B36352" w:rsidP="00B36352">
                    <w:pPr>
                      <w:rPr>
                        <w:rFonts w:cs="Calibri"/>
                        <w:szCs w:val="22"/>
                        <w:lang w:val="en-IE"/>
                      </w:rPr>
                    </w:pPr>
                    <w:r w:rsidRPr="00B36352">
                      <w:rPr>
                        <w:rFonts w:cs="Calibri"/>
                        <w:szCs w:val="22"/>
                        <w:lang w:val="en-IE"/>
                      </w:rPr>
                      <w:t>Application Integration</w:t>
                    </w:r>
                  </w:p>
                </w:tc>
                <w:tc>
                  <w:tcPr>
                    <w:tcW w:w="2454" w:type="dxa"/>
                  </w:tcPr>
                  <w:p w14:paraId="6FA5A6AC" w14:textId="77777777" w:rsidR="00B36352" w:rsidRPr="00B36352" w:rsidRDefault="00B36352" w:rsidP="00B36352">
                    <w:pPr>
                      <w:rPr>
                        <w:rFonts w:cs="Calibri"/>
                        <w:szCs w:val="22"/>
                        <w:lang w:val="en-IE"/>
                      </w:rPr>
                    </w:pPr>
                    <w:r w:rsidRPr="00B36352">
                      <w:rPr>
                        <w:rFonts w:cs="Calibri"/>
                        <w:szCs w:val="22"/>
                        <w:lang w:val="en-IE"/>
                      </w:rPr>
                      <w:t>Application Server</w:t>
                    </w:r>
                  </w:p>
                </w:tc>
                <w:tc>
                  <w:tcPr>
                    <w:tcW w:w="4842" w:type="dxa"/>
                  </w:tcPr>
                  <w:p w14:paraId="40F80DA5" w14:textId="77777777" w:rsidR="00B36352" w:rsidRPr="00B36352" w:rsidRDefault="00B36352" w:rsidP="00070D9B">
                    <w:pPr>
                      <w:numPr>
                        <w:ilvl w:val="0"/>
                        <w:numId w:val="21"/>
                      </w:numPr>
                      <w:ind w:left="0"/>
                      <w:contextualSpacing/>
                      <w:rPr>
                        <w:rFonts w:cs="Calibri"/>
                        <w:szCs w:val="22"/>
                      </w:rPr>
                    </w:pPr>
                    <w:r w:rsidRPr="00B36352">
                      <w:rPr>
                        <w:rFonts w:cs="Calibri"/>
                        <w:bCs/>
                        <w:szCs w:val="22"/>
                      </w:rPr>
                      <w:t>OC4J</w:t>
                    </w:r>
                  </w:p>
                  <w:p w14:paraId="073041D8" w14:textId="77777777" w:rsidR="00B36352" w:rsidRPr="00B36352" w:rsidRDefault="00B36352" w:rsidP="00070D9B">
                    <w:pPr>
                      <w:numPr>
                        <w:ilvl w:val="0"/>
                        <w:numId w:val="21"/>
                      </w:numPr>
                      <w:ind w:left="0"/>
                      <w:contextualSpacing/>
                      <w:rPr>
                        <w:rFonts w:cs="Calibri"/>
                        <w:szCs w:val="22"/>
                      </w:rPr>
                    </w:pPr>
                    <w:r w:rsidRPr="00B36352">
                      <w:rPr>
                        <w:rFonts w:cs="Calibri"/>
                        <w:szCs w:val="22"/>
                      </w:rPr>
                      <w:t>WebLogic</w:t>
                    </w:r>
                  </w:p>
                </w:tc>
              </w:tr>
              <w:tr w:rsidR="00B36352" w:rsidRPr="00B36352" w14:paraId="2B1981A3" w14:textId="77777777" w:rsidTr="00775AB9">
                <w:trPr>
                  <w:trHeight w:val="708"/>
                </w:trPr>
                <w:tc>
                  <w:tcPr>
                    <w:tcW w:w="1771" w:type="dxa"/>
                    <w:vMerge/>
                  </w:tcPr>
                  <w:p w14:paraId="708019DE" w14:textId="77777777" w:rsidR="00B36352" w:rsidRPr="00B36352" w:rsidRDefault="00B36352" w:rsidP="00B36352">
                    <w:pPr>
                      <w:rPr>
                        <w:rFonts w:cs="Calibri"/>
                        <w:szCs w:val="22"/>
                        <w:lang w:val="en-IE"/>
                      </w:rPr>
                    </w:pPr>
                  </w:p>
                </w:tc>
                <w:tc>
                  <w:tcPr>
                    <w:tcW w:w="2454" w:type="dxa"/>
                  </w:tcPr>
                  <w:p w14:paraId="7D6D3DE6" w14:textId="77777777" w:rsidR="00B36352" w:rsidRPr="00B36352" w:rsidRDefault="00B36352" w:rsidP="00B36352">
                    <w:pPr>
                      <w:rPr>
                        <w:rFonts w:cs="Calibri"/>
                        <w:szCs w:val="22"/>
                        <w:lang w:val="en-IE"/>
                      </w:rPr>
                    </w:pPr>
                    <w:r w:rsidRPr="00B36352">
                      <w:rPr>
                        <w:rFonts w:cs="Calibri"/>
                        <w:szCs w:val="22"/>
                        <w:lang w:val="en-IE"/>
                      </w:rPr>
                      <w:t>Desktop Applications</w:t>
                    </w:r>
                  </w:p>
                </w:tc>
                <w:tc>
                  <w:tcPr>
                    <w:tcW w:w="4842" w:type="dxa"/>
                  </w:tcPr>
                  <w:p w14:paraId="62ECA241" w14:textId="77777777" w:rsidR="00B36352" w:rsidRPr="00B36352" w:rsidRDefault="00B36352" w:rsidP="00070D9B">
                    <w:pPr>
                      <w:numPr>
                        <w:ilvl w:val="0"/>
                        <w:numId w:val="21"/>
                      </w:numPr>
                      <w:ind w:left="0"/>
                      <w:contextualSpacing/>
                      <w:rPr>
                        <w:rFonts w:cs="Calibri"/>
                        <w:bCs/>
                        <w:szCs w:val="22"/>
                      </w:rPr>
                    </w:pPr>
                    <w:r w:rsidRPr="00B36352">
                      <w:rPr>
                        <w:rFonts w:cs="Calibri"/>
                        <w:szCs w:val="22"/>
                      </w:rPr>
                      <w:t>Some applications are deployed directly to desktop</w:t>
                    </w:r>
                  </w:p>
                </w:tc>
              </w:tr>
              <w:tr w:rsidR="00B36352" w:rsidRPr="00B36352" w14:paraId="48437E16" w14:textId="77777777" w:rsidTr="00775AB9">
                <w:trPr>
                  <w:trHeight w:val="704"/>
                </w:trPr>
                <w:tc>
                  <w:tcPr>
                    <w:tcW w:w="1771" w:type="dxa"/>
                    <w:vMerge w:val="restart"/>
                  </w:tcPr>
                  <w:p w14:paraId="0C8F24E2" w14:textId="77777777" w:rsidR="00B36352" w:rsidRPr="00B36352" w:rsidRDefault="00B36352" w:rsidP="00B36352">
                    <w:pPr>
                      <w:rPr>
                        <w:rFonts w:cs="Calibri"/>
                        <w:szCs w:val="22"/>
                        <w:lang w:val="en-IE"/>
                      </w:rPr>
                    </w:pPr>
                    <w:r w:rsidRPr="00B36352">
                      <w:rPr>
                        <w:rFonts w:cs="Calibri"/>
                        <w:szCs w:val="22"/>
                        <w:lang w:val="en-IE"/>
                      </w:rPr>
                      <w:t>Persistence</w:t>
                    </w:r>
                  </w:p>
                </w:tc>
                <w:tc>
                  <w:tcPr>
                    <w:tcW w:w="2454" w:type="dxa"/>
                  </w:tcPr>
                  <w:p w14:paraId="6A869D55" w14:textId="77777777" w:rsidR="00B36352" w:rsidRPr="00B36352" w:rsidRDefault="00B36352" w:rsidP="00B36352">
                    <w:pPr>
                      <w:rPr>
                        <w:rFonts w:cs="Calibri"/>
                        <w:szCs w:val="22"/>
                        <w:lang w:val="en-IE"/>
                      </w:rPr>
                    </w:pPr>
                    <w:r w:rsidRPr="00B36352">
                      <w:rPr>
                        <w:rFonts w:cs="Calibri"/>
                        <w:szCs w:val="22"/>
                        <w:lang w:val="en-IE"/>
                      </w:rPr>
                      <w:t xml:space="preserve">Database </w:t>
                    </w:r>
                  </w:p>
                  <w:p w14:paraId="494EBEAA" w14:textId="77777777" w:rsidR="00B36352" w:rsidRPr="00B36352" w:rsidRDefault="00B36352" w:rsidP="00B36352">
                    <w:pPr>
                      <w:rPr>
                        <w:rFonts w:cs="Calibri"/>
                        <w:szCs w:val="22"/>
                        <w:lang w:val="en-IE"/>
                      </w:rPr>
                    </w:pPr>
                  </w:p>
                </w:tc>
                <w:tc>
                  <w:tcPr>
                    <w:tcW w:w="4842" w:type="dxa"/>
                  </w:tcPr>
                  <w:p w14:paraId="6CF5521A" w14:textId="77777777" w:rsidR="00B36352" w:rsidRPr="00B36352" w:rsidRDefault="00B36352" w:rsidP="00070D9B">
                    <w:pPr>
                      <w:numPr>
                        <w:ilvl w:val="0"/>
                        <w:numId w:val="21"/>
                      </w:numPr>
                      <w:ind w:left="0"/>
                      <w:contextualSpacing/>
                      <w:rPr>
                        <w:rFonts w:cs="Calibri"/>
                        <w:szCs w:val="22"/>
                      </w:rPr>
                    </w:pPr>
                    <w:r w:rsidRPr="00B36352">
                      <w:rPr>
                        <w:rFonts w:cs="Calibri"/>
                        <w:szCs w:val="22"/>
                      </w:rPr>
                      <w:t>Oracle 12C</w:t>
                    </w:r>
                  </w:p>
                  <w:p w14:paraId="1A5BA130" w14:textId="77777777" w:rsidR="00B36352" w:rsidRPr="00B36352" w:rsidRDefault="00B36352" w:rsidP="00070D9B">
                    <w:pPr>
                      <w:numPr>
                        <w:ilvl w:val="0"/>
                        <w:numId w:val="21"/>
                      </w:numPr>
                      <w:ind w:left="0"/>
                      <w:contextualSpacing/>
                      <w:rPr>
                        <w:rFonts w:cs="Calibri"/>
                        <w:szCs w:val="22"/>
                      </w:rPr>
                    </w:pPr>
                    <w:r w:rsidRPr="00B36352">
                      <w:rPr>
                        <w:rFonts w:cs="Calibri"/>
                        <w:szCs w:val="22"/>
                      </w:rPr>
                      <w:t>H2</w:t>
                    </w:r>
                  </w:p>
                </w:tc>
              </w:tr>
              <w:tr w:rsidR="00B36352" w:rsidRPr="00B36352" w14:paraId="1701F22D" w14:textId="77777777" w:rsidTr="00775AB9">
                <w:trPr>
                  <w:trHeight w:val="983"/>
                </w:trPr>
                <w:tc>
                  <w:tcPr>
                    <w:tcW w:w="1771" w:type="dxa"/>
                    <w:vMerge/>
                  </w:tcPr>
                  <w:p w14:paraId="6048EF0D" w14:textId="77777777" w:rsidR="00B36352" w:rsidRPr="00B36352" w:rsidRDefault="00B36352" w:rsidP="00B36352">
                    <w:pPr>
                      <w:rPr>
                        <w:rFonts w:cs="Calibri"/>
                        <w:szCs w:val="22"/>
                        <w:lang w:val="en-IE"/>
                      </w:rPr>
                    </w:pPr>
                  </w:p>
                </w:tc>
                <w:tc>
                  <w:tcPr>
                    <w:tcW w:w="2454" w:type="dxa"/>
                  </w:tcPr>
                  <w:p w14:paraId="6907B67D" w14:textId="77777777" w:rsidR="00B36352" w:rsidRPr="00B36352" w:rsidRDefault="00B36352" w:rsidP="00B36352">
                    <w:pPr>
                      <w:rPr>
                        <w:rFonts w:cs="Calibri"/>
                        <w:szCs w:val="22"/>
                        <w:lang w:val="en-IE"/>
                      </w:rPr>
                    </w:pPr>
                    <w:r w:rsidRPr="00B36352">
                      <w:rPr>
                        <w:rFonts w:cs="Calibri"/>
                        <w:szCs w:val="22"/>
                        <w:lang w:val="en-IE"/>
                      </w:rPr>
                      <w:t>Database Transactions</w:t>
                    </w:r>
                  </w:p>
                </w:tc>
                <w:tc>
                  <w:tcPr>
                    <w:tcW w:w="4842" w:type="dxa"/>
                  </w:tcPr>
                  <w:p w14:paraId="67F0C169" w14:textId="77777777" w:rsidR="00B36352" w:rsidRPr="00B36352" w:rsidRDefault="00B36352" w:rsidP="00070D9B">
                    <w:pPr>
                      <w:numPr>
                        <w:ilvl w:val="0"/>
                        <w:numId w:val="21"/>
                      </w:numPr>
                      <w:ind w:left="0"/>
                      <w:contextualSpacing/>
                      <w:rPr>
                        <w:rFonts w:cs="Calibri"/>
                        <w:szCs w:val="22"/>
                      </w:rPr>
                    </w:pPr>
                    <w:r w:rsidRPr="00B36352">
                      <w:rPr>
                        <w:rFonts w:cs="Calibri"/>
                        <w:szCs w:val="22"/>
                      </w:rPr>
                      <w:t xml:space="preserve">Hibernate </w:t>
                    </w:r>
                  </w:p>
                  <w:p w14:paraId="1A38B77B" w14:textId="77777777" w:rsidR="00B36352" w:rsidRPr="00B36352" w:rsidRDefault="00B36352" w:rsidP="00070D9B">
                    <w:pPr>
                      <w:numPr>
                        <w:ilvl w:val="0"/>
                        <w:numId w:val="21"/>
                      </w:numPr>
                      <w:ind w:left="0"/>
                      <w:contextualSpacing/>
                      <w:rPr>
                        <w:rFonts w:cs="Calibri"/>
                        <w:szCs w:val="22"/>
                      </w:rPr>
                    </w:pPr>
                    <w:r w:rsidRPr="00B36352">
                      <w:rPr>
                        <w:rFonts w:cs="Calibri"/>
                        <w:szCs w:val="22"/>
                      </w:rPr>
                      <w:t>Spring JDBC</w:t>
                    </w:r>
                  </w:p>
                  <w:p w14:paraId="0CE3B776" w14:textId="77777777" w:rsidR="00B36352" w:rsidRPr="00B36352" w:rsidRDefault="00B36352" w:rsidP="00070D9B">
                    <w:pPr>
                      <w:keepNext/>
                      <w:numPr>
                        <w:ilvl w:val="0"/>
                        <w:numId w:val="21"/>
                      </w:numPr>
                      <w:ind w:left="0"/>
                      <w:contextualSpacing/>
                      <w:rPr>
                        <w:rFonts w:cs="Calibri"/>
                        <w:szCs w:val="22"/>
                      </w:rPr>
                    </w:pPr>
                    <w:r w:rsidRPr="00B36352">
                      <w:rPr>
                        <w:rFonts w:cs="Calibri"/>
                        <w:szCs w:val="22"/>
                      </w:rPr>
                      <w:t>iBatis</w:t>
                    </w:r>
                  </w:p>
                </w:tc>
              </w:tr>
            </w:tbl>
            <w:p w14:paraId="40B466B0" w14:textId="77777777" w:rsidR="00B36352" w:rsidRPr="00B36352" w:rsidRDefault="00B36352" w:rsidP="00B36352">
              <w:pPr>
                <w:rPr>
                  <w:rFonts w:eastAsia="Calibri" w:cs="Calibri"/>
                  <w:szCs w:val="22"/>
                  <w:lang w:val="en-IE"/>
                </w:rPr>
              </w:pPr>
            </w:p>
            <w:p w14:paraId="63D44C92" w14:textId="77777777" w:rsidR="00B36352" w:rsidRPr="00B36352" w:rsidRDefault="00B36352" w:rsidP="00B36352">
              <w:pPr>
                <w:rPr>
                  <w:rFonts w:eastAsia="Calibri" w:cs="Calibri"/>
                  <w:b/>
                  <w:bCs/>
                  <w:szCs w:val="22"/>
                  <w:lang w:val="en-IE"/>
                </w:rPr>
              </w:pPr>
              <w:r w:rsidRPr="00B36352">
                <w:rPr>
                  <w:rFonts w:eastAsia="Calibri" w:cs="Calibri"/>
                  <w:b/>
                  <w:bCs/>
                  <w:szCs w:val="22"/>
                  <w:lang w:val="en-IE"/>
                </w:rPr>
                <w:t>Table 2 Newer Architecture</w:t>
              </w:r>
            </w:p>
            <w:tbl>
              <w:tblPr>
                <w:tblStyle w:val="TableGrid11"/>
                <w:tblW w:w="0" w:type="auto"/>
                <w:tblLook w:val="04A0" w:firstRow="1" w:lastRow="0" w:firstColumn="1" w:lastColumn="0" w:noHBand="0" w:noVBand="1"/>
              </w:tblPr>
              <w:tblGrid>
                <w:gridCol w:w="1771"/>
                <w:gridCol w:w="2454"/>
                <w:gridCol w:w="4701"/>
              </w:tblGrid>
              <w:tr w:rsidR="00B36352" w:rsidRPr="00B36352" w14:paraId="717F2776" w14:textId="77777777" w:rsidTr="00775AB9">
                <w:trPr>
                  <w:trHeight w:val="416"/>
                </w:trPr>
                <w:tc>
                  <w:tcPr>
                    <w:tcW w:w="8926" w:type="dxa"/>
                    <w:gridSpan w:val="3"/>
                  </w:tcPr>
                  <w:p w14:paraId="628A66B0" w14:textId="77777777" w:rsidR="00B36352" w:rsidRPr="00B36352" w:rsidRDefault="00B36352" w:rsidP="00B36352">
                    <w:pPr>
                      <w:rPr>
                        <w:rFonts w:cs="Calibri"/>
                        <w:szCs w:val="22"/>
                        <w:lang w:val="en-IE"/>
                      </w:rPr>
                    </w:pPr>
                    <w:r w:rsidRPr="00B36352">
                      <w:rPr>
                        <w:rFonts w:cs="Calibri"/>
                        <w:b/>
                        <w:bCs/>
                        <w:szCs w:val="22"/>
                        <w:lang w:val="en-IE"/>
                      </w:rPr>
                      <w:t>Newer Architecture</w:t>
                    </w:r>
                    <w:r w:rsidRPr="00B36352">
                      <w:rPr>
                        <w:rFonts w:cs="Calibri"/>
                        <w:szCs w:val="22"/>
                        <w:lang w:val="en-IE"/>
                      </w:rPr>
                      <w:t xml:space="preserve"> </w:t>
                    </w:r>
                  </w:p>
                  <w:p w14:paraId="72924C1F" w14:textId="77777777" w:rsidR="00B36352" w:rsidRPr="00B36352" w:rsidRDefault="00B36352" w:rsidP="00B36352">
                    <w:pPr>
                      <w:rPr>
                        <w:rFonts w:cs="Calibri"/>
                        <w:b/>
                        <w:bCs/>
                        <w:szCs w:val="22"/>
                        <w:lang w:val="en-IE"/>
                      </w:rPr>
                    </w:pPr>
                    <w:r w:rsidRPr="00B36352">
                      <w:rPr>
                        <w:rFonts w:cs="Calibri"/>
                        <w:szCs w:val="22"/>
                        <w:lang w:val="en-IE"/>
                      </w:rPr>
                      <w:t>(applications primarily developed using the Spring framework)</w:t>
                    </w:r>
                  </w:p>
                </w:tc>
              </w:tr>
              <w:tr w:rsidR="00B36352" w:rsidRPr="00B36352" w14:paraId="01321EB4" w14:textId="77777777" w:rsidTr="00775AB9">
                <w:trPr>
                  <w:trHeight w:val="416"/>
                </w:trPr>
                <w:tc>
                  <w:tcPr>
                    <w:tcW w:w="1771" w:type="dxa"/>
                  </w:tcPr>
                  <w:p w14:paraId="3619D0C8" w14:textId="77777777" w:rsidR="00B36352" w:rsidRPr="00B36352" w:rsidRDefault="00B36352" w:rsidP="00B36352">
                    <w:pPr>
                      <w:rPr>
                        <w:rFonts w:cs="Calibri"/>
                        <w:b/>
                        <w:bCs/>
                        <w:szCs w:val="22"/>
                        <w:lang w:val="en-IE"/>
                      </w:rPr>
                    </w:pPr>
                    <w:r w:rsidRPr="00B36352">
                      <w:rPr>
                        <w:rFonts w:cs="Calibri"/>
                        <w:b/>
                        <w:bCs/>
                        <w:szCs w:val="22"/>
                        <w:lang w:val="en-IE"/>
                      </w:rPr>
                      <w:t>Layer</w:t>
                    </w:r>
                  </w:p>
                </w:tc>
                <w:tc>
                  <w:tcPr>
                    <w:tcW w:w="2454" w:type="dxa"/>
                  </w:tcPr>
                  <w:p w14:paraId="176B4653" w14:textId="77777777" w:rsidR="00B36352" w:rsidRPr="00B36352" w:rsidRDefault="00B36352" w:rsidP="00B36352">
                    <w:pPr>
                      <w:rPr>
                        <w:rFonts w:cs="Calibri"/>
                        <w:b/>
                        <w:bCs/>
                        <w:szCs w:val="22"/>
                        <w:lang w:val="en-IE"/>
                      </w:rPr>
                    </w:pPr>
                    <w:r w:rsidRPr="00B36352">
                      <w:rPr>
                        <w:rFonts w:cs="Calibri"/>
                        <w:b/>
                        <w:bCs/>
                        <w:szCs w:val="22"/>
                        <w:lang w:val="en-IE"/>
                      </w:rPr>
                      <w:t>Components</w:t>
                    </w:r>
                  </w:p>
                </w:tc>
                <w:tc>
                  <w:tcPr>
                    <w:tcW w:w="4701" w:type="dxa"/>
                  </w:tcPr>
                  <w:p w14:paraId="0975A470" w14:textId="77777777" w:rsidR="00B36352" w:rsidRPr="00B36352" w:rsidRDefault="00B36352" w:rsidP="00B36352">
                    <w:pPr>
                      <w:rPr>
                        <w:rFonts w:cs="Calibri"/>
                        <w:b/>
                        <w:bCs/>
                        <w:szCs w:val="22"/>
                        <w:lang w:val="en-IE"/>
                      </w:rPr>
                    </w:pPr>
                    <w:r w:rsidRPr="00B36352">
                      <w:rPr>
                        <w:rFonts w:cs="Calibri"/>
                        <w:b/>
                        <w:bCs/>
                        <w:szCs w:val="22"/>
                        <w:lang w:val="en-IE"/>
                      </w:rPr>
                      <w:t xml:space="preserve">Technology </w:t>
                    </w:r>
                  </w:p>
                </w:tc>
              </w:tr>
              <w:tr w:rsidR="00B36352" w:rsidRPr="00B36352" w14:paraId="1998E9BE" w14:textId="77777777" w:rsidTr="00775AB9">
                <w:trPr>
                  <w:trHeight w:val="416"/>
                </w:trPr>
                <w:tc>
                  <w:tcPr>
                    <w:tcW w:w="1771" w:type="dxa"/>
                    <w:vMerge w:val="restart"/>
                  </w:tcPr>
                  <w:p w14:paraId="7AD093D6" w14:textId="77777777" w:rsidR="00B36352" w:rsidRPr="00B36352" w:rsidRDefault="00B36352" w:rsidP="00B36352">
                    <w:pPr>
                      <w:rPr>
                        <w:rFonts w:cs="Calibri"/>
                        <w:szCs w:val="22"/>
                        <w:lang w:val="en-IE"/>
                      </w:rPr>
                    </w:pPr>
                    <w:r w:rsidRPr="00B36352">
                      <w:rPr>
                        <w:rFonts w:cs="Calibri"/>
                        <w:szCs w:val="22"/>
                        <w:lang w:val="en-IE"/>
                      </w:rPr>
                      <w:t xml:space="preserve">Application Development </w:t>
                    </w:r>
                  </w:p>
                </w:tc>
                <w:tc>
                  <w:tcPr>
                    <w:tcW w:w="2454" w:type="dxa"/>
                  </w:tcPr>
                  <w:p w14:paraId="2EC47EA4" w14:textId="77777777" w:rsidR="00B36352" w:rsidRPr="00B36352" w:rsidRDefault="00B36352" w:rsidP="00B36352">
                    <w:pPr>
                      <w:rPr>
                        <w:rFonts w:cs="Calibri"/>
                        <w:szCs w:val="22"/>
                        <w:lang w:val="en-IE"/>
                      </w:rPr>
                    </w:pPr>
                    <w:r w:rsidRPr="00B36352">
                      <w:rPr>
                        <w:rFonts w:cs="Calibri"/>
                        <w:szCs w:val="22"/>
                        <w:lang w:val="en-IE"/>
                      </w:rPr>
                      <w:t>Primary Development Language</w:t>
                    </w:r>
                  </w:p>
                </w:tc>
                <w:tc>
                  <w:tcPr>
                    <w:tcW w:w="4701" w:type="dxa"/>
                  </w:tcPr>
                  <w:p w14:paraId="433B2F5F" w14:textId="77777777" w:rsidR="00B36352" w:rsidRPr="00B36352" w:rsidRDefault="00B36352" w:rsidP="00070D9B">
                    <w:pPr>
                      <w:numPr>
                        <w:ilvl w:val="0"/>
                        <w:numId w:val="20"/>
                      </w:numPr>
                      <w:ind w:left="0"/>
                      <w:contextualSpacing/>
                      <w:rPr>
                        <w:rFonts w:cs="Calibri"/>
                        <w:szCs w:val="22"/>
                      </w:rPr>
                    </w:pPr>
                    <w:r w:rsidRPr="00B36352">
                      <w:rPr>
                        <w:rFonts w:cs="Calibri"/>
                        <w:szCs w:val="22"/>
                      </w:rPr>
                      <w:t>Java</w:t>
                    </w:r>
                  </w:p>
                  <w:p w14:paraId="50952887" w14:textId="77777777" w:rsidR="00B36352" w:rsidRPr="00B36352" w:rsidRDefault="00B36352" w:rsidP="00070D9B">
                    <w:pPr>
                      <w:numPr>
                        <w:ilvl w:val="0"/>
                        <w:numId w:val="20"/>
                      </w:numPr>
                      <w:ind w:left="0"/>
                      <w:contextualSpacing/>
                      <w:rPr>
                        <w:rFonts w:cs="Calibri"/>
                        <w:szCs w:val="22"/>
                      </w:rPr>
                    </w:pPr>
                    <w:r w:rsidRPr="00B36352">
                      <w:rPr>
                        <w:rFonts w:cs="Calibri"/>
                        <w:szCs w:val="22"/>
                      </w:rPr>
                      <w:t>JavaScript</w:t>
                    </w:r>
                    <w:r w:rsidRPr="00B36352">
                      <w:rPr>
                        <w:rFonts w:cs="Calibri"/>
                        <w:i/>
                        <w:iCs/>
                        <w:szCs w:val="22"/>
                      </w:rPr>
                      <w:t xml:space="preserve"> (Angular 2+ framework)</w:t>
                    </w:r>
                  </w:p>
                  <w:p w14:paraId="054094CB" w14:textId="77777777" w:rsidR="00B36352" w:rsidRPr="00B36352" w:rsidRDefault="00B36352" w:rsidP="00070D9B">
                    <w:pPr>
                      <w:numPr>
                        <w:ilvl w:val="0"/>
                        <w:numId w:val="20"/>
                      </w:numPr>
                      <w:ind w:left="0"/>
                      <w:contextualSpacing/>
                      <w:rPr>
                        <w:rFonts w:cs="Calibri"/>
                        <w:szCs w:val="22"/>
                      </w:rPr>
                    </w:pPr>
                    <w:r w:rsidRPr="00B36352">
                      <w:rPr>
                        <w:rFonts w:cs="Calibri"/>
                        <w:szCs w:val="22"/>
                      </w:rPr>
                      <w:t>PLSQL</w:t>
                    </w:r>
                    <w:r w:rsidRPr="00B36352">
                      <w:rPr>
                        <w:rFonts w:cs="Calibri"/>
                        <w:i/>
                        <w:iCs/>
                        <w:szCs w:val="22"/>
                      </w:rPr>
                      <w:t xml:space="preserve"> (for database level controls, e.g. audit triggers, but not application or business logic</w:t>
                    </w:r>
                    <w:r w:rsidRPr="00B36352">
                      <w:rPr>
                        <w:rFonts w:cs="Calibri"/>
                        <w:szCs w:val="22"/>
                      </w:rPr>
                      <w:t>)</w:t>
                    </w:r>
                  </w:p>
                </w:tc>
              </w:tr>
              <w:tr w:rsidR="00B36352" w:rsidRPr="00B36352" w14:paraId="1F504025" w14:textId="77777777" w:rsidTr="00775AB9">
                <w:trPr>
                  <w:trHeight w:val="1406"/>
                </w:trPr>
                <w:tc>
                  <w:tcPr>
                    <w:tcW w:w="1771" w:type="dxa"/>
                    <w:vMerge/>
                  </w:tcPr>
                  <w:p w14:paraId="1A4BE821" w14:textId="77777777" w:rsidR="00B36352" w:rsidRPr="00B36352" w:rsidRDefault="00B36352" w:rsidP="00B36352">
                    <w:pPr>
                      <w:rPr>
                        <w:rFonts w:cs="Calibri"/>
                        <w:szCs w:val="22"/>
                        <w:lang w:val="en-IE"/>
                      </w:rPr>
                    </w:pPr>
                  </w:p>
                </w:tc>
                <w:tc>
                  <w:tcPr>
                    <w:tcW w:w="2454" w:type="dxa"/>
                  </w:tcPr>
                  <w:p w14:paraId="6D15061D" w14:textId="77777777" w:rsidR="00B36352" w:rsidRPr="00B36352" w:rsidRDefault="00B36352" w:rsidP="00B36352">
                    <w:pPr>
                      <w:rPr>
                        <w:rFonts w:cs="Calibri"/>
                        <w:szCs w:val="22"/>
                        <w:lang w:val="en-IE"/>
                      </w:rPr>
                    </w:pPr>
                    <w:r w:rsidRPr="00B36352">
                      <w:rPr>
                        <w:rFonts w:cs="Calibri"/>
                        <w:szCs w:val="22"/>
                        <w:lang w:val="en-IE"/>
                      </w:rPr>
                      <w:t>Presentation</w:t>
                    </w:r>
                  </w:p>
                </w:tc>
                <w:tc>
                  <w:tcPr>
                    <w:tcW w:w="4701" w:type="dxa"/>
                  </w:tcPr>
                  <w:p w14:paraId="5A98755A" w14:textId="77777777" w:rsidR="00B36352" w:rsidRPr="00B36352" w:rsidRDefault="00B36352" w:rsidP="00070D9B">
                    <w:pPr>
                      <w:numPr>
                        <w:ilvl w:val="0"/>
                        <w:numId w:val="20"/>
                      </w:numPr>
                      <w:ind w:left="0"/>
                      <w:rPr>
                        <w:rFonts w:cs="Calibri"/>
                        <w:szCs w:val="22"/>
                        <w:lang w:val="en-IE"/>
                      </w:rPr>
                    </w:pPr>
                    <w:r w:rsidRPr="00B36352">
                      <w:rPr>
                        <w:rFonts w:cs="Calibri"/>
                        <w:szCs w:val="22"/>
                        <w:lang w:val="en-IE"/>
                      </w:rPr>
                      <w:t>HTML5, CSS, JavaScript</w:t>
                    </w:r>
                  </w:p>
                  <w:p w14:paraId="25DAF06A" w14:textId="77777777" w:rsidR="00B36352" w:rsidRPr="00B36352" w:rsidRDefault="00B36352" w:rsidP="00070D9B">
                    <w:pPr>
                      <w:numPr>
                        <w:ilvl w:val="0"/>
                        <w:numId w:val="20"/>
                      </w:numPr>
                      <w:ind w:left="0"/>
                      <w:rPr>
                        <w:rFonts w:cs="Calibri"/>
                        <w:szCs w:val="22"/>
                        <w:lang w:val="en-IE"/>
                      </w:rPr>
                    </w:pPr>
                    <w:r w:rsidRPr="00B36352">
                      <w:rPr>
                        <w:rFonts w:cs="Calibri"/>
                        <w:szCs w:val="22"/>
                        <w:lang w:val="en-IE"/>
                      </w:rPr>
                      <w:t>Angular 2+, with Material Design</w:t>
                    </w:r>
                  </w:p>
                  <w:p w14:paraId="5B45C981" w14:textId="77777777" w:rsidR="00B36352" w:rsidRPr="00B36352" w:rsidRDefault="00B36352" w:rsidP="00070D9B">
                    <w:pPr>
                      <w:numPr>
                        <w:ilvl w:val="0"/>
                        <w:numId w:val="20"/>
                      </w:numPr>
                      <w:ind w:left="0"/>
                      <w:contextualSpacing/>
                      <w:rPr>
                        <w:rFonts w:cs="Calibri"/>
                        <w:szCs w:val="22"/>
                      </w:rPr>
                    </w:pPr>
                    <w:r w:rsidRPr="00B36352">
                      <w:rPr>
                        <w:rFonts w:cs="Calibri"/>
                        <w:szCs w:val="22"/>
                      </w:rPr>
                      <w:t>Bootstrap</w:t>
                    </w:r>
                  </w:p>
                </w:tc>
              </w:tr>
              <w:tr w:rsidR="00B36352" w:rsidRPr="00B36352" w14:paraId="726797E7" w14:textId="77777777" w:rsidTr="00775AB9">
                <w:trPr>
                  <w:trHeight w:val="645"/>
                </w:trPr>
                <w:tc>
                  <w:tcPr>
                    <w:tcW w:w="1771" w:type="dxa"/>
                    <w:vMerge/>
                  </w:tcPr>
                  <w:p w14:paraId="64B97C98" w14:textId="77777777" w:rsidR="00B36352" w:rsidRPr="00B36352" w:rsidRDefault="00B36352" w:rsidP="00B36352">
                    <w:pPr>
                      <w:rPr>
                        <w:rFonts w:cs="Calibri"/>
                        <w:szCs w:val="22"/>
                        <w:lang w:val="en-IE"/>
                      </w:rPr>
                    </w:pPr>
                  </w:p>
                </w:tc>
                <w:tc>
                  <w:tcPr>
                    <w:tcW w:w="2454" w:type="dxa"/>
                  </w:tcPr>
                  <w:p w14:paraId="3AEDB30D" w14:textId="77777777" w:rsidR="00B36352" w:rsidRPr="00B36352" w:rsidRDefault="00B36352" w:rsidP="00B36352">
                    <w:pPr>
                      <w:rPr>
                        <w:rFonts w:cs="Calibri"/>
                        <w:szCs w:val="22"/>
                        <w:lang w:val="en-IE"/>
                      </w:rPr>
                    </w:pPr>
                    <w:r w:rsidRPr="00B36352">
                      <w:rPr>
                        <w:rFonts w:cs="Calibri"/>
                        <w:szCs w:val="22"/>
                        <w:lang w:val="en-IE"/>
                      </w:rPr>
                      <w:t>Framework</w:t>
                    </w:r>
                  </w:p>
                </w:tc>
                <w:tc>
                  <w:tcPr>
                    <w:tcW w:w="4701" w:type="dxa"/>
                  </w:tcPr>
                  <w:p w14:paraId="4BFADFC6" w14:textId="77777777" w:rsidR="00B36352" w:rsidRPr="00B36352" w:rsidRDefault="00B36352" w:rsidP="00070D9B">
                    <w:pPr>
                      <w:numPr>
                        <w:ilvl w:val="0"/>
                        <w:numId w:val="20"/>
                      </w:numPr>
                      <w:ind w:left="0"/>
                      <w:contextualSpacing/>
                      <w:rPr>
                        <w:rFonts w:cs="Calibri"/>
                        <w:szCs w:val="22"/>
                      </w:rPr>
                    </w:pPr>
                    <w:r w:rsidRPr="00B36352">
                      <w:rPr>
                        <w:rFonts w:cs="Calibri"/>
                        <w:szCs w:val="22"/>
                      </w:rPr>
                      <w:t>Spring MVC</w:t>
                    </w:r>
                  </w:p>
                </w:tc>
              </w:tr>
              <w:tr w:rsidR="00B36352" w:rsidRPr="00B36352" w14:paraId="5CEC2B11" w14:textId="77777777" w:rsidTr="00775AB9">
                <w:trPr>
                  <w:trHeight w:val="645"/>
                </w:trPr>
                <w:tc>
                  <w:tcPr>
                    <w:tcW w:w="1771" w:type="dxa"/>
                  </w:tcPr>
                  <w:p w14:paraId="0B3B651E" w14:textId="77777777" w:rsidR="00B36352" w:rsidRPr="00B36352" w:rsidRDefault="00B36352" w:rsidP="00B36352">
                    <w:pPr>
                      <w:rPr>
                        <w:rFonts w:cs="Calibri"/>
                        <w:szCs w:val="22"/>
                        <w:lang w:val="en-IE"/>
                      </w:rPr>
                    </w:pPr>
                  </w:p>
                </w:tc>
                <w:tc>
                  <w:tcPr>
                    <w:tcW w:w="2454" w:type="dxa"/>
                  </w:tcPr>
                  <w:p w14:paraId="00A2EE78" w14:textId="77777777" w:rsidR="00B36352" w:rsidRPr="00B36352" w:rsidRDefault="00B36352" w:rsidP="00B36352">
                    <w:pPr>
                      <w:rPr>
                        <w:rFonts w:cs="Calibri"/>
                        <w:szCs w:val="22"/>
                        <w:lang w:val="en-IE"/>
                      </w:rPr>
                    </w:pPr>
                    <w:r w:rsidRPr="00B36352">
                      <w:rPr>
                        <w:rFonts w:cs="Calibri"/>
                        <w:szCs w:val="22"/>
                        <w:lang w:val="en-IE"/>
                      </w:rPr>
                      <w:t>Mobile Development</w:t>
                    </w:r>
                  </w:p>
                </w:tc>
                <w:tc>
                  <w:tcPr>
                    <w:tcW w:w="4701" w:type="dxa"/>
                  </w:tcPr>
                  <w:p w14:paraId="05A31869" w14:textId="77777777" w:rsidR="00B36352" w:rsidRPr="00B36352" w:rsidRDefault="00B36352" w:rsidP="00070D9B">
                    <w:pPr>
                      <w:numPr>
                        <w:ilvl w:val="0"/>
                        <w:numId w:val="20"/>
                      </w:numPr>
                      <w:ind w:left="0"/>
                      <w:contextualSpacing/>
                      <w:rPr>
                        <w:rFonts w:cs="Calibri"/>
                        <w:szCs w:val="22"/>
                      </w:rPr>
                    </w:pPr>
                    <w:r w:rsidRPr="00B36352">
                      <w:rPr>
                        <w:rFonts w:cs="Calibri"/>
                        <w:szCs w:val="22"/>
                      </w:rPr>
                      <w:t>Ionic</w:t>
                    </w:r>
                  </w:p>
                </w:tc>
              </w:tr>
              <w:tr w:rsidR="00B36352" w:rsidRPr="00B36352" w14:paraId="60DCC588" w14:textId="77777777" w:rsidTr="00775AB9">
                <w:trPr>
                  <w:trHeight w:val="842"/>
                </w:trPr>
                <w:tc>
                  <w:tcPr>
                    <w:tcW w:w="1771" w:type="dxa"/>
                    <w:vMerge w:val="restart"/>
                  </w:tcPr>
                  <w:p w14:paraId="6B3D15FB" w14:textId="77777777" w:rsidR="00B36352" w:rsidRPr="00B36352" w:rsidRDefault="00B36352" w:rsidP="00B36352">
                    <w:pPr>
                      <w:rPr>
                        <w:rFonts w:cs="Calibri"/>
                        <w:szCs w:val="22"/>
                        <w:lang w:val="en-IE"/>
                      </w:rPr>
                    </w:pPr>
                    <w:r w:rsidRPr="00B36352">
                      <w:rPr>
                        <w:rFonts w:cs="Calibri"/>
                        <w:szCs w:val="22"/>
                        <w:lang w:val="en-IE"/>
                      </w:rPr>
                      <w:t xml:space="preserve">Application Integration </w:t>
                    </w:r>
                  </w:p>
                </w:tc>
                <w:tc>
                  <w:tcPr>
                    <w:tcW w:w="2454" w:type="dxa"/>
                  </w:tcPr>
                  <w:p w14:paraId="218120DE" w14:textId="77777777" w:rsidR="00B36352" w:rsidRPr="00B36352" w:rsidRDefault="00B36352" w:rsidP="00B36352">
                    <w:pPr>
                      <w:rPr>
                        <w:rFonts w:cs="Calibri"/>
                        <w:szCs w:val="22"/>
                        <w:lang w:val="en-IE"/>
                      </w:rPr>
                    </w:pPr>
                    <w:r w:rsidRPr="00B36352">
                      <w:rPr>
                        <w:rFonts w:cs="Calibri"/>
                        <w:szCs w:val="22"/>
                        <w:lang w:val="en-IE"/>
                      </w:rPr>
                      <w:t>Application Server</w:t>
                    </w:r>
                  </w:p>
                </w:tc>
                <w:tc>
                  <w:tcPr>
                    <w:tcW w:w="4701" w:type="dxa"/>
                  </w:tcPr>
                  <w:p w14:paraId="71D6A0AA" w14:textId="77777777" w:rsidR="00B36352" w:rsidRPr="00B36352" w:rsidRDefault="00B36352" w:rsidP="00070D9B">
                    <w:pPr>
                      <w:numPr>
                        <w:ilvl w:val="0"/>
                        <w:numId w:val="22"/>
                      </w:numPr>
                      <w:ind w:left="0"/>
                      <w:contextualSpacing/>
                      <w:rPr>
                        <w:rFonts w:cs="Calibri"/>
                        <w:szCs w:val="22"/>
                      </w:rPr>
                    </w:pPr>
                    <w:r w:rsidRPr="00B36352">
                      <w:rPr>
                        <w:rFonts w:cs="Calibri"/>
                        <w:szCs w:val="22"/>
                      </w:rPr>
                      <w:t>WebLogic (see Mode 1 above)</w:t>
                    </w:r>
                  </w:p>
                  <w:p w14:paraId="51DE868E" w14:textId="77777777" w:rsidR="00B36352" w:rsidRPr="00B36352" w:rsidRDefault="00B36352" w:rsidP="00070D9B">
                    <w:pPr>
                      <w:numPr>
                        <w:ilvl w:val="0"/>
                        <w:numId w:val="22"/>
                      </w:numPr>
                      <w:ind w:left="0"/>
                      <w:contextualSpacing/>
                      <w:rPr>
                        <w:rFonts w:cs="Calibri"/>
                        <w:szCs w:val="22"/>
                      </w:rPr>
                    </w:pPr>
                    <w:r w:rsidRPr="00B36352">
                      <w:rPr>
                        <w:rFonts w:cs="Calibri"/>
                        <w:szCs w:val="22"/>
                      </w:rPr>
                      <w:t>Red Hat OpenShift and Docker containers (see Mode 2 above)</w:t>
                    </w:r>
                  </w:p>
                </w:tc>
              </w:tr>
              <w:tr w:rsidR="00B36352" w:rsidRPr="00B36352" w14:paraId="7D3F74FA" w14:textId="77777777" w:rsidTr="00775AB9">
                <w:trPr>
                  <w:trHeight w:val="842"/>
                </w:trPr>
                <w:tc>
                  <w:tcPr>
                    <w:tcW w:w="1771" w:type="dxa"/>
                    <w:vMerge/>
                  </w:tcPr>
                  <w:p w14:paraId="1092EB58" w14:textId="77777777" w:rsidR="00B36352" w:rsidRPr="00B36352" w:rsidRDefault="00B36352" w:rsidP="00B36352">
                    <w:pPr>
                      <w:rPr>
                        <w:rFonts w:cs="Calibri"/>
                        <w:szCs w:val="22"/>
                        <w:lang w:val="en-IE"/>
                      </w:rPr>
                    </w:pPr>
                  </w:p>
                </w:tc>
                <w:tc>
                  <w:tcPr>
                    <w:tcW w:w="2454" w:type="dxa"/>
                  </w:tcPr>
                  <w:p w14:paraId="6F5B48E3" w14:textId="77777777" w:rsidR="00B36352" w:rsidRPr="00B36352" w:rsidRDefault="00B36352" w:rsidP="00B36352">
                    <w:pPr>
                      <w:rPr>
                        <w:rFonts w:cs="Calibri"/>
                        <w:szCs w:val="22"/>
                        <w:lang w:val="en-IE"/>
                      </w:rPr>
                    </w:pPr>
                    <w:r w:rsidRPr="00B36352">
                      <w:rPr>
                        <w:rFonts w:cs="Calibri"/>
                        <w:szCs w:val="22"/>
                        <w:lang w:val="en-IE"/>
                      </w:rPr>
                      <w:t>Desktop Applications</w:t>
                    </w:r>
                  </w:p>
                </w:tc>
                <w:tc>
                  <w:tcPr>
                    <w:tcW w:w="4701" w:type="dxa"/>
                  </w:tcPr>
                  <w:p w14:paraId="1C0815F7" w14:textId="77777777" w:rsidR="00B36352" w:rsidRPr="00B36352" w:rsidRDefault="00B36352" w:rsidP="00070D9B">
                    <w:pPr>
                      <w:numPr>
                        <w:ilvl w:val="0"/>
                        <w:numId w:val="22"/>
                      </w:numPr>
                      <w:ind w:left="0"/>
                      <w:contextualSpacing/>
                      <w:rPr>
                        <w:rFonts w:cs="Calibri"/>
                        <w:szCs w:val="22"/>
                      </w:rPr>
                    </w:pPr>
                    <w:r w:rsidRPr="00B36352">
                      <w:rPr>
                        <w:rFonts w:cs="Calibri"/>
                        <w:szCs w:val="22"/>
                      </w:rPr>
                      <w:t>Some applications are deployed directly to desktop</w:t>
                    </w:r>
                  </w:p>
                </w:tc>
              </w:tr>
              <w:tr w:rsidR="00B36352" w:rsidRPr="00B36352" w14:paraId="44788671" w14:textId="77777777" w:rsidTr="00775AB9">
                <w:trPr>
                  <w:trHeight w:val="842"/>
                </w:trPr>
                <w:tc>
                  <w:tcPr>
                    <w:tcW w:w="1771" w:type="dxa"/>
                    <w:vMerge/>
                  </w:tcPr>
                  <w:p w14:paraId="06778945" w14:textId="77777777" w:rsidR="00B36352" w:rsidRPr="00B36352" w:rsidRDefault="00B36352" w:rsidP="00B36352">
                    <w:pPr>
                      <w:rPr>
                        <w:rFonts w:cs="Calibri"/>
                        <w:szCs w:val="22"/>
                        <w:lang w:val="en-IE"/>
                      </w:rPr>
                    </w:pPr>
                  </w:p>
                </w:tc>
                <w:tc>
                  <w:tcPr>
                    <w:tcW w:w="2454" w:type="dxa"/>
                  </w:tcPr>
                  <w:p w14:paraId="32D9C5A7" w14:textId="77777777" w:rsidR="00B36352" w:rsidRPr="00B36352" w:rsidRDefault="00B36352" w:rsidP="00B36352">
                    <w:pPr>
                      <w:rPr>
                        <w:rFonts w:cs="Calibri"/>
                        <w:szCs w:val="22"/>
                        <w:lang w:val="en-IE"/>
                      </w:rPr>
                    </w:pPr>
                    <w:r w:rsidRPr="00B36352">
                      <w:rPr>
                        <w:rFonts w:cs="Calibri"/>
                        <w:szCs w:val="22"/>
                        <w:lang w:val="en-IE"/>
                      </w:rPr>
                      <w:t>API Gateway Management</w:t>
                    </w:r>
                  </w:p>
                </w:tc>
                <w:tc>
                  <w:tcPr>
                    <w:tcW w:w="4701" w:type="dxa"/>
                  </w:tcPr>
                  <w:p w14:paraId="67806A3D" w14:textId="77777777" w:rsidR="00B36352" w:rsidRPr="00B36352" w:rsidRDefault="00B36352" w:rsidP="00070D9B">
                    <w:pPr>
                      <w:numPr>
                        <w:ilvl w:val="0"/>
                        <w:numId w:val="22"/>
                      </w:numPr>
                      <w:ind w:left="0"/>
                      <w:contextualSpacing/>
                      <w:rPr>
                        <w:rFonts w:cs="Calibri"/>
                        <w:szCs w:val="22"/>
                      </w:rPr>
                    </w:pPr>
                    <w:r w:rsidRPr="00B36352">
                      <w:rPr>
                        <w:rFonts w:cs="Calibri"/>
                        <w:szCs w:val="22"/>
                      </w:rPr>
                      <w:t xml:space="preserve"> Red Hat 3Scale</w:t>
                    </w:r>
                  </w:p>
                </w:tc>
              </w:tr>
              <w:tr w:rsidR="00B36352" w:rsidRPr="00B36352" w14:paraId="1144EF09" w14:textId="77777777" w:rsidTr="00775AB9">
                <w:trPr>
                  <w:trHeight w:val="842"/>
                </w:trPr>
                <w:tc>
                  <w:tcPr>
                    <w:tcW w:w="1771" w:type="dxa"/>
                    <w:vMerge/>
                  </w:tcPr>
                  <w:p w14:paraId="5ECA868C" w14:textId="77777777" w:rsidR="00B36352" w:rsidRPr="00B36352" w:rsidRDefault="00B36352" w:rsidP="00B36352">
                    <w:pPr>
                      <w:rPr>
                        <w:rFonts w:cs="Calibri"/>
                        <w:szCs w:val="22"/>
                        <w:lang w:val="en-IE"/>
                      </w:rPr>
                    </w:pPr>
                  </w:p>
                </w:tc>
                <w:tc>
                  <w:tcPr>
                    <w:tcW w:w="2454" w:type="dxa"/>
                  </w:tcPr>
                  <w:p w14:paraId="1A989F79" w14:textId="77777777" w:rsidR="00B36352" w:rsidRPr="00B36352" w:rsidRDefault="00B36352" w:rsidP="00B36352">
                    <w:pPr>
                      <w:rPr>
                        <w:rFonts w:cs="Calibri"/>
                        <w:szCs w:val="22"/>
                        <w:lang w:val="en-IE"/>
                      </w:rPr>
                    </w:pPr>
                    <w:r w:rsidRPr="00B36352">
                      <w:rPr>
                        <w:rFonts w:cs="Calibri"/>
                        <w:bCs/>
                        <w:szCs w:val="22"/>
                        <w:lang w:val="en-IE"/>
                      </w:rPr>
                      <w:t>Authentication and Authorisation</w:t>
                    </w:r>
                  </w:p>
                </w:tc>
                <w:tc>
                  <w:tcPr>
                    <w:tcW w:w="4701" w:type="dxa"/>
                  </w:tcPr>
                  <w:p w14:paraId="6C2AAD09" w14:textId="77777777" w:rsidR="00B36352" w:rsidRPr="00B36352" w:rsidRDefault="00B36352" w:rsidP="00070D9B">
                    <w:pPr>
                      <w:numPr>
                        <w:ilvl w:val="0"/>
                        <w:numId w:val="22"/>
                      </w:numPr>
                      <w:ind w:left="0"/>
                      <w:contextualSpacing/>
                      <w:rPr>
                        <w:rFonts w:cs="Calibri"/>
                        <w:szCs w:val="22"/>
                      </w:rPr>
                    </w:pPr>
                    <w:r w:rsidRPr="00B36352">
                      <w:rPr>
                        <w:rFonts w:cs="Calibri"/>
                        <w:bCs/>
                        <w:szCs w:val="22"/>
                      </w:rPr>
                      <w:t>Bespoke Department authentication and authorisation system</w:t>
                    </w:r>
                  </w:p>
                  <w:p w14:paraId="3C3D286F" w14:textId="77777777" w:rsidR="00B36352" w:rsidRPr="00B36352" w:rsidRDefault="00B36352" w:rsidP="00070D9B">
                    <w:pPr>
                      <w:numPr>
                        <w:ilvl w:val="0"/>
                        <w:numId w:val="22"/>
                      </w:numPr>
                      <w:ind w:left="0"/>
                      <w:contextualSpacing/>
                      <w:rPr>
                        <w:rFonts w:cs="Calibri"/>
                        <w:szCs w:val="22"/>
                      </w:rPr>
                    </w:pPr>
                    <w:r w:rsidRPr="00B36352">
                      <w:rPr>
                        <w:rFonts w:cs="Calibri"/>
                        <w:bCs/>
                        <w:szCs w:val="22"/>
                      </w:rPr>
                      <w:t>OpenID Connect and Oauth (Red Hat SSO/KeyCloak)</w:t>
                    </w:r>
                  </w:p>
                </w:tc>
              </w:tr>
              <w:tr w:rsidR="00B36352" w:rsidRPr="00B36352" w14:paraId="4735F445" w14:textId="77777777" w:rsidTr="00775AB9">
                <w:trPr>
                  <w:trHeight w:val="557"/>
                </w:trPr>
                <w:tc>
                  <w:tcPr>
                    <w:tcW w:w="1771" w:type="dxa"/>
                    <w:vMerge w:val="restart"/>
                  </w:tcPr>
                  <w:p w14:paraId="1C92F567" w14:textId="77777777" w:rsidR="00B36352" w:rsidRPr="00B36352" w:rsidRDefault="00B36352" w:rsidP="00B36352">
                    <w:pPr>
                      <w:rPr>
                        <w:rFonts w:cs="Calibri"/>
                        <w:szCs w:val="22"/>
                        <w:lang w:val="en-IE"/>
                      </w:rPr>
                    </w:pPr>
                    <w:r w:rsidRPr="00B36352">
                      <w:rPr>
                        <w:rFonts w:cs="Calibri"/>
                        <w:szCs w:val="22"/>
                        <w:lang w:val="en-IE"/>
                      </w:rPr>
                      <w:t>Persistence</w:t>
                    </w:r>
                  </w:p>
                </w:tc>
                <w:tc>
                  <w:tcPr>
                    <w:tcW w:w="2454" w:type="dxa"/>
                  </w:tcPr>
                  <w:p w14:paraId="4CDD2EAF" w14:textId="77777777" w:rsidR="00B36352" w:rsidRPr="00B36352" w:rsidRDefault="00B36352" w:rsidP="00B36352">
                    <w:pPr>
                      <w:rPr>
                        <w:rFonts w:cs="Calibri"/>
                        <w:szCs w:val="22"/>
                        <w:lang w:val="en-IE"/>
                      </w:rPr>
                    </w:pPr>
                    <w:r w:rsidRPr="00B36352">
                      <w:rPr>
                        <w:rFonts w:cs="Calibri"/>
                        <w:szCs w:val="22"/>
                        <w:lang w:val="en-IE"/>
                      </w:rPr>
                      <w:t xml:space="preserve">Database </w:t>
                    </w:r>
                  </w:p>
                  <w:p w14:paraId="5C54C73D" w14:textId="77777777" w:rsidR="00B36352" w:rsidRPr="00B36352" w:rsidRDefault="00B36352" w:rsidP="00B36352">
                    <w:pPr>
                      <w:rPr>
                        <w:rFonts w:cs="Calibri"/>
                        <w:szCs w:val="22"/>
                        <w:lang w:val="en-IE"/>
                      </w:rPr>
                    </w:pPr>
                  </w:p>
                </w:tc>
                <w:tc>
                  <w:tcPr>
                    <w:tcW w:w="4701" w:type="dxa"/>
                  </w:tcPr>
                  <w:p w14:paraId="3B6C5CEE" w14:textId="77777777" w:rsidR="00B36352" w:rsidRPr="00B36352" w:rsidRDefault="00B36352" w:rsidP="00070D9B">
                    <w:pPr>
                      <w:numPr>
                        <w:ilvl w:val="0"/>
                        <w:numId w:val="21"/>
                      </w:numPr>
                      <w:ind w:left="0"/>
                      <w:contextualSpacing/>
                      <w:rPr>
                        <w:rFonts w:cs="Calibri"/>
                        <w:szCs w:val="22"/>
                      </w:rPr>
                    </w:pPr>
                    <w:r w:rsidRPr="00B36352">
                      <w:rPr>
                        <w:rFonts w:cs="Calibri"/>
                        <w:szCs w:val="22"/>
                      </w:rPr>
                      <w:t>Oracle 12C</w:t>
                    </w:r>
                  </w:p>
                </w:tc>
              </w:tr>
              <w:tr w:rsidR="00B36352" w:rsidRPr="00B36352" w14:paraId="21D2A61D" w14:textId="77777777" w:rsidTr="00775AB9">
                <w:trPr>
                  <w:trHeight w:val="1277"/>
                </w:trPr>
                <w:tc>
                  <w:tcPr>
                    <w:tcW w:w="1771" w:type="dxa"/>
                    <w:vMerge/>
                  </w:tcPr>
                  <w:p w14:paraId="7BE8E4C9" w14:textId="77777777" w:rsidR="00B36352" w:rsidRPr="00B36352" w:rsidRDefault="00B36352" w:rsidP="00B36352">
                    <w:pPr>
                      <w:rPr>
                        <w:rFonts w:cs="Calibri"/>
                        <w:szCs w:val="22"/>
                        <w:lang w:val="en-IE"/>
                      </w:rPr>
                    </w:pPr>
                  </w:p>
                </w:tc>
                <w:tc>
                  <w:tcPr>
                    <w:tcW w:w="2454" w:type="dxa"/>
                  </w:tcPr>
                  <w:p w14:paraId="309DFE8A" w14:textId="77777777" w:rsidR="00B36352" w:rsidRPr="00B36352" w:rsidRDefault="00B36352" w:rsidP="00B36352">
                    <w:pPr>
                      <w:rPr>
                        <w:rFonts w:cs="Calibri"/>
                        <w:szCs w:val="22"/>
                        <w:lang w:val="en-IE"/>
                      </w:rPr>
                    </w:pPr>
                    <w:r w:rsidRPr="00B36352">
                      <w:rPr>
                        <w:rFonts w:cs="Calibri"/>
                        <w:szCs w:val="22"/>
                        <w:lang w:val="en-IE"/>
                      </w:rPr>
                      <w:t>Database Transactions</w:t>
                    </w:r>
                  </w:p>
                </w:tc>
                <w:tc>
                  <w:tcPr>
                    <w:tcW w:w="4701" w:type="dxa"/>
                  </w:tcPr>
                  <w:p w14:paraId="383AB000" w14:textId="77777777" w:rsidR="00B36352" w:rsidRPr="00B36352" w:rsidRDefault="00B36352" w:rsidP="00070D9B">
                    <w:pPr>
                      <w:numPr>
                        <w:ilvl w:val="0"/>
                        <w:numId w:val="21"/>
                      </w:numPr>
                      <w:ind w:left="0"/>
                      <w:contextualSpacing/>
                      <w:rPr>
                        <w:rFonts w:cs="Calibri"/>
                        <w:szCs w:val="22"/>
                      </w:rPr>
                    </w:pPr>
                    <w:r w:rsidRPr="00B36352">
                      <w:rPr>
                        <w:rFonts w:cs="Calibri"/>
                        <w:szCs w:val="22"/>
                      </w:rPr>
                      <w:t xml:space="preserve">Hibernate </w:t>
                    </w:r>
                  </w:p>
                  <w:p w14:paraId="3E7ECEDC" w14:textId="77777777" w:rsidR="00B36352" w:rsidRPr="00B36352" w:rsidRDefault="00B36352" w:rsidP="00070D9B">
                    <w:pPr>
                      <w:keepNext/>
                      <w:numPr>
                        <w:ilvl w:val="0"/>
                        <w:numId w:val="21"/>
                      </w:numPr>
                      <w:ind w:left="0"/>
                      <w:contextualSpacing/>
                      <w:rPr>
                        <w:rFonts w:cs="Calibri"/>
                        <w:szCs w:val="22"/>
                      </w:rPr>
                    </w:pPr>
                    <w:r w:rsidRPr="00B36352">
                      <w:rPr>
                        <w:rFonts w:cs="Calibri"/>
                        <w:szCs w:val="22"/>
                      </w:rPr>
                      <w:t>Spring JDBC</w:t>
                    </w:r>
                  </w:p>
                </w:tc>
              </w:tr>
            </w:tbl>
            <w:p w14:paraId="293B785C" w14:textId="77777777" w:rsidR="00B36352" w:rsidRPr="00B36352" w:rsidRDefault="00B36352" w:rsidP="00B36352">
              <w:pPr>
                <w:rPr>
                  <w:rFonts w:eastAsia="Calibri" w:cs="Calibri"/>
                  <w:b/>
                  <w:bCs/>
                  <w:szCs w:val="22"/>
                  <w:lang w:val="en-IE"/>
                </w:rPr>
              </w:pPr>
            </w:p>
            <w:p w14:paraId="69852262" w14:textId="77777777" w:rsidR="00B36352" w:rsidRPr="00B36352" w:rsidRDefault="00B36352" w:rsidP="00B36352">
              <w:pPr>
                <w:rPr>
                  <w:rFonts w:eastAsia="Calibri" w:cs="Calibri"/>
                  <w:b/>
                  <w:szCs w:val="22"/>
                  <w:lang w:val="en-IE"/>
                </w:rPr>
              </w:pPr>
              <w:r w:rsidRPr="00B36352">
                <w:rPr>
                  <w:rFonts w:eastAsia="Calibri" w:cs="Calibri"/>
                  <w:b/>
                  <w:szCs w:val="22"/>
                  <w:lang w:val="en-IE"/>
                </w:rPr>
                <w:t>Table 3 Development Toolset</w:t>
              </w:r>
            </w:p>
            <w:tbl>
              <w:tblPr>
                <w:tblStyle w:val="TableGrid11"/>
                <w:tblW w:w="0" w:type="auto"/>
                <w:tblLook w:val="04A0" w:firstRow="1" w:lastRow="0" w:firstColumn="1" w:lastColumn="0" w:noHBand="0" w:noVBand="1"/>
              </w:tblPr>
              <w:tblGrid>
                <w:gridCol w:w="1681"/>
                <w:gridCol w:w="1864"/>
                <w:gridCol w:w="5381"/>
              </w:tblGrid>
              <w:tr w:rsidR="00B36352" w:rsidRPr="00B36352" w14:paraId="0EDC37C8" w14:textId="77777777" w:rsidTr="00775AB9">
                <w:trPr>
                  <w:trHeight w:val="416"/>
                </w:trPr>
                <w:tc>
                  <w:tcPr>
                    <w:tcW w:w="8926" w:type="dxa"/>
                    <w:gridSpan w:val="3"/>
                  </w:tcPr>
                  <w:p w14:paraId="3384F5F3" w14:textId="77777777" w:rsidR="00B36352" w:rsidRPr="00B36352" w:rsidRDefault="00B36352" w:rsidP="00B36352">
                    <w:pPr>
                      <w:rPr>
                        <w:rFonts w:cs="Calibri"/>
                        <w:b/>
                        <w:bCs/>
                        <w:szCs w:val="22"/>
                        <w:lang w:val="en-IE"/>
                      </w:rPr>
                    </w:pPr>
                    <w:r w:rsidRPr="00B36352">
                      <w:rPr>
                        <w:rFonts w:cs="Calibri"/>
                        <w:b/>
                        <w:bCs/>
                        <w:szCs w:val="22"/>
                        <w:lang w:val="en-IE"/>
                      </w:rPr>
                      <w:t>Development Toolset</w:t>
                    </w:r>
                  </w:p>
                </w:tc>
              </w:tr>
              <w:tr w:rsidR="00B36352" w:rsidRPr="00B36352" w14:paraId="2353746F" w14:textId="77777777" w:rsidTr="00775AB9">
                <w:trPr>
                  <w:trHeight w:val="416"/>
                </w:trPr>
                <w:tc>
                  <w:tcPr>
                    <w:tcW w:w="1681" w:type="dxa"/>
                    <w:vMerge w:val="restart"/>
                  </w:tcPr>
                  <w:p w14:paraId="3154B897" w14:textId="77777777" w:rsidR="00B36352" w:rsidRPr="00B36352" w:rsidRDefault="00B36352" w:rsidP="00B36352">
                    <w:pPr>
                      <w:rPr>
                        <w:rFonts w:cs="Calibri"/>
                        <w:szCs w:val="22"/>
                        <w:lang w:val="en-IE"/>
                      </w:rPr>
                    </w:pPr>
                    <w:r w:rsidRPr="00B36352">
                      <w:rPr>
                        <w:rFonts w:cs="Calibri"/>
                        <w:szCs w:val="22"/>
                        <w:lang w:val="en-IE"/>
                      </w:rPr>
                      <w:t>Local Development</w:t>
                    </w:r>
                  </w:p>
                </w:tc>
                <w:tc>
                  <w:tcPr>
                    <w:tcW w:w="1864" w:type="dxa"/>
                  </w:tcPr>
                  <w:p w14:paraId="1A3A56E5" w14:textId="77777777" w:rsidR="00B36352" w:rsidRPr="00B36352" w:rsidRDefault="00B36352" w:rsidP="00B36352">
                    <w:pPr>
                      <w:rPr>
                        <w:rFonts w:cs="Calibri"/>
                        <w:szCs w:val="22"/>
                        <w:lang w:val="en-IE"/>
                      </w:rPr>
                    </w:pPr>
                    <w:r w:rsidRPr="00B36352">
                      <w:rPr>
                        <w:rFonts w:cs="Calibri"/>
                        <w:szCs w:val="22"/>
                        <w:lang w:val="en-IE"/>
                      </w:rPr>
                      <w:t>Java Development IDE</w:t>
                    </w:r>
                  </w:p>
                </w:tc>
                <w:tc>
                  <w:tcPr>
                    <w:tcW w:w="5381" w:type="dxa"/>
                  </w:tcPr>
                  <w:p w14:paraId="4B244118" w14:textId="77777777" w:rsidR="00B36352" w:rsidRPr="00B36352" w:rsidRDefault="00B36352" w:rsidP="00070D9B">
                    <w:pPr>
                      <w:numPr>
                        <w:ilvl w:val="0"/>
                        <w:numId w:val="20"/>
                      </w:numPr>
                      <w:ind w:left="0"/>
                      <w:contextualSpacing/>
                      <w:rPr>
                        <w:rFonts w:cs="Calibri"/>
                        <w:szCs w:val="22"/>
                      </w:rPr>
                    </w:pPr>
                    <w:r w:rsidRPr="00B36352">
                      <w:rPr>
                        <w:rFonts w:cs="Calibri"/>
                        <w:szCs w:val="22"/>
                      </w:rPr>
                      <w:t>Eclipse</w:t>
                    </w:r>
                  </w:p>
                  <w:p w14:paraId="48E20E82" w14:textId="77777777" w:rsidR="00B36352" w:rsidRPr="00B36352" w:rsidRDefault="00B36352" w:rsidP="00070D9B">
                    <w:pPr>
                      <w:numPr>
                        <w:ilvl w:val="0"/>
                        <w:numId w:val="20"/>
                      </w:numPr>
                      <w:ind w:left="0"/>
                      <w:contextualSpacing/>
                      <w:rPr>
                        <w:rFonts w:cs="Calibri"/>
                        <w:szCs w:val="22"/>
                      </w:rPr>
                    </w:pPr>
                    <w:r w:rsidRPr="00B36352">
                      <w:rPr>
                        <w:rFonts w:cs="Calibri"/>
                        <w:szCs w:val="22"/>
                      </w:rPr>
                      <w:t>IntelliJ (Community Edition)</w:t>
                    </w:r>
                  </w:p>
                </w:tc>
              </w:tr>
              <w:tr w:rsidR="00B36352" w:rsidRPr="00B36352" w14:paraId="46ABB7B3" w14:textId="77777777" w:rsidTr="00775AB9">
                <w:trPr>
                  <w:trHeight w:val="730"/>
                </w:trPr>
                <w:tc>
                  <w:tcPr>
                    <w:tcW w:w="1681" w:type="dxa"/>
                    <w:vMerge/>
                  </w:tcPr>
                  <w:p w14:paraId="53A68CAE" w14:textId="77777777" w:rsidR="00B36352" w:rsidRPr="00B36352" w:rsidRDefault="00B36352" w:rsidP="00B36352">
                    <w:pPr>
                      <w:rPr>
                        <w:rFonts w:cs="Calibri"/>
                        <w:szCs w:val="22"/>
                        <w:lang w:val="en-IE"/>
                      </w:rPr>
                    </w:pPr>
                  </w:p>
                </w:tc>
                <w:tc>
                  <w:tcPr>
                    <w:tcW w:w="1864" w:type="dxa"/>
                  </w:tcPr>
                  <w:p w14:paraId="376FDE8E" w14:textId="77777777" w:rsidR="00B36352" w:rsidRPr="00B36352" w:rsidRDefault="00B36352" w:rsidP="00B36352">
                    <w:pPr>
                      <w:rPr>
                        <w:rFonts w:cs="Calibri"/>
                        <w:szCs w:val="22"/>
                        <w:lang w:val="en-IE"/>
                      </w:rPr>
                    </w:pPr>
                    <w:r w:rsidRPr="00B36352">
                      <w:rPr>
                        <w:rFonts w:cs="Calibri"/>
                        <w:szCs w:val="22"/>
                        <w:lang w:val="en-IE"/>
                      </w:rPr>
                      <w:t>Presentation Development IDE</w:t>
                    </w:r>
                  </w:p>
                </w:tc>
                <w:tc>
                  <w:tcPr>
                    <w:tcW w:w="5381" w:type="dxa"/>
                  </w:tcPr>
                  <w:p w14:paraId="59B9C447" w14:textId="77777777" w:rsidR="00B36352" w:rsidRPr="00B36352" w:rsidRDefault="00B36352" w:rsidP="00070D9B">
                    <w:pPr>
                      <w:numPr>
                        <w:ilvl w:val="0"/>
                        <w:numId w:val="20"/>
                      </w:numPr>
                      <w:ind w:left="0"/>
                      <w:contextualSpacing/>
                      <w:rPr>
                        <w:rFonts w:cs="Calibri"/>
                        <w:szCs w:val="22"/>
                      </w:rPr>
                    </w:pPr>
                    <w:r w:rsidRPr="00B36352">
                      <w:rPr>
                        <w:rFonts w:cs="Calibri"/>
                        <w:szCs w:val="22"/>
                      </w:rPr>
                      <w:t>Visual Studio Code</w:t>
                    </w:r>
                  </w:p>
                </w:tc>
              </w:tr>
              <w:tr w:rsidR="00B36352" w:rsidRPr="00B36352" w14:paraId="27398B68" w14:textId="77777777" w:rsidTr="00775AB9">
                <w:trPr>
                  <w:trHeight w:val="685"/>
                </w:trPr>
                <w:tc>
                  <w:tcPr>
                    <w:tcW w:w="1681" w:type="dxa"/>
                    <w:vMerge/>
                  </w:tcPr>
                  <w:p w14:paraId="44B33B0C" w14:textId="77777777" w:rsidR="00B36352" w:rsidRPr="00B36352" w:rsidRDefault="00B36352" w:rsidP="00B36352">
                    <w:pPr>
                      <w:rPr>
                        <w:rFonts w:cs="Calibri"/>
                        <w:szCs w:val="22"/>
                        <w:lang w:val="en-IE"/>
                      </w:rPr>
                    </w:pPr>
                  </w:p>
                </w:tc>
                <w:tc>
                  <w:tcPr>
                    <w:tcW w:w="1864" w:type="dxa"/>
                  </w:tcPr>
                  <w:p w14:paraId="2AED2037" w14:textId="77777777" w:rsidR="00B36352" w:rsidRPr="00B36352" w:rsidRDefault="00B36352" w:rsidP="00B36352">
                    <w:pPr>
                      <w:rPr>
                        <w:rFonts w:cs="Calibri"/>
                        <w:szCs w:val="22"/>
                        <w:lang w:val="en-IE"/>
                      </w:rPr>
                    </w:pPr>
                    <w:r w:rsidRPr="00B36352">
                      <w:rPr>
                        <w:rFonts w:cs="Calibri"/>
                        <w:szCs w:val="22"/>
                        <w:lang w:val="en-IE"/>
                      </w:rPr>
                      <w:t>Version Control</w:t>
                    </w:r>
                  </w:p>
                </w:tc>
                <w:tc>
                  <w:tcPr>
                    <w:tcW w:w="5381" w:type="dxa"/>
                  </w:tcPr>
                  <w:p w14:paraId="65F9A430" w14:textId="77777777" w:rsidR="00B36352" w:rsidRPr="00B36352" w:rsidRDefault="00B36352" w:rsidP="00070D9B">
                    <w:pPr>
                      <w:numPr>
                        <w:ilvl w:val="0"/>
                        <w:numId w:val="20"/>
                      </w:numPr>
                      <w:ind w:left="0"/>
                      <w:contextualSpacing/>
                      <w:rPr>
                        <w:rFonts w:cs="Calibri"/>
                        <w:szCs w:val="22"/>
                      </w:rPr>
                    </w:pPr>
                    <w:r w:rsidRPr="00B36352">
                      <w:rPr>
                        <w:rFonts w:cs="Calibri"/>
                        <w:bCs/>
                        <w:szCs w:val="22"/>
                      </w:rPr>
                      <w:t>Subversion</w:t>
                    </w:r>
                  </w:p>
                  <w:p w14:paraId="351CA6D8" w14:textId="77777777" w:rsidR="00B36352" w:rsidRPr="00B36352" w:rsidRDefault="00B36352" w:rsidP="00070D9B">
                    <w:pPr>
                      <w:numPr>
                        <w:ilvl w:val="0"/>
                        <w:numId w:val="20"/>
                      </w:numPr>
                      <w:ind w:left="0"/>
                      <w:contextualSpacing/>
                      <w:rPr>
                        <w:rFonts w:cs="Calibri"/>
                        <w:szCs w:val="22"/>
                      </w:rPr>
                    </w:pPr>
                    <w:r w:rsidRPr="00B36352">
                      <w:rPr>
                        <w:rFonts w:cs="Calibri"/>
                        <w:szCs w:val="22"/>
                      </w:rPr>
                      <w:t>GitLab</w:t>
                    </w:r>
                  </w:p>
                </w:tc>
              </w:tr>
              <w:tr w:rsidR="00B36352" w:rsidRPr="00B36352" w14:paraId="10C481A9" w14:textId="77777777" w:rsidTr="00775AB9">
                <w:trPr>
                  <w:trHeight w:val="1266"/>
                </w:trPr>
                <w:tc>
                  <w:tcPr>
                    <w:tcW w:w="1681" w:type="dxa"/>
                    <w:vMerge/>
                  </w:tcPr>
                  <w:p w14:paraId="65A5CD93" w14:textId="77777777" w:rsidR="00B36352" w:rsidRPr="00B36352" w:rsidRDefault="00B36352" w:rsidP="00B36352">
                    <w:pPr>
                      <w:rPr>
                        <w:rFonts w:cs="Calibri"/>
                        <w:szCs w:val="22"/>
                        <w:lang w:val="en-IE"/>
                      </w:rPr>
                    </w:pPr>
                  </w:p>
                </w:tc>
                <w:tc>
                  <w:tcPr>
                    <w:tcW w:w="1864" w:type="dxa"/>
                  </w:tcPr>
                  <w:p w14:paraId="24CC7478" w14:textId="77777777" w:rsidR="00B36352" w:rsidRPr="00B36352" w:rsidRDefault="00B36352" w:rsidP="00B36352">
                    <w:pPr>
                      <w:rPr>
                        <w:rFonts w:cs="Calibri"/>
                        <w:szCs w:val="22"/>
                        <w:lang w:val="en-IE"/>
                      </w:rPr>
                    </w:pPr>
                    <w:r w:rsidRPr="00B36352">
                      <w:rPr>
                        <w:rFonts w:cs="Calibri"/>
                        <w:szCs w:val="22"/>
                        <w:lang w:val="en-IE"/>
                      </w:rPr>
                      <w:t>Build Tools</w:t>
                    </w:r>
                  </w:p>
                </w:tc>
                <w:tc>
                  <w:tcPr>
                    <w:tcW w:w="5381" w:type="dxa"/>
                  </w:tcPr>
                  <w:p w14:paraId="529CE0EE" w14:textId="77777777" w:rsidR="00B36352" w:rsidRPr="00B36352" w:rsidRDefault="00B36352" w:rsidP="00070D9B">
                    <w:pPr>
                      <w:numPr>
                        <w:ilvl w:val="0"/>
                        <w:numId w:val="19"/>
                      </w:numPr>
                      <w:overflowPunct w:val="0"/>
                      <w:autoSpaceDE w:val="0"/>
                      <w:autoSpaceDN w:val="0"/>
                      <w:adjustRightInd w:val="0"/>
                      <w:ind w:left="0"/>
                      <w:contextualSpacing/>
                      <w:textAlignment w:val="baseline"/>
                      <w:rPr>
                        <w:rFonts w:cs="Calibri"/>
                        <w:szCs w:val="22"/>
                      </w:rPr>
                    </w:pPr>
                    <w:r w:rsidRPr="00B36352">
                      <w:rPr>
                        <w:rFonts w:cs="Calibri"/>
                        <w:szCs w:val="22"/>
                      </w:rPr>
                      <w:t>Maven (incl. Jenkins CI tool for automated tests)</w:t>
                    </w:r>
                  </w:p>
                  <w:p w14:paraId="676DF349" w14:textId="77777777" w:rsidR="00B36352" w:rsidRPr="00B36352" w:rsidRDefault="00B36352" w:rsidP="00070D9B">
                    <w:pPr>
                      <w:numPr>
                        <w:ilvl w:val="0"/>
                        <w:numId w:val="19"/>
                      </w:numPr>
                      <w:overflowPunct w:val="0"/>
                      <w:autoSpaceDE w:val="0"/>
                      <w:autoSpaceDN w:val="0"/>
                      <w:adjustRightInd w:val="0"/>
                      <w:ind w:left="0"/>
                      <w:contextualSpacing/>
                      <w:textAlignment w:val="baseline"/>
                      <w:rPr>
                        <w:rFonts w:cs="Calibri"/>
                        <w:szCs w:val="22"/>
                      </w:rPr>
                    </w:pPr>
                    <w:r w:rsidRPr="00B36352">
                      <w:rPr>
                        <w:rFonts w:cs="Calibri"/>
                        <w:szCs w:val="22"/>
                      </w:rPr>
                      <w:t>Gradle</w:t>
                    </w:r>
                  </w:p>
                  <w:p w14:paraId="001B15C9" w14:textId="77777777" w:rsidR="00B36352" w:rsidRPr="00B36352" w:rsidRDefault="00B36352" w:rsidP="00070D9B">
                    <w:pPr>
                      <w:numPr>
                        <w:ilvl w:val="0"/>
                        <w:numId w:val="19"/>
                      </w:numPr>
                      <w:overflowPunct w:val="0"/>
                      <w:autoSpaceDE w:val="0"/>
                      <w:autoSpaceDN w:val="0"/>
                      <w:adjustRightInd w:val="0"/>
                      <w:ind w:left="0"/>
                      <w:contextualSpacing/>
                      <w:textAlignment w:val="baseline"/>
                      <w:rPr>
                        <w:rFonts w:cs="Calibri"/>
                        <w:szCs w:val="22"/>
                      </w:rPr>
                    </w:pPr>
                    <w:r w:rsidRPr="00B36352">
                      <w:rPr>
                        <w:rFonts w:cs="Calibri"/>
                        <w:szCs w:val="22"/>
                      </w:rPr>
                      <w:t>Ant</w:t>
                    </w:r>
                  </w:p>
                  <w:p w14:paraId="2A1F6077" w14:textId="77777777" w:rsidR="00B36352" w:rsidRPr="00B36352" w:rsidRDefault="00B36352" w:rsidP="00070D9B">
                    <w:pPr>
                      <w:numPr>
                        <w:ilvl w:val="0"/>
                        <w:numId w:val="19"/>
                      </w:numPr>
                      <w:overflowPunct w:val="0"/>
                      <w:autoSpaceDE w:val="0"/>
                      <w:autoSpaceDN w:val="0"/>
                      <w:adjustRightInd w:val="0"/>
                      <w:ind w:left="0"/>
                      <w:contextualSpacing/>
                      <w:textAlignment w:val="baseline"/>
                      <w:rPr>
                        <w:rFonts w:cs="Calibri"/>
                        <w:szCs w:val="22"/>
                      </w:rPr>
                    </w:pPr>
                    <w:r w:rsidRPr="00B36352">
                      <w:rPr>
                        <w:rFonts w:cs="Calibri"/>
                        <w:szCs w:val="22"/>
                      </w:rPr>
                      <w:t>npm</w:t>
                    </w:r>
                  </w:p>
                </w:tc>
              </w:tr>
              <w:tr w:rsidR="00B36352" w:rsidRPr="00B36352" w14:paraId="5862EA46" w14:textId="77777777" w:rsidTr="00775AB9">
                <w:trPr>
                  <w:trHeight w:val="832"/>
                </w:trPr>
                <w:tc>
                  <w:tcPr>
                    <w:tcW w:w="1681" w:type="dxa"/>
                    <w:vMerge/>
                  </w:tcPr>
                  <w:p w14:paraId="5DAEFCBF" w14:textId="77777777" w:rsidR="00B36352" w:rsidRPr="00B36352" w:rsidRDefault="00B36352" w:rsidP="00B36352">
                    <w:pPr>
                      <w:rPr>
                        <w:rFonts w:cs="Calibri"/>
                        <w:szCs w:val="22"/>
                        <w:lang w:val="en-IE"/>
                      </w:rPr>
                    </w:pPr>
                  </w:p>
                </w:tc>
                <w:tc>
                  <w:tcPr>
                    <w:tcW w:w="1864" w:type="dxa"/>
                  </w:tcPr>
                  <w:p w14:paraId="1D2308C0" w14:textId="77777777" w:rsidR="00B36352" w:rsidRPr="00B36352" w:rsidRDefault="00B36352" w:rsidP="00B36352">
                    <w:pPr>
                      <w:rPr>
                        <w:rFonts w:cs="Calibri"/>
                        <w:szCs w:val="22"/>
                        <w:lang w:val="en-IE"/>
                      </w:rPr>
                    </w:pPr>
                    <w:r w:rsidRPr="00B36352">
                      <w:rPr>
                        <w:rFonts w:cs="Calibri"/>
                        <w:szCs w:val="22"/>
                        <w:lang w:val="en-IE"/>
                      </w:rPr>
                      <w:t>Database Access</w:t>
                    </w:r>
                  </w:p>
                </w:tc>
                <w:tc>
                  <w:tcPr>
                    <w:tcW w:w="5381" w:type="dxa"/>
                  </w:tcPr>
                  <w:p w14:paraId="64136DA9" w14:textId="77777777" w:rsidR="00B36352" w:rsidRPr="00B36352" w:rsidRDefault="00B36352" w:rsidP="00070D9B">
                    <w:pPr>
                      <w:numPr>
                        <w:ilvl w:val="0"/>
                        <w:numId w:val="19"/>
                      </w:numPr>
                      <w:overflowPunct w:val="0"/>
                      <w:autoSpaceDE w:val="0"/>
                      <w:autoSpaceDN w:val="0"/>
                      <w:adjustRightInd w:val="0"/>
                      <w:ind w:left="0"/>
                      <w:contextualSpacing/>
                      <w:textAlignment w:val="baseline"/>
                      <w:rPr>
                        <w:rFonts w:cs="Calibri"/>
                        <w:szCs w:val="22"/>
                      </w:rPr>
                    </w:pPr>
                    <w:r w:rsidRPr="00B36352">
                      <w:rPr>
                        <w:rFonts w:cs="Calibri"/>
                        <w:szCs w:val="22"/>
                      </w:rPr>
                      <w:t>Oracle SQL Developer</w:t>
                    </w:r>
                  </w:p>
                </w:tc>
              </w:tr>
              <w:tr w:rsidR="00B36352" w:rsidRPr="00B36352" w14:paraId="3B50206C" w14:textId="77777777" w:rsidTr="00775AB9">
                <w:trPr>
                  <w:trHeight w:val="759"/>
                </w:trPr>
                <w:tc>
                  <w:tcPr>
                    <w:tcW w:w="1681" w:type="dxa"/>
                    <w:vMerge w:val="restart"/>
                  </w:tcPr>
                  <w:p w14:paraId="65C25F43" w14:textId="77777777" w:rsidR="00B36352" w:rsidRPr="00B36352" w:rsidRDefault="00B36352" w:rsidP="00B36352">
                    <w:pPr>
                      <w:rPr>
                        <w:rFonts w:cs="Calibri"/>
                        <w:szCs w:val="22"/>
                        <w:lang w:val="en-IE"/>
                      </w:rPr>
                    </w:pPr>
                    <w:r w:rsidRPr="00B36352">
                      <w:rPr>
                        <w:rFonts w:cs="Calibri"/>
                        <w:szCs w:val="22"/>
                        <w:lang w:val="en-IE"/>
                      </w:rPr>
                      <w:t>Integration Toolset</w:t>
                    </w:r>
                  </w:p>
                </w:tc>
                <w:tc>
                  <w:tcPr>
                    <w:tcW w:w="1864" w:type="dxa"/>
                  </w:tcPr>
                  <w:p w14:paraId="6CCD7364" w14:textId="77777777" w:rsidR="00B36352" w:rsidRPr="00B36352" w:rsidRDefault="00B36352" w:rsidP="00B36352">
                    <w:pPr>
                      <w:rPr>
                        <w:rFonts w:cs="Calibri"/>
                        <w:szCs w:val="22"/>
                        <w:lang w:val="en-IE"/>
                      </w:rPr>
                    </w:pPr>
                    <w:r w:rsidRPr="00B36352">
                      <w:rPr>
                        <w:rFonts w:cs="Calibri"/>
                        <w:szCs w:val="22"/>
                        <w:lang w:val="en-IE"/>
                      </w:rPr>
                      <w:t>Continuous Integration</w:t>
                    </w:r>
                  </w:p>
                </w:tc>
                <w:tc>
                  <w:tcPr>
                    <w:tcW w:w="5381" w:type="dxa"/>
                  </w:tcPr>
                  <w:p w14:paraId="20D0AC4E" w14:textId="77777777" w:rsidR="00B36352" w:rsidRPr="00B36352" w:rsidRDefault="00B36352" w:rsidP="00070D9B">
                    <w:pPr>
                      <w:numPr>
                        <w:ilvl w:val="0"/>
                        <w:numId w:val="19"/>
                      </w:numPr>
                      <w:overflowPunct w:val="0"/>
                      <w:autoSpaceDE w:val="0"/>
                      <w:autoSpaceDN w:val="0"/>
                      <w:adjustRightInd w:val="0"/>
                      <w:ind w:left="0"/>
                      <w:contextualSpacing/>
                      <w:textAlignment w:val="baseline"/>
                      <w:rPr>
                        <w:rFonts w:cs="Calibri"/>
                        <w:szCs w:val="22"/>
                      </w:rPr>
                    </w:pPr>
                    <w:r w:rsidRPr="00B36352">
                      <w:rPr>
                        <w:rFonts w:cs="Calibri"/>
                        <w:szCs w:val="22"/>
                      </w:rPr>
                      <w:t>Jenkins</w:t>
                    </w:r>
                  </w:p>
                  <w:p w14:paraId="006EF240" w14:textId="77777777" w:rsidR="00B36352" w:rsidRPr="00B36352" w:rsidRDefault="00B36352" w:rsidP="00070D9B">
                    <w:pPr>
                      <w:numPr>
                        <w:ilvl w:val="0"/>
                        <w:numId w:val="19"/>
                      </w:numPr>
                      <w:overflowPunct w:val="0"/>
                      <w:autoSpaceDE w:val="0"/>
                      <w:autoSpaceDN w:val="0"/>
                      <w:adjustRightInd w:val="0"/>
                      <w:ind w:left="0"/>
                      <w:contextualSpacing/>
                      <w:textAlignment w:val="baseline"/>
                      <w:rPr>
                        <w:rFonts w:cs="Calibri"/>
                        <w:szCs w:val="22"/>
                      </w:rPr>
                    </w:pPr>
                    <w:r w:rsidRPr="00B36352">
                      <w:rPr>
                        <w:rFonts w:cs="Calibri"/>
                        <w:szCs w:val="22"/>
                      </w:rPr>
                      <w:t xml:space="preserve">Bamboo </w:t>
                    </w:r>
                  </w:p>
                </w:tc>
              </w:tr>
              <w:tr w:rsidR="00B36352" w:rsidRPr="00B36352" w14:paraId="121C7895" w14:textId="77777777" w:rsidTr="00775AB9">
                <w:trPr>
                  <w:trHeight w:val="557"/>
                </w:trPr>
                <w:tc>
                  <w:tcPr>
                    <w:tcW w:w="1681" w:type="dxa"/>
                    <w:vMerge/>
                  </w:tcPr>
                  <w:p w14:paraId="0BF8984B" w14:textId="77777777" w:rsidR="00B36352" w:rsidRPr="00B36352" w:rsidRDefault="00B36352" w:rsidP="00B36352">
                    <w:pPr>
                      <w:rPr>
                        <w:rFonts w:cs="Calibri"/>
                        <w:szCs w:val="22"/>
                        <w:lang w:val="en-IE"/>
                      </w:rPr>
                    </w:pPr>
                  </w:p>
                </w:tc>
                <w:tc>
                  <w:tcPr>
                    <w:tcW w:w="1864" w:type="dxa"/>
                  </w:tcPr>
                  <w:p w14:paraId="5AF73802" w14:textId="77777777" w:rsidR="00B36352" w:rsidRPr="00B36352" w:rsidRDefault="00B36352" w:rsidP="00B36352">
                    <w:pPr>
                      <w:rPr>
                        <w:rFonts w:cs="Calibri"/>
                        <w:szCs w:val="22"/>
                        <w:lang w:val="en-IE"/>
                      </w:rPr>
                    </w:pPr>
                    <w:r w:rsidRPr="00B36352">
                      <w:rPr>
                        <w:rFonts w:cs="Calibri"/>
                        <w:szCs w:val="22"/>
                        <w:lang w:val="en-IE"/>
                      </w:rPr>
                      <w:t>Deployment</w:t>
                    </w:r>
                  </w:p>
                </w:tc>
                <w:tc>
                  <w:tcPr>
                    <w:tcW w:w="5381" w:type="dxa"/>
                  </w:tcPr>
                  <w:p w14:paraId="592C787F" w14:textId="77777777" w:rsidR="00B36352" w:rsidRPr="00B36352" w:rsidRDefault="00B36352" w:rsidP="00070D9B">
                    <w:pPr>
                      <w:numPr>
                        <w:ilvl w:val="0"/>
                        <w:numId w:val="19"/>
                      </w:numPr>
                      <w:overflowPunct w:val="0"/>
                      <w:autoSpaceDE w:val="0"/>
                      <w:autoSpaceDN w:val="0"/>
                      <w:adjustRightInd w:val="0"/>
                      <w:ind w:left="0"/>
                      <w:contextualSpacing/>
                      <w:textAlignment w:val="baseline"/>
                      <w:rPr>
                        <w:rFonts w:cs="Calibri"/>
                        <w:szCs w:val="22"/>
                      </w:rPr>
                    </w:pPr>
                    <w:r w:rsidRPr="00B36352">
                      <w:rPr>
                        <w:rFonts w:cs="Calibri"/>
                        <w:szCs w:val="22"/>
                      </w:rPr>
                      <w:t>WebLogic – Bamboo CI tool</w:t>
                    </w:r>
                  </w:p>
                  <w:p w14:paraId="1A177CD3" w14:textId="77777777" w:rsidR="00B36352" w:rsidRPr="00B36352" w:rsidRDefault="00B36352" w:rsidP="00070D9B">
                    <w:pPr>
                      <w:numPr>
                        <w:ilvl w:val="0"/>
                        <w:numId w:val="19"/>
                      </w:numPr>
                      <w:overflowPunct w:val="0"/>
                      <w:autoSpaceDE w:val="0"/>
                      <w:autoSpaceDN w:val="0"/>
                      <w:adjustRightInd w:val="0"/>
                      <w:ind w:left="0"/>
                      <w:contextualSpacing/>
                      <w:textAlignment w:val="baseline"/>
                      <w:rPr>
                        <w:rFonts w:cs="Calibri"/>
                        <w:szCs w:val="22"/>
                      </w:rPr>
                    </w:pPr>
                    <w:r w:rsidRPr="00B36352">
                      <w:rPr>
                        <w:rFonts w:cs="Calibri"/>
                        <w:szCs w:val="22"/>
                      </w:rPr>
                      <w:t>OpenShift – Jenkins CI tool</w:t>
                    </w:r>
                  </w:p>
                </w:tc>
              </w:tr>
              <w:tr w:rsidR="00B36352" w:rsidRPr="00B36352" w14:paraId="63C567F8" w14:textId="77777777" w:rsidTr="00775AB9">
                <w:trPr>
                  <w:trHeight w:val="557"/>
                </w:trPr>
                <w:tc>
                  <w:tcPr>
                    <w:tcW w:w="1681" w:type="dxa"/>
                    <w:vMerge/>
                  </w:tcPr>
                  <w:p w14:paraId="694A9C02" w14:textId="77777777" w:rsidR="00B36352" w:rsidRPr="00B36352" w:rsidRDefault="00B36352" w:rsidP="00B36352">
                    <w:pPr>
                      <w:rPr>
                        <w:rFonts w:cs="Calibri"/>
                        <w:szCs w:val="22"/>
                        <w:lang w:val="en-IE"/>
                      </w:rPr>
                    </w:pPr>
                  </w:p>
                </w:tc>
                <w:tc>
                  <w:tcPr>
                    <w:tcW w:w="1864" w:type="dxa"/>
                  </w:tcPr>
                  <w:p w14:paraId="6E4FD530" w14:textId="77777777" w:rsidR="00B36352" w:rsidRPr="00B36352" w:rsidRDefault="00B36352" w:rsidP="00B36352">
                    <w:pPr>
                      <w:rPr>
                        <w:rFonts w:cs="Calibri"/>
                        <w:szCs w:val="22"/>
                        <w:lang w:val="en-IE"/>
                      </w:rPr>
                    </w:pPr>
                    <w:r w:rsidRPr="00B36352">
                      <w:rPr>
                        <w:rFonts w:cs="Calibri"/>
                        <w:szCs w:val="22"/>
                        <w:lang w:val="en-IE"/>
                      </w:rPr>
                      <w:t>Code Quality</w:t>
                    </w:r>
                  </w:p>
                </w:tc>
                <w:tc>
                  <w:tcPr>
                    <w:tcW w:w="5381" w:type="dxa"/>
                  </w:tcPr>
                  <w:p w14:paraId="07B271D3" w14:textId="77777777" w:rsidR="00B36352" w:rsidRPr="00B36352" w:rsidRDefault="00B36352" w:rsidP="00070D9B">
                    <w:pPr>
                      <w:numPr>
                        <w:ilvl w:val="0"/>
                        <w:numId w:val="19"/>
                      </w:numPr>
                      <w:overflowPunct w:val="0"/>
                      <w:autoSpaceDE w:val="0"/>
                      <w:autoSpaceDN w:val="0"/>
                      <w:adjustRightInd w:val="0"/>
                      <w:ind w:left="0"/>
                      <w:contextualSpacing/>
                      <w:textAlignment w:val="baseline"/>
                      <w:rPr>
                        <w:rFonts w:cs="Calibri"/>
                        <w:szCs w:val="22"/>
                      </w:rPr>
                    </w:pPr>
                    <w:r w:rsidRPr="00B36352">
                      <w:rPr>
                        <w:rFonts w:cs="Calibri"/>
                        <w:szCs w:val="22"/>
                      </w:rPr>
                      <w:t>SonarQube</w:t>
                    </w:r>
                  </w:p>
                </w:tc>
              </w:tr>
              <w:tr w:rsidR="00B36352" w:rsidRPr="00B36352" w14:paraId="1880852F" w14:textId="77777777" w:rsidTr="00775AB9">
                <w:trPr>
                  <w:trHeight w:val="990"/>
                </w:trPr>
                <w:tc>
                  <w:tcPr>
                    <w:tcW w:w="1681" w:type="dxa"/>
                    <w:vMerge/>
                  </w:tcPr>
                  <w:p w14:paraId="27327767" w14:textId="77777777" w:rsidR="00B36352" w:rsidRPr="00B36352" w:rsidRDefault="00B36352" w:rsidP="00B36352">
                    <w:pPr>
                      <w:rPr>
                        <w:rFonts w:cs="Calibri"/>
                        <w:szCs w:val="22"/>
                        <w:lang w:val="en-IE"/>
                      </w:rPr>
                    </w:pPr>
                  </w:p>
                </w:tc>
                <w:tc>
                  <w:tcPr>
                    <w:tcW w:w="1864" w:type="dxa"/>
                  </w:tcPr>
                  <w:p w14:paraId="561B69E2" w14:textId="77777777" w:rsidR="00B36352" w:rsidRPr="00B36352" w:rsidRDefault="00B36352" w:rsidP="00B36352">
                    <w:pPr>
                      <w:rPr>
                        <w:rFonts w:cs="Calibri"/>
                        <w:szCs w:val="22"/>
                        <w:lang w:val="en-IE"/>
                      </w:rPr>
                    </w:pPr>
                    <w:r w:rsidRPr="00B36352">
                      <w:rPr>
                        <w:rFonts w:cs="Calibri"/>
                        <w:szCs w:val="22"/>
                        <w:lang w:val="en-IE"/>
                      </w:rPr>
                      <w:t>Compliance testing</w:t>
                    </w:r>
                  </w:p>
                </w:tc>
                <w:tc>
                  <w:tcPr>
                    <w:tcW w:w="5381" w:type="dxa"/>
                  </w:tcPr>
                  <w:p w14:paraId="74B9D72B" w14:textId="77777777" w:rsidR="00B36352" w:rsidRPr="00B36352" w:rsidRDefault="00B36352" w:rsidP="00070D9B">
                    <w:pPr>
                      <w:numPr>
                        <w:ilvl w:val="0"/>
                        <w:numId w:val="19"/>
                      </w:numPr>
                      <w:overflowPunct w:val="0"/>
                      <w:autoSpaceDE w:val="0"/>
                      <w:autoSpaceDN w:val="0"/>
                      <w:adjustRightInd w:val="0"/>
                      <w:ind w:left="0"/>
                      <w:textAlignment w:val="baseline"/>
                      <w:rPr>
                        <w:rFonts w:cs="Calibri"/>
                        <w:szCs w:val="22"/>
                        <w:lang w:val="en-IE"/>
                      </w:rPr>
                    </w:pPr>
                    <w:r w:rsidRPr="00B36352">
                      <w:rPr>
                        <w:rFonts w:cs="Calibri"/>
                        <w:szCs w:val="22"/>
                        <w:lang w:val="en-IE"/>
                      </w:rPr>
                      <w:t>Maven plugin/Report tool on initial builds</w:t>
                    </w:r>
                  </w:p>
                </w:tc>
              </w:tr>
              <w:tr w:rsidR="00B36352" w:rsidRPr="00B36352" w14:paraId="0506AC87" w14:textId="77777777" w:rsidTr="00775AB9">
                <w:trPr>
                  <w:trHeight w:val="483"/>
                </w:trPr>
                <w:tc>
                  <w:tcPr>
                    <w:tcW w:w="1681" w:type="dxa"/>
                    <w:vMerge/>
                  </w:tcPr>
                  <w:p w14:paraId="15821998" w14:textId="77777777" w:rsidR="00B36352" w:rsidRPr="00B36352" w:rsidRDefault="00B36352" w:rsidP="00B36352">
                    <w:pPr>
                      <w:rPr>
                        <w:rFonts w:cs="Calibri"/>
                        <w:szCs w:val="22"/>
                        <w:lang w:val="en-IE"/>
                      </w:rPr>
                    </w:pPr>
                  </w:p>
                </w:tc>
                <w:tc>
                  <w:tcPr>
                    <w:tcW w:w="1864" w:type="dxa"/>
                  </w:tcPr>
                  <w:p w14:paraId="3B1C9491" w14:textId="77777777" w:rsidR="00B36352" w:rsidRPr="00B36352" w:rsidRDefault="00B36352" w:rsidP="00B36352">
                    <w:pPr>
                      <w:rPr>
                        <w:rFonts w:cs="Calibri"/>
                        <w:szCs w:val="22"/>
                        <w:lang w:val="en-IE"/>
                      </w:rPr>
                    </w:pPr>
                    <w:r w:rsidRPr="00B36352">
                      <w:rPr>
                        <w:rFonts w:cs="Calibri"/>
                        <w:szCs w:val="22"/>
                        <w:lang w:val="en-IE"/>
                      </w:rPr>
                      <w:t>Binary Code Repository</w:t>
                    </w:r>
                  </w:p>
                </w:tc>
                <w:tc>
                  <w:tcPr>
                    <w:tcW w:w="5381" w:type="dxa"/>
                  </w:tcPr>
                  <w:p w14:paraId="527C48EE" w14:textId="77777777" w:rsidR="00B36352" w:rsidRPr="00B36352" w:rsidRDefault="00B36352" w:rsidP="00070D9B">
                    <w:pPr>
                      <w:keepNext/>
                      <w:numPr>
                        <w:ilvl w:val="0"/>
                        <w:numId w:val="19"/>
                      </w:numPr>
                      <w:overflowPunct w:val="0"/>
                      <w:autoSpaceDE w:val="0"/>
                      <w:autoSpaceDN w:val="0"/>
                      <w:adjustRightInd w:val="0"/>
                      <w:ind w:left="0"/>
                      <w:textAlignment w:val="baseline"/>
                      <w:rPr>
                        <w:rFonts w:cs="Calibri"/>
                        <w:szCs w:val="22"/>
                        <w:lang w:val="en-IE"/>
                      </w:rPr>
                    </w:pPr>
                    <w:r w:rsidRPr="00B36352">
                      <w:rPr>
                        <w:rFonts w:cs="Calibri"/>
                        <w:szCs w:val="22"/>
                        <w:lang w:val="en-IE"/>
                      </w:rPr>
                      <w:t>ArtiFactory</w:t>
                    </w:r>
                  </w:p>
                </w:tc>
              </w:tr>
            </w:tbl>
            <w:p w14:paraId="6C157741" w14:textId="77777777" w:rsidR="00B36352" w:rsidRPr="00B36352" w:rsidRDefault="00B36352" w:rsidP="00B36352">
              <w:pPr>
                <w:rPr>
                  <w:rFonts w:eastAsia="Calibri" w:cs="Calibri"/>
                  <w:b/>
                  <w:bCs/>
                  <w:szCs w:val="22"/>
                  <w:highlight w:val="yellow"/>
                  <w:lang w:val="en-IE"/>
                </w:rPr>
              </w:pPr>
              <w:r w:rsidRPr="00B36352">
                <w:rPr>
                  <w:rFonts w:eastAsia="Calibri" w:cs="Calibri"/>
                  <w:b/>
                  <w:bCs/>
                  <w:szCs w:val="22"/>
                  <w:lang w:val="en-IE"/>
                </w:rPr>
                <w:t xml:space="preserve">Table 4:  Test Tools and Frameworks </w:t>
              </w:r>
            </w:p>
            <w:tbl>
              <w:tblPr>
                <w:tblStyle w:val="TableGrid11"/>
                <w:tblW w:w="0" w:type="auto"/>
                <w:tblLook w:val="04A0" w:firstRow="1" w:lastRow="0" w:firstColumn="1" w:lastColumn="0" w:noHBand="0" w:noVBand="1"/>
              </w:tblPr>
              <w:tblGrid>
                <w:gridCol w:w="4530"/>
                <w:gridCol w:w="4531"/>
              </w:tblGrid>
              <w:tr w:rsidR="00B36352" w:rsidRPr="00B36352" w14:paraId="4F46B1B6" w14:textId="77777777" w:rsidTr="00775AB9">
                <w:tc>
                  <w:tcPr>
                    <w:tcW w:w="9061" w:type="dxa"/>
                    <w:gridSpan w:val="2"/>
                  </w:tcPr>
                  <w:p w14:paraId="0E8CEC02" w14:textId="77777777" w:rsidR="00B36352" w:rsidRPr="00B36352" w:rsidRDefault="00B36352" w:rsidP="00B36352">
                    <w:pPr>
                      <w:rPr>
                        <w:rFonts w:cs="Calibri"/>
                        <w:b/>
                        <w:bCs/>
                        <w:szCs w:val="22"/>
                        <w:lang w:val="en-IE"/>
                      </w:rPr>
                    </w:pPr>
                    <w:r w:rsidRPr="00B36352">
                      <w:rPr>
                        <w:rFonts w:cs="Calibri"/>
                        <w:b/>
                        <w:bCs/>
                        <w:szCs w:val="22"/>
                        <w:lang w:val="en-IE"/>
                      </w:rPr>
                      <w:t>Table 4:  Test Tools and Frameworks</w:t>
                    </w:r>
                  </w:p>
                </w:tc>
              </w:tr>
              <w:tr w:rsidR="00B36352" w:rsidRPr="00B36352" w14:paraId="66B7AC3A" w14:textId="77777777" w:rsidTr="00775AB9">
                <w:tc>
                  <w:tcPr>
                    <w:tcW w:w="4530" w:type="dxa"/>
                  </w:tcPr>
                  <w:p w14:paraId="661C7AAB" w14:textId="77777777" w:rsidR="00B36352" w:rsidRPr="00B36352" w:rsidRDefault="00B36352" w:rsidP="00B36352">
                    <w:pPr>
                      <w:rPr>
                        <w:rFonts w:cs="Calibri"/>
                        <w:szCs w:val="22"/>
                        <w:lang w:val="en-IE"/>
                      </w:rPr>
                    </w:pPr>
                    <w:r w:rsidRPr="00B36352">
                      <w:rPr>
                        <w:rFonts w:cs="Calibri"/>
                        <w:b/>
                        <w:szCs w:val="22"/>
                        <w:lang w:val="en-IE"/>
                      </w:rPr>
                      <w:t>Category</w:t>
                    </w:r>
                  </w:p>
                </w:tc>
                <w:tc>
                  <w:tcPr>
                    <w:tcW w:w="4531" w:type="dxa"/>
                  </w:tcPr>
                  <w:p w14:paraId="6D9ACD02" w14:textId="77777777" w:rsidR="00B36352" w:rsidRPr="00B36352" w:rsidRDefault="00B36352" w:rsidP="00B36352">
                    <w:pPr>
                      <w:rPr>
                        <w:rFonts w:cs="Calibri"/>
                        <w:b/>
                        <w:szCs w:val="22"/>
                        <w:lang w:val="en-IE"/>
                      </w:rPr>
                    </w:pPr>
                    <w:r w:rsidRPr="00B36352">
                      <w:rPr>
                        <w:rFonts w:cs="Calibri"/>
                        <w:b/>
                        <w:szCs w:val="22"/>
                        <w:lang w:val="en-IE"/>
                      </w:rPr>
                      <w:t>Tool</w:t>
                    </w:r>
                  </w:p>
                </w:tc>
              </w:tr>
              <w:tr w:rsidR="00B36352" w:rsidRPr="00B36352" w14:paraId="4A5093B3" w14:textId="77777777" w:rsidTr="00775AB9">
                <w:tc>
                  <w:tcPr>
                    <w:tcW w:w="4530" w:type="dxa"/>
                  </w:tcPr>
                  <w:p w14:paraId="2F57197E" w14:textId="77777777" w:rsidR="00B36352" w:rsidRPr="00B36352" w:rsidRDefault="00B36352" w:rsidP="00B36352">
                    <w:pPr>
                      <w:rPr>
                        <w:rFonts w:cs="Calibri"/>
                        <w:szCs w:val="22"/>
                        <w:lang w:val="en-IE"/>
                      </w:rPr>
                    </w:pPr>
                    <w:r w:rsidRPr="00B36352">
                      <w:rPr>
                        <w:rFonts w:cs="Calibri"/>
                        <w:szCs w:val="22"/>
                        <w:lang w:val="en-IE"/>
                      </w:rPr>
                      <w:t>Issue/Bug Tracking</w:t>
                    </w:r>
                  </w:p>
                </w:tc>
                <w:tc>
                  <w:tcPr>
                    <w:tcW w:w="4531" w:type="dxa"/>
                  </w:tcPr>
                  <w:p w14:paraId="3B79CA3F" w14:textId="77777777" w:rsidR="00B36352" w:rsidRPr="00B36352" w:rsidRDefault="00B36352" w:rsidP="00B36352">
                    <w:pPr>
                      <w:rPr>
                        <w:rFonts w:cs="Calibri"/>
                        <w:szCs w:val="22"/>
                        <w:lang w:val="en-IE"/>
                      </w:rPr>
                    </w:pPr>
                    <w:r w:rsidRPr="00B36352">
                      <w:rPr>
                        <w:rFonts w:cs="Calibri"/>
                        <w:szCs w:val="22"/>
                        <w:lang w:val="en-IE"/>
                      </w:rPr>
                      <w:t>Jira</w:t>
                    </w:r>
                  </w:p>
                </w:tc>
              </w:tr>
              <w:tr w:rsidR="00B36352" w:rsidRPr="00B36352" w14:paraId="186F4783" w14:textId="77777777" w:rsidTr="00775AB9">
                <w:tc>
                  <w:tcPr>
                    <w:tcW w:w="4530" w:type="dxa"/>
                  </w:tcPr>
                  <w:p w14:paraId="103F1871" w14:textId="77777777" w:rsidR="00B36352" w:rsidRPr="00B36352" w:rsidRDefault="00B36352" w:rsidP="00B36352">
                    <w:pPr>
                      <w:rPr>
                        <w:rFonts w:cs="Calibri"/>
                        <w:szCs w:val="22"/>
                        <w:lang w:val="en-IE"/>
                      </w:rPr>
                    </w:pPr>
                    <w:r w:rsidRPr="00B36352">
                      <w:rPr>
                        <w:rFonts w:cs="Calibri"/>
                        <w:szCs w:val="22"/>
                        <w:lang w:val="en-IE"/>
                      </w:rPr>
                      <w:t>Test Management Capabilities</w:t>
                    </w:r>
                  </w:p>
                </w:tc>
                <w:tc>
                  <w:tcPr>
                    <w:tcW w:w="4531" w:type="dxa"/>
                  </w:tcPr>
                  <w:p w14:paraId="5F99556E" w14:textId="77777777" w:rsidR="00B36352" w:rsidRPr="00B36352" w:rsidRDefault="00B36352" w:rsidP="00B36352">
                    <w:pPr>
                      <w:rPr>
                        <w:rFonts w:cs="Calibri"/>
                        <w:szCs w:val="22"/>
                        <w:lang w:val="en-IE"/>
                      </w:rPr>
                    </w:pPr>
                    <w:r w:rsidRPr="00B36352">
                      <w:rPr>
                        <w:rFonts w:cs="Calibri"/>
                        <w:szCs w:val="22"/>
                        <w:lang w:val="en-IE"/>
                      </w:rPr>
                      <w:t>Zephyr</w:t>
                    </w:r>
                  </w:p>
                </w:tc>
              </w:tr>
              <w:tr w:rsidR="00B36352" w:rsidRPr="00B36352" w14:paraId="599A52D2" w14:textId="77777777" w:rsidTr="00775AB9">
                <w:tc>
                  <w:tcPr>
                    <w:tcW w:w="4530" w:type="dxa"/>
                  </w:tcPr>
                  <w:p w14:paraId="00172B4F" w14:textId="77777777" w:rsidR="00B36352" w:rsidRPr="00B36352" w:rsidRDefault="00B36352" w:rsidP="00B36352">
                    <w:pPr>
                      <w:rPr>
                        <w:rFonts w:cs="Calibri"/>
                        <w:szCs w:val="22"/>
                        <w:lang w:val="en-IE"/>
                      </w:rPr>
                    </w:pPr>
                    <w:r w:rsidRPr="00B36352">
                      <w:rPr>
                        <w:rFonts w:cs="Calibri"/>
                        <w:szCs w:val="22"/>
                        <w:lang w:val="en-IE"/>
                      </w:rPr>
                      <w:t>Create and Execute Test Scripts</w:t>
                    </w:r>
                  </w:p>
                </w:tc>
                <w:tc>
                  <w:tcPr>
                    <w:tcW w:w="4531" w:type="dxa"/>
                  </w:tcPr>
                  <w:p w14:paraId="13E52A74" w14:textId="77777777" w:rsidR="00B36352" w:rsidRPr="00B36352" w:rsidRDefault="00B36352" w:rsidP="00B36352">
                    <w:pPr>
                      <w:rPr>
                        <w:rFonts w:cs="Calibri"/>
                        <w:szCs w:val="22"/>
                        <w:lang w:val="en-IE"/>
                      </w:rPr>
                    </w:pPr>
                    <w:r w:rsidRPr="00B36352">
                      <w:rPr>
                        <w:rFonts w:cs="Calibri"/>
                        <w:szCs w:val="22"/>
                        <w:lang w:val="en-IE"/>
                      </w:rPr>
                      <w:t>Gherkin / Bamboo - Jenkins</w:t>
                    </w:r>
                  </w:p>
                </w:tc>
              </w:tr>
              <w:tr w:rsidR="00B36352" w:rsidRPr="00B36352" w14:paraId="786A7F50" w14:textId="77777777" w:rsidTr="00775AB9">
                <w:tc>
                  <w:tcPr>
                    <w:tcW w:w="4530" w:type="dxa"/>
                  </w:tcPr>
                  <w:p w14:paraId="10683002" w14:textId="77777777" w:rsidR="00B36352" w:rsidRPr="00B36352" w:rsidRDefault="00B36352" w:rsidP="00B36352">
                    <w:pPr>
                      <w:rPr>
                        <w:rFonts w:cs="Calibri"/>
                        <w:szCs w:val="22"/>
                        <w:lang w:val="en-IE"/>
                      </w:rPr>
                    </w:pPr>
                    <w:r w:rsidRPr="00B36352">
                      <w:rPr>
                        <w:rFonts w:cs="Calibri"/>
                        <w:szCs w:val="22"/>
                        <w:lang w:val="en-IE"/>
                      </w:rPr>
                      <w:t>Create Test Data / verify persistence/ test reports</w:t>
                    </w:r>
                  </w:p>
                </w:tc>
                <w:tc>
                  <w:tcPr>
                    <w:tcW w:w="4531" w:type="dxa"/>
                  </w:tcPr>
                  <w:p w14:paraId="08066557" w14:textId="77777777" w:rsidR="00B36352" w:rsidRPr="00B36352" w:rsidRDefault="00B36352" w:rsidP="00B36352">
                    <w:pPr>
                      <w:rPr>
                        <w:rFonts w:cs="Calibri"/>
                        <w:szCs w:val="22"/>
                        <w:lang w:val="en-IE"/>
                      </w:rPr>
                    </w:pPr>
                    <w:r w:rsidRPr="00B36352">
                      <w:rPr>
                        <w:rFonts w:cs="Calibri"/>
                        <w:szCs w:val="22"/>
                        <w:lang w:val="en-IE"/>
                      </w:rPr>
                      <w:t>SQL Developer</w:t>
                    </w:r>
                  </w:p>
                </w:tc>
              </w:tr>
              <w:tr w:rsidR="00B36352" w:rsidRPr="00B36352" w14:paraId="0420D8A7" w14:textId="77777777" w:rsidTr="00775AB9">
                <w:tc>
                  <w:tcPr>
                    <w:tcW w:w="4530" w:type="dxa"/>
                  </w:tcPr>
                  <w:p w14:paraId="28A30F8F" w14:textId="77777777" w:rsidR="00B36352" w:rsidRPr="00B36352" w:rsidRDefault="00B36352" w:rsidP="00B36352">
                    <w:pPr>
                      <w:rPr>
                        <w:rFonts w:cs="Calibri"/>
                        <w:szCs w:val="22"/>
                        <w:lang w:val="en-IE"/>
                      </w:rPr>
                    </w:pPr>
                    <w:r w:rsidRPr="00B36352">
                      <w:rPr>
                        <w:rFonts w:cs="Calibri"/>
                        <w:szCs w:val="22"/>
                        <w:lang w:val="en-IE"/>
                      </w:rPr>
                      <w:t>Record Interactions with applications</w:t>
                    </w:r>
                  </w:p>
                </w:tc>
                <w:tc>
                  <w:tcPr>
                    <w:tcW w:w="4531" w:type="dxa"/>
                  </w:tcPr>
                  <w:p w14:paraId="12989F38" w14:textId="77777777" w:rsidR="00B36352" w:rsidRPr="00B36352" w:rsidRDefault="00B36352" w:rsidP="00B36352">
                    <w:pPr>
                      <w:rPr>
                        <w:rFonts w:cs="Calibri"/>
                        <w:szCs w:val="22"/>
                        <w:lang w:val="en-IE"/>
                      </w:rPr>
                    </w:pPr>
                    <w:r w:rsidRPr="00B36352">
                      <w:rPr>
                        <w:rFonts w:cs="Calibri"/>
                        <w:szCs w:val="22"/>
                        <w:lang w:val="en-IE"/>
                      </w:rPr>
                      <w:t>Problem Steps Recorder in the Windows operating system</w:t>
                    </w:r>
                  </w:p>
                </w:tc>
              </w:tr>
              <w:tr w:rsidR="00B36352" w:rsidRPr="00B36352" w14:paraId="69367BD2" w14:textId="77777777" w:rsidTr="00775AB9">
                <w:tc>
                  <w:tcPr>
                    <w:tcW w:w="4530" w:type="dxa"/>
                  </w:tcPr>
                  <w:p w14:paraId="7B241FB5" w14:textId="77777777" w:rsidR="00B36352" w:rsidRPr="00B36352" w:rsidRDefault="00B36352" w:rsidP="00B36352">
                    <w:pPr>
                      <w:rPr>
                        <w:rFonts w:cs="Calibri"/>
                        <w:szCs w:val="22"/>
                        <w:lang w:val="en-IE"/>
                      </w:rPr>
                    </w:pPr>
                    <w:r w:rsidRPr="00B36352">
                      <w:rPr>
                        <w:rFonts w:cs="Calibri"/>
                        <w:szCs w:val="22"/>
                        <w:lang w:val="en-IE"/>
                      </w:rPr>
                      <w:t>User Interface</w:t>
                    </w:r>
                  </w:p>
                </w:tc>
                <w:tc>
                  <w:tcPr>
                    <w:tcW w:w="4531" w:type="dxa"/>
                  </w:tcPr>
                  <w:p w14:paraId="33E166EE" w14:textId="77777777" w:rsidR="00B36352" w:rsidRPr="00B36352" w:rsidRDefault="00B36352" w:rsidP="00B36352">
                    <w:pPr>
                      <w:rPr>
                        <w:rFonts w:cs="Calibri"/>
                        <w:szCs w:val="22"/>
                        <w:lang w:val="en-IE"/>
                      </w:rPr>
                    </w:pPr>
                    <w:r w:rsidRPr="00B36352">
                      <w:rPr>
                        <w:rFonts w:cs="Calibri"/>
                        <w:szCs w:val="22"/>
                        <w:lang w:val="en-IE"/>
                      </w:rPr>
                      <w:t xml:space="preserve">Selenium </w:t>
                    </w:r>
                  </w:p>
                </w:tc>
              </w:tr>
              <w:tr w:rsidR="00B36352" w:rsidRPr="00B36352" w14:paraId="5A934246" w14:textId="77777777" w:rsidTr="00775AB9">
                <w:tc>
                  <w:tcPr>
                    <w:tcW w:w="4530" w:type="dxa"/>
                  </w:tcPr>
                  <w:p w14:paraId="6A390C71" w14:textId="77777777" w:rsidR="00B36352" w:rsidRPr="00B36352" w:rsidRDefault="00B36352" w:rsidP="00B36352">
                    <w:pPr>
                      <w:rPr>
                        <w:rFonts w:cs="Calibri"/>
                        <w:szCs w:val="22"/>
                        <w:lang w:val="en-IE"/>
                      </w:rPr>
                    </w:pPr>
                    <w:r w:rsidRPr="00B36352">
                      <w:rPr>
                        <w:rFonts w:cs="Calibri"/>
                        <w:szCs w:val="22"/>
                        <w:lang w:val="en-IE"/>
                      </w:rPr>
                      <w:t xml:space="preserve">Manual Test Scripts </w:t>
                    </w:r>
                  </w:p>
                </w:tc>
                <w:tc>
                  <w:tcPr>
                    <w:tcW w:w="4531" w:type="dxa"/>
                  </w:tcPr>
                  <w:p w14:paraId="299F2D22" w14:textId="77777777" w:rsidR="00B36352" w:rsidRPr="00B36352" w:rsidRDefault="00B36352" w:rsidP="00B36352">
                    <w:pPr>
                      <w:rPr>
                        <w:rFonts w:cs="Calibri"/>
                        <w:szCs w:val="22"/>
                        <w:lang w:val="en-IE"/>
                      </w:rPr>
                    </w:pPr>
                    <w:r w:rsidRPr="00B36352">
                      <w:rPr>
                        <w:rFonts w:cs="Calibri"/>
                        <w:szCs w:val="22"/>
                        <w:lang w:val="en-IE"/>
                      </w:rPr>
                      <w:t>Gherkin Notation</w:t>
                    </w:r>
                  </w:p>
                </w:tc>
              </w:tr>
              <w:tr w:rsidR="00B36352" w:rsidRPr="00B36352" w14:paraId="6AB5B36D" w14:textId="77777777" w:rsidTr="00775AB9">
                <w:tc>
                  <w:tcPr>
                    <w:tcW w:w="4530" w:type="dxa"/>
                  </w:tcPr>
                  <w:p w14:paraId="5E6257DC" w14:textId="77777777" w:rsidR="00B36352" w:rsidRPr="00B36352" w:rsidRDefault="00B36352" w:rsidP="00B36352">
                    <w:pPr>
                      <w:rPr>
                        <w:rFonts w:cs="Calibri"/>
                        <w:szCs w:val="22"/>
                        <w:lang w:val="en-IE"/>
                      </w:rPr>
                    </w:pPr>
                    <w:r w:rsidRPr="00B36352">
                      <w:rPr>
                        <w:rFonts w:cs="Calibri"/>
                        <w:szCs w:val="22"/>
                        <w:lang w:val="en-IE"/>
                      </w:rPr>
                      <w:t>Database</w:t>
                    </w:r>
                  </w:p>
                </w:tc>
                <w:tc>
                  <w:tcPr>
                    <w:tcW w:w="4531" w:type="dxa"/>
                  </w:tcPr>
                  <w:p w14:paraId="7DD18A5B" w14:textId="77777777" w:rsidR="00B36352" w:rsidRPr="00B36352" w:rsidRDefault="00B36352" w:rsidP="00B36352">
                    <w:pPr>
                      <w:rPr>
                        <w:rFonts w:cs="Calibri"/>
                        <w:szCs w:val="22"/>
                        <w:lang w:val="en-IE"/>
                      </w:rPr>
                    </w:pPr>
                    <w:r w:rsidRPr="00B36352">
                      <w:rPr>
                        <w:rFonts w:cs="Calibri"/>
                        <w:szCs w:val="22"/>
                        <w:lang w:val="en-IE"/>
                      </w:rPr>
                      <w:t>PL/SQL</w:t>
                    </w:r>
                  </w:p>
                </w:tc>
              </w:tr>
              <w:tr w:rsidR="00B36352" w:rsidRPr="00B36352" w14:paraId="0563478B" w14:textId="77777777" w:rsidTr="00775AB9">
                <w:tc>
                  <w:tcPr>
                    <w:tcW w:w="4530" w:type="dxa"/>
                  </w:tcPr>
                  <w:p w14:paraId="57B14BDD" w14:textId="77777777" w:rsidR="00B36352" w:rsidRPr="00B36352" w:rsidRDefault="00B36352" w:rsidP="00B36352">
                    <w:pPr>
                      <w:rPr>
                        <w:rFonts w:cs="Calibri"/>
                        <w:szCs w:val="22"/>
                        <w:lang w:val="en-IE"/>
                      </w:rPr>
                    </w:pPr>
                    <w:r w:rsidRPr="00B36352">
                      <w:rPr>
                        <w:rFonts w:cs="Calibri"/>
                        <w:szCs w:val="22"/>
                        <w:lang w:val="en-IE"/>
                      </w:rPr>
                      <w:t>Web Service Testing / Restful Web Service Testing</w:t>
                    </w:r>
                  </w:p>
                </w:tc>
                <w:tc>
                  <w:tcPr>
                    <w:tcW w:w="4531" w:type="dxa"/>
                  </w:tcPr>
                  <w:p w14:paraId="47B8535F" w14:textId="77777777" w:rsidR="00B36352" w:rsidRPr="00B36352" w:rsidRDefault="00B36352" w:rsidP="00B36352">
                    <w:pPr>
                      <w:rPr>
                        <w:rFonts w:cs="Calibri"/>
                        <w:szCs w:val="22"/>
                        <w:lang w:val="en-IE"/>
                      </w:rPr>
                    </w:pPr>
                    <w:r w:rsidRPr="00B36352">
                      <w:rPr>
                        <w:rFonts w:cs="Calibri"/>
                        <w:szCs w:val="22"/>
                        <w:lang w:val="en-IE"/>
                      </w:rPr>
                      <w:t>SoapUI / Rest Assured / Postman</w:t>
                    </w:r>
                  </w:p>
                </w:tc>
              </w:tr>
              <w:tr w:rsidR="00B36352" w:rsidRPr="00B36352" w14:paraId="02C459F0" w14:textId="77777777" w:rsidTr="00775AB9">
                <w:tc>
                  <w:tcPr>
                    <w:tcW w:w="4530" w:type="dxa"/>
                  </w:tcPr>
                  <w:p w14:paraId="4CBC65C7" w14:textId="77777777" w:rsidR="00B36352" w:rsidRPr="00B36352" w:rsidRDefault="00B36352" w:rsidP="00B36352">
                    <w:pPr>
                      <w:rPr>
                        <w:rFonts w:cs="Calibri"/>
                        <w:szCs w:val="22"/>
                        <w:lang w:val="en-IE"/>
                      </w:rPr>
                    </w:pPr>
                    <w:r w:rsidRPr="00B36352">
                      <w:rPr>
                        <w:rFonts w:cs="Calibri"/>
                        <w:szCs w:val="22"/>
                        <w:lang w:val="en-IE"/>
                      </w:rPr>
                      <w:t>Java and Groovy test framework</w:t>
                    </w:r>
                  </w:p>
                </w:tc>
                <w:tc>
                  <w:tcPr>
                    <w:tcW w:w="4531" w:type="dxa"/>
                  </w:tcPr>
                  <w:p w14:paraId="72996BAA" w14:textId="77777777" w:rsidR="00B36352" w:rsidRPr="00B36352" w:rsidRDefault="00B36352" w:rsidP="00B36352">
                    <w:pPr>
                      <w:rPr>
                        <w:rFonts w:cs="Calibri"/>
                        <w:szCs w:val="22"/>
                        <w:lang w:val="en-IE"/>
                      </w:rPr>
                    </w:pPr>
                    <w:r w:rsidRPr="00B36352">
                      <w:rPr>
                        <w:rFonts w:cs="Calibri"/>
                        <w:szCs w:val="22"/>
                        <w:lang w:val="en-IE"/>
                      </w:rPr>
                      <w:t>Spock</w:t>
                    </w:r>
                  </w:p>
                </w:tc>
              </w:tr>
              <w:tr w:rsidR="00B36352" w:rsidRPr="00B36352" w14:paraId="4F25520B" w14:textId="77777777" w:rsidTr="00775AB9">
                <w:tc>
                  <w:tcPr>
                    <w:tcW w:w="4530" w:type="dxa"/>
                  </w:tcPr>
                  <w:p w14:paraId="41BB055C" w14:textId="77777777" w:rsidR="00B36352" w:rsidRPr="00B36352" w:rsidRDefault="00B36352" w:rsidP="00B36352">
                    <w:pPr>
                      <w:rPr>
                        <w:rFonts w:cs="Calibri"/>
                        <w:szCs w:val="22"/>
                        <w:lang w:val="en-IE"/>
                      </w:rPr>
                    </w:pPr>
                    <w:r w:rsidRPr="00B36352">
                      <w:rPr>
                        <w:rFonts w:cs="Calibri"/>
                        <w:szCs w:val="22"/>
                        <w:lang w:val="en-IE"/>
                      </w:rPr>
                      <w:t xml:space="preserve">Mobile App </w:t>
                    </w:r>
                  </w:p>
                </w:tc>
                <w:tc>
                  <w:tcPr>
                    <w:tcW w:w="4531" w:type="dxa"/>
                  </w:tcPr>
                  <w:p w14:paraId="3EC9649B" w14:textId="77777777" w:rsidR="00B36352" w:rsidRPr="00B36352" w:rsidRDefault="00B36352" w:rsidP="00B36352">
                    <w:pPr>
                      <w:rPr>
                        <w:rFonts w:cs="Calibri"/>
                        <w:szCs w:val="22"/>
                        <w:lang w:val="en-IE"/>
                      </w:rPr>
                    </w:pPr>
                    <w:r w:rsidRPr="00B36352">
                      <w:rPr>
                        <w:rFonts w:cs="Calibri"/>
                        <w:szCs w:val="22"/>
                        <w:lang w:val="en-IE"/>
                      </w:rPr>
                      <w:t>APPIUM</w:t>
                    </w:r>
                  </w:p>
                </w:tc>
              </w:tr>
              <w:tr w:rsidR="00B36352" w:rsidRPr="00B36352" w14:paraId="6DA78886" w14:textId="77777777" w:rsidTr="00775AB9">
                <w:tc>
                  <w:tcPr>
                    <w:tcW w:w="4530" w:type="dxa"/>
                  </w:tcPr>
                  <w:p w14:paraId="65C951A0" w14:textId="77777777" w:rsidR="00B36352" w:rsidRPr="00B36352" w:rsidRDefault="00B36352" w:rsidP="00B36352">
                    <w:pPr>
                      <w:rPr>
                        <w:rFonts w:cs="Calibri"/>
                        <w:szCs w:val="22"/>
                        <w:lang w:val="en-IE"/>
                      </w:rPr>
                    </w:pPr>
                    <w:r w:rsidRPr="00B36352">
                      <w:rPr>
                        <w:rFonts w:cs="Calibri"/>
                        <w:szCs w:val="22"/>
                        <w:lang w:val="en-IE"/>
                      </w:rPr>
                      <w:t>Behaviour Driven Development</w:t>
                    </w:r>
                  </w:p>
                </w:tc>
                <w:tc>
                  <w:tcPr>
                    <w:tcW w:w="4531" w:type="dxa"/>
                  </w:tcPr>
                  <w:p w14:paraId="774D5AF6" w14:textId="77777777" w:rsidR="00B36352" w:rsidRPr="00B36352" w:rsidRDefault="00B36352" w:rsidP="00B36352">
                    <w:pPr>
                      <w:rPr>
                        <w:rFonts w:cs="Calibri"/>
                        <w:szCs w:val="22"/>
                        <w:lang w:val="en-IE"/>
                      </w:rPr>
                    </w:pPr>
                    <w:r w:rsidRPr="00B36352">
                      <w:rPr>
                        <w:rFonts w:cs="Calibri"/>
                        <w:szCs w:val="22"/>
                        <w:lang w:val="en-IE"/>
                      </w:rPr>
                      <w:t>Cucumber</w:t>
                    </w:r>
                  </w:p>
                </w:tc>
              </w:tr>
            </w:tbl>
            <w:p w14:paraId="4F2D71F1" w14:textId="77777777" w:rsidR="00B36352" w:rsidRPr="00B36352" w:rsidRDefault="00B36352" w:rsidP="00B36352">
              <w:pPr>
                <w:rPr>
                  <w:rFonts w:eastAsia="Calibri" w:cs="Calibri"/>
                  <w:b/>
                  <w:bCs/>
                  <w:szCs w:val="22"/>
                  <w:lang w:val="en-IE"/>
                </w:rPr>
              </w:pPr>
            </w:p>
            <w:p w14:paraId="1D790EBB" w14:textId="77777777" w:rsidR="00B36352" w:rsidRPr="00B36352" w:rsidRDefault="00B36352" w:rsidP="00B36352">
              <w:pPr>
                <w:rPr>
                  <w:rFonts w:eastAsia="Calibri" w:cs="Calibri"/>
                  <w:b/>
                  <w:bCs/>
                  <w:szCs w:val="22"/>
                  <w:lang w:val="en-IE"/>
                </w:rPr>
              </w:pPr>
              <w:r w:rsidRPr="00B36352">
                <w:rPr>
                  <w:rFonts w:eastAsia="Calibri" w:cs="Calibri"/>
                  <w:b/>
                  <w:bCs/>
                  <w:szCs w:val="22"/>
                  <w:lang w:val="en-IE"/>
                </w:rPr>
                <w:t xml:space="preserve">Table 5:  Test Types and Techniques </w:t>
              </w:r>
            </w:p>
            <w:tbl>
              <w:tblPr>
                <w:tblStyle w:val="TableGrid11"/>
                <w:tblW w:w="0" w:type="auto"/>
                <w:tblLook w:val="04A0" w:firstRow="1" w:lastRow="0" w:firstColumn="1" w:lastColumn="0" w:noHBand="0" w:noVBand="1"/>
              </w:tblPr>
              <w:tblGrid>
                <w:gridCol w:w="3114"/>
                <w:gridCol w:w="5947"/>
              </w:tblGrid>
              <w:tr w:rsidR="00B36352" w:rsidRPr="00B36352" w14:paraId="7EA7E84C" w14:textId="77777777" w:rsidTr="00775AB9">
                <w:tc>
                  <w:tcPr>
                    <w:tcW w:w="9061" w:type="dxa"/>
                    <w:gridSpan w:val="2"/>
                  </w:tcPr>
                  <w:p w14:paraId="4836F027" w14:textId="77777777" w:rsidR="00B36352" w:rsidRPr="00B36352" w:rsidRDefault="00B36352" w:rsidP="00B36352">
                    <w:pPr>
                      <w:rPr>
                        <w:rFonts w:cs="Calibri"/>
                        <w:color w:val="000000"/>
                        <w:szCs w:val="22"/>
                        <w:lang w:val="en-IE"/>
                      </w:rPr>
                    </w:pPr>
                    <w:r w:rsidRPr="00B36352">
                      <w:rPr>
                        <w:rFonts w:cs="Calibri"/>
                        <w:b/>
                        <w:bCs/>
                        <w:szCs w:val="22"/>
                        <w:lang w:val="en-IE"/>
                      </w:rPr>
                      <w:lastRenderedPageBreak/>
                      <w:t>Table 5: Test Types and Techniques</w:t>
                    </w:r>
                  </w:p>
                </w:tc>
              </w:tr>
              <w:tr w:rsidR="00B36352" w:rsidRPr="00B36352" w14:paraId="6CBC4669" w14:textId="77777777" w:rsidTr="00775AB9">
                <w:tc>
                  <w:tcPr>
                    <w:tcW w:w="3114" w:type="dxa"/>
                    <w:vMerge w:val="restart"/>
                  </w:tcPr>
                  <w:p w14:paraId="0A87AD8A" w14:textId="77777777" w:rsidR="00B36352" w:rsidRPr="00B36352" w:rsidRDefault="00B36352" w:rsidP="00B36352">
                    <w:pPr>
                      <w:rPr>
                        <w:rFonts w:cs="Calibri"/>
                        <w:b/>
                        <w:bCs/>
                        <w:szCs w:val="22"/>
                        <w:highlight w:val="yellow"/>
                        <w:lang w:val="en-IE"/>
                      </w:rPr>
                    </w:pPr>
                    <w:r w:rsidRPr="00B36352">
                      <w:rPr>
                        <w:rFonts w:cs="Calibri"/>
                        <w:b/>
                        <w:bCs/>
                        <w:szCs w:val="22"/>
                        <w:lang w:val="en-IE"/>
                      </w:rPr>
                      <w:t>Test Types</w:t>
                    </w:r>
                  </w:p>
                </w:tc>
                <w:tc>
                  <w:tcPr>
                    <w:tcW w:w="5947" w:type="dxa"/>
                  </w:tcPr>
                  <w:p w14:paraId="1219396A" w14:textId="77777777" w:rsidR="00B36352" w:rsidRPr="00B36352" w:rsidRDefault="00B36352" w:rsidP="00B36352">
                    <w:pPr>
                      <w:rPr>
                        <w:rFonts w:cs="Calibri"/>
                        <w:b/>
                        <w:bCs/>
                        <w:szCs w:val="22"/>
                        <w:lang w:val="en-IE"/>
                      </w:rPr>
                    </w:pPr>
                    <w:r w:rsidRPr="00B36352">
                      <w:rPr>
                        <w:rFonts w:cs="Calibri"/>
                        <w:color w:val="000000"/>
                        <w:szCs w:val="22"/>
                        <w:lang w:val="en-IE"/>
                      </w:rPr>
                      <w:t>System Testing</w:t>
                    </w:r>
                  </w:p>
                </w:tc>
              </w:tr>
              <w:tr w:rsidR="00B36352" w:rsidRPr="00B36352" w14:paraId="64F75606" w14:textId="77777777" w:rsidTr="00775AB9">
                <w:tc>
                  <w:tcPr>
                    <w:tcW w:w="3114" w:type="dxa"/>
                    <w:vMerge/>
                  </w:tcPr>
                  <w:p w14:paraId="0DE61F1C" w14:textId="77777777" w:rsidR="00B36352" w:rsidRPr="00B36352" w:rsidRDefault="00B36352" w:rsidP="00B36352">
                    <w:pPr>
                      <w:rPr>
                        <w:rFonts w:cs="Calibri"/>
                        <w:b/>
                        <w:bCs/>
                        <w:szCs w:val="22"/>
                        <w:highlight w:val="yellow"/>
                        <w:lang w:val="en-IE"/>
                      </w:rPr>
                    </w:pPr>
                  </w:p>
                </w:tc>
                <w:tc>
                  <w:tcPr>
                    <w:tcW w:w="5947" w:type="dxa"/>
                  </w:tcPr>
                  <w:p w14:paraId="50443D7A" w14:textId="77777777" w:rsidR="00B36352" w:rsidRPr="00B36352" w:rsidRDefault="00B36352" w:rsidP="00B36352">
                    <w:pPr>
                      <w:rPr>
                        <w:rFonts w:cs="Calibri"/>
                        <w:b/>
                        <w:bCs/>
                        <w:szCs w:val="22"/>
                        <w:lang w:val="en-IE"/>
                      </w:rPr>
                    </w:pPr>
                    <w:r w:rsidRPr="00B36352">
                      <w:rPr>
                        <w:rFonts w:cs="Calibri"/>
                        <w:color w:val="000000"/>
                        <w:szCs w:val="22"/>
                        <w:lang w:val="en-IE"/>
                      </w:rPr>
                      <w:t>System Integration Testing</w:t>
                    </w:r>
                  </w:p>
                </w:tc>
              </w:tr>
              <w:tr w:rsidR="00B36352" w:rsidRPr="00B36352" w14:paraId="3EBE28F4" w14:textId="77777777" w:rsidTr="00775AB9">
                <w:tc>
                  <w:tcPr>
                    <w:tcW w:w="3114" w:type="dxa"/>
                    <w:vMerge/>
                  </w:tcPr>
                  <w:p w14:paraId="7FAC02D0" w14:textId="77777777" w:rsidR="00B36352" w:rsidRPr="00B36352" w:rsidRDefault="00B36352" w:rsidP="00B36352">
                    <w:pPr>
                      <w:rPr>
                        <w:rFonts w:cs="Calibri"/>
                        <w:b/>
                        <w:bCs/>
                        <w:szCs w:val="22"/>
                        <w:highlight w:val="yellow"/>
                        <w:lang w:val="en-IE"/>
                      </w:rPr>
                    </w:pPr>
                  </w:p>
                </w:tc>
                <w:tc>
                  <w:tcPr>
                    <w:tcW w:w="5947" w:type="dxa"/>
                  </w:tcPr>
                  <w:p w14:paraId="04F4CF37" w14:textId="77777777" w:rsidR="00B36352" w:rsidRPr="00B36352" w:rsidRDefault="00B36352" w:rsidP="00B36352">
                    <w:pPr>
                      <w:rPr>
                        <w:rFonts w:cs="Calibri"/>
                        <w:b/>
                        <w:bCs/>
                        <w:szCs w:val="22"/>
                        <w:lang w:val="en-IE"/>
                      </w:rPr>
                    </w:pPr>
                    <w:r w:rsidRPr="00B36352">
                      <w:rPr>
                        <w:rFonts w:cs="Calibri"/>
                        <w:color w:val="000000"/>
                        <w:szCs w:val="22"/>
                        <w:lang w:val="en-IE"/>
                      </w:rPr>
                      <w:t>User Acceptance Testing</w:t>
                    </w:r>
                  </w:p>
                </w:tc>
              </w:tr>
              <w:tr w:rsidR="00B36352" w:rsidRPr="00B36352" w14:paraId="6AB1260D" w14:textId="77777777" w:rsidTr="00775AB9">
                <w:tc>
                  <w:tcPr>
                    <w:tcW w:w="3114" w:type="dxa"/>
                    <w:vMerge/>
                  </w:tcPr>
                  <w:p w14:paraId="2035E66B" w14:textId="77777777" w:rsidR="00B36352" w:rsidRPr="00B36352" w:rsidRDefault="00B36352" w:rsidP="00B36352">
                    <w:pPr>
                      <w:rPr>
                        <w:rFonts w:cs="Calibri"/>
                        <w:b/>
                        <w:bCs/>
                        <w:szCs w:val="22"/>
                        <w:highlight w:val="yellow"/>
                        <w:lang w:val="en-IE"/>
                      </w:rPr>
                    </w:pPr>
                  </w:p>
                </w:tc>
                <w:tc>
                  <w:tcPr>
                    <w:tcW w:w="5947" w:type="dxa"/>
                  </w:tcPr>
                  <w:p w14:paraId="4ED55F2D" w14:textId="77777777" w:rsidR="00B36352" w:rsidRPr="00B36352" w:rsidRDefault="00B36352" w:rsidP="00B36352">
                    <w:pPr>
                      <w:rPr>
                        <w:rFonts w:cs="Calibri"/>
                        <w:b/>
                        <w:bCs/>
                        <w:szCs w:val="22"/>
                        <w:lang w:val="en-IE"/>
                      </w:rPr>
                    </w:pPr>
                    <w:r w:rsidRPr="00B36352">
                      <w:rPr>
                        <w:rFonts w:cs="Calibri"/>
                        <w:color w:val="000000"/>
                        <w:szCs w:val="22"/>
                        <w:lang w:val="en-IE"/>
                      </w:rPr>
                      <w:t>Regression Testing</w:t>
                    </w:r>
                  </w:p>
                </w:tc>
              </w:tr>
              <w:tr w:rsidR="00B36352" w:rsidRPr="00B36352" w14:paraId="4FA9B0F0" w14:textId="77777777" w:rsidTr="00775AB9">
                <w:tc>
                  <w:tcPr>
                    <w:tcW w:w="3114" w:type="dxa"/>
                    <w:vMerge/>
                  </w:tcPr>
                  <w:p w14:paraId="290D9F5C" w14:textId="77777777" w:rsidR="00B36352" w:rsidRPr="00B36352" w:rsidRDefault="00B36352" w:rsidP="00B36352">
                    <w:pPr>
                      <w:rPr>
                        <w:rFonts w:cs="Calibri"/>
                        <w:b/>
                        <w:bCs/>
                        <w:szCs w:val="22"/>
                        <w:highlight w:val="yellow"/>
                        <w:lang w:val="en-IE"/>
                      </w:rPr>
                    </w:pPr>
                  </w:p>
                </w:tc>
                <w:tc>
                  <w:tcPr>
                    <w:tcW w:w="5947" w:type="dxa"/>
                  </w:tcPr>
                  <w:p w14:paraId="0AA74FB6" w14:textId="77777777" w:rsidR="00B36352" w:rsidRPr="00B36352" w:rsidRDefault="00B36352" w:rsidP="00B36352">
                    <w:pPr>
                      <w:rPr>
                        <w:rFonts w:cs="Calibri"/>
                        <w:b/>
                        <w:bCs/>
                        <w:szCs w:val="22"/>
                        <w:lang w:val="en-IE"/>
                      </w:rPr>
                    </w:pPr>
                    <w:r w:rsidRPr="00B36352">
                      <w:rPr>
                        <w:rFonts w:cs="Calibri"/>
                        <w:color w:val="000000"/>
                        <w:szCs w:val="22"/>
                        <w:lang w:val="en-IE"/>
                      </w:rPr>
                      <w:t>Web &amp; Mobile /App Testing</w:t>
                    </w:r>
                  </w:p>
                </w:tc>
              </w:tr>
              <w:tr w:rsidR="00B36352" w:rsidRPr="00B36352" w14:paraId="13E68655" w14:textId="77777777" w:rsidTr="00775AB9">
                <w:tc>
                  <w:tcPr>
                    <w:tcW w:w="3114" w:type="dxa"/>
                    <w:vMerge/>
                  </w:tcPr>
                  <w:p w14:paraId="3BF5CD64" w14:textId="77777777" w:rsidR="00B36352" w:rsidRPr="00B36352" w:rsidRDefault="00B36352" w:rsidP="00B36352">
                    <w:pPr>
                      <w:rPr>
                        <w:rFonts w:cs="Calibri"/>
                        <w:b/>
                        <w:bCs/>
                        <w:szCs w:val="22"/>
                        <w:highlight w:val="yellow"/>
                        <w:lang w:val="en-IE"/>
                      </w:rPr>
                    </w:pPr>
                  </w:p>
                </w:tc>
                <w:tc>
                  <w:tcPr>
                    <w:tcW w:w="5947" w:type="dxa"/>
                  </w:tcPr>
                  <w:p w14:paraId="5FD545E0" w14:textId="77777777" w:rsidR="00B36352" w:rsidRPr="00B36352" w:rsidRDefault="00B36352" w:rsidP="00B36352">
                    <w:pPr>
                      <w:rPr>
                        <w:rFonts w:cs="Calibri"/>
                        <w:color w:val="000000"/>
                        <w:szCs w:val="22"/>
                        <w:lang w:val="en-IE"/>
                      </w:rPr>
                    </w:pPr>
                    <w:r w:rsidRPr="00B36352">
                      <w:rPr>
                        <w:rFonts w:cs="Calibri"/>
                        <w:color w:val="000000"/>
                        <w:szCs w:val="22"/>
                        <w:lang w:val="en-IE"/>
                      </w:rPr>
                      <w:t>Web-Service/API</w:t>
                    </w:r>
                  </w:p>
                </w:tc>
              </w:tr>
              <w:tr w:rsidR="00B36352" w:rsidRPr="00B36352" w14:paraId="7D4BEC0B" w14:textId="77777777" w:rsidTr="00775AB9">
                <w:tc>
                  <w:tcPr>
                    <w:tcW w:w="3114" w:type="dxa"/>
                    <w:vMerge/>
                  </w:tcPr>
                  <w:p w14:paraId="0DBC2A32" w14:textId="77777777" w:rsidR="00B36352" w:rsidRPr="00B36352" w:rsidRDefault="00B36352" w:rsidP="00B36352">
                    <w:pPr>
                      <w:rPr>
                        <w:rFonts w:cs="Calibri"/>
                        <w:b/>
                        <w:bCs/>
                        <w:szCs w:val="22"/>
                        <w:highlight w:val="yellow"/>
                        <w:lang w:val="en-IE"/>
                      </w:rPr>
                    </w:pPr>
                  </w:p>
                </w:tc>
                <w:tc>
                  <w:tcPr>
                    <w:tcW w:w="5947" w:type="dxa"/>
                  </w:tcPr>
                  <w:p w14:paraId="06AB864D" w14:textId="77777777" w:rsidR="00B36352" w:rsidRPr="00B36352" w:rsidRDefault="00B36352" w:rsidP="00B36352">
                    <w:pPr>
                      <w:rPr>
                        <w:rFonts w:cs="Calibri"/>
                        <w:color w:val="000000"/>
                        <w:szCs w:val="22"/>
                        <w:lang w:val="en-IE"/>
                      </w:rPr>
                    </w:pPr>
                    <w:r w:rsidRPr="00B36352">
                      <w:rPr>
                        <w:rFonts w:cs="Calibri"/>
                        <w:color w:val="000000"/>
                        <w:szCs w:val="22"/>
                        <w:lang w:val="en-IE"/>
                      </w:rPr>
                      <w:t>Reports</w:t>
                    </w:r>
                  </w:p>
                </w:tc>
              </w:tr>
              <w:tr w:rsidR="00B36352" w:rsidRPr="00B36352" w14:paraId="26CBEE36" w14:textId="77777777" w:rsidTr="00775AB9">
                <w:tc>
                  <w:tcPr>
                    <w:tcW w:w="3114" w:type="dxa"/>
                    <w:vMerge/>
                  </w:tcPr>
                  <w:p w14:paraId="64AB6B6A" w14:textId="77777777" w:rsidR="00B36352" w:rsidRPr="00B36352" w:rsidRDefault="00B36352" w:rsidP="00B36352">
                    <w:pPr>
                      <w:rPr>
                        <w:rFonts w:cs="Calibri"/>
                        <w:b/>
                        <w:bCs/>
                        <w:szCs w:val="22"/>
                        <w:highlight w:val="yellow"/>
                        <w:lang w:val="en-IE"/>
                      </w:rPr>
                    </w:pPr>
                  </w:p>
                </w:tc>
                <w:tc>
                  <w:tcPr>
                    <w:tcW w:w="5947" w:type="dxa"/>
                  </w:tcPr>
                  <w:p w14:paraId="1F44A072" w14:textId="77777777" w:rsidR="00B36352" w:rsidRPr="00B36352" w:rsidRDefault="00B36352" w:rsidP="00B36352">
                    <w:pPr>
                      <w:rPr>
                        <w:rFonts w:cs="Calibri"/>
                        <w:color w:val="000000"/>
                        <w:szCs w:val="22"/>
                        <w:lang w:val="en-IE"/>
                      </w:rPr>
                    </w:pPr>
                    <w:r w:rsidRPr="00B36352">
                      <w:rPr>
                        <w:rFonts w:cs="Calibri"/>
                        <w:color w:val="000000"/>
                        <w:szCs w:val="22"/>
                        <w:lang w:val="en-IE"/>
                      </w:rPr>
                      <w:t>Batch Jobs</w:t>
                    </w:r>
                  </w:p>
                </w:tc>
              </w:tr>
              <w:tr w:rsidR="00B36352" w:rsidRPr="00B36352" w14:paraId="74312672" w14:textId="77777777" w:rsidTr="00775AB9">
                <w:tc>
                  <w:tcPr>
                    <w:tcW w:w="3114" w:type="dxa"/>
                    <w:vMerge w:val="restart"/>
                  </w:tcPr>
                  <w:p w14:paraId="787E5B51" w14:textId="77777777" w:rsidR="00B36352" w:rsidRPr="00B36352" w:rsidRDefault="00B36352" w:rsidP="00B36352">
                    <w:pPr>
                      <w:rPr>
                        <w:rFonts w:cs="Calibri"/>
                        <w:b/>
                        <w:bCs/>
                        <w:szCs w:val="22"/>
                        <w:lang w:val="en-IE"/>
                      </w:rPr>
                    </w:pPr>
                    <w:r w:rsidRPr="00B36352">
                      <w:rPr>
                        <w:rFonts w:cs="Calibri"/>
                        <w:b/>
                        <w:bCs/>
                        <w:szCs w:val="22"/>
                        <w:lang w:val="en-IE"/>
                      </w:rPr>
                      <w:t>Test Techniques</w:t>
                    </w:r>
                  </w:p>
                </w:tc>
                <w:tc>
                  <w:tcPr>
                    <w:tcW w:w="5947" w:type="dxa"/>
                  </w:tcPr>
                  <w:p w14:paraId="22821A21" w14:textId="77777777" w:rsidR="00B36352" w:rsidRPr="00B36352" w:rsidRDefault="00B36352" w:rsidP="00B36352">
                    <w:pPr>
                      <w:rPr>
                        <w:rFonts w:cs="Calibri"/>
                        <w:color w:val="000000"/>
                        <w:szCs w:val="22"/>
                        <w:lang w:val="en-IE"/>
                      </w:rPr>
                    </w:pPr>
                    <w:r w:rsidRPr="00B36352">
                      <w:rPr>
                        <w:rFonts w:cs="Calibri"/>
                        <w:color w:val="000000"/>
                        <w:szCs w:val="22"/>
                        <w:lang w:val="en-IE"/>
                      </w:rPr>
                      <w:t>User Story Testing</w:t>
                    </w:r>
                  </w:p>
                </w:tc>
              </w:tr>
              <w:tr w:rsidR="00B36352" w:rsidRPr="00B36352" w14:paraId="74311137" w14:textId="77777777" w:rsidTr="00775AB9">
                <w:tc>
                  <w:tcPr>
                    <w:tcW w:w="3114" w:type="dxa"/>
                    <w:vMerge/>
                  </w:tcPr>
                  <w:p w14:paraId="1C9CE80A" w14:textId="77777777" w:rsidR="00B36352" w:rsidRPr="00B36352" w:rsidRDefault="00B36352" w:rsidP="00B36352">
                    <w:pPr>
                      <w:rPr>
                        <w:rFonts w:cs="Calibri"/>
                        <w:b/>
                        <w:bCs/>
                        <w:szCs w:val="22"/>
                        <w:lang w:val="en-IE"/>
                      </w:rPr>
                    </w:pPr>
                  </w:p>
                </w:tc>
                <w:tc>
                  <w:tcPr>
                    <w:tcW w:w="5947" w:type="dxa"/>
                  </w:tcPr>
                  <w:p w14:paraId="4A7E8E97" w14:textId="77777777" w:rsidR="00B36352" w:rsidRPr="00B36352" w:rsidRDefault="00B36352" w:rsidP="00B36352">
                    <w:pPr>
                      <w:rPr>
                        <w:rFonts w:cs="Calibri"/>
                        <w:color w:val="000000"/>
                        <w:szCs w:val="22"/>
                        <w:lang w:val="en-IE"/>
                      </w:rPr>
                    </w:pPr>
                    <w:r w:rsidRPr="00B36352">
                      <w:rPr>
                        <w:rFonts w:cs="Calibri"/>
                        <w:color w:val="000000"/>
                        <w:szCs w:val="22"/>
                        <w:lang w:val="en-IE"/>
                      </w:rPr>
                      <w:t>Compatibility Testing</w:t>
                    </w:r>
                  </w:p>
                </w:tc>
              </w:tr>
              <w:tr w:rsidR="00B36352" w:rsidRPr="00B36352" w14:paraId="21FCB05E" w14:textId="77777777" w:rsidTr="00775AB9">
                <w:tc>
                  <w:tcPr>
                    <w:tcW w:w="3114" w:type="dxa"/>
                    <w:vMerge/>
                  </w:tcPr>
                  <w:p w14:paraId="196E6D6F" w14:textId="77777777" w:rsidR="00B36352" w:rsidRPr="00B36352" w:rsidRDefault="00B36352" w:rsidP="00B36352">
                    <w:pPr>
                      <w:rPr>
                        <w:rFonts w:cs="Calibri"/>
                        <w:b/>
                        <w:bCs/>
                        <w:szCs w:val="22"/>
                        <w:lang w:val="en-IE"/>
                      </w:rPr>
                    </w:pPr>
                  </w:p>
                </w:tc>
                <w:tc>
                  <w:tcPr>
                    <w:tcW w:w="5947" w:type="dxa"/>
                  </w:tcPr>
                  <w:p w14:paraId="3C68F7F1" w14:textId="77777777" w:rsidR="00B36352" w:rsidRPr="00B36352" w:rsidRDefault="00B36352" w:rsidP="00B36352">
                    <w:pPr>
                      <w:rPr>
                        <w:rFonts w:cs="Calibri"/>
                        <w:color w:val="000000"/>
                        <w:szCs w:val="22"/>
                        <w:lang w:val="en-IE"/>
                      </w:rPr>
                    </w:pPr>
                    <w:r w:rsidRPr="00B36352">
                      <w:rPr>
                        <w:rFonts w:cs="Calibri"/>
                        <w:color w:val="000000"/>
                        <w:szCs w:val="22"/>
                        <w:lang w:val="en-IE"/>
                      </w:rPr>
                      <w:t>Accessibility Testing</w:t>
                    </w:r>
                  </w:p>
                </w:tc>
              </w:tr>
              <w:tr w:rsidR="00B36352" w:rsidRPr="00B36352" w14:paraId="4ADA623A" w14:textId="77777777" w:rsidTr="00775AB9">
                <w:tc>
                  <w:tcPr>
                    <w:tcW w:w="3114" w:type="dxa"/>
                    <w:vMerge/>
                  </w:tcPr>
                  <w:p w14:paraId="7606DB7D" w14:textId="77777777" w:rsidR="00B36352" w:rsidRPr="00B36352" w:rsidRDefault="00B36352" w:rsidP="00B36352">
                    <w:pPr>
                      <w:rPr>
                        <w:rFonts w:cs="Calibri"/>
                        <w:b/>
                        <w:bCs/>
                        <w:szCs w:val="22"/>
                        <w:lang w:val="en-IE"/>
                      </w:rPr>
                    </w:pPr>
                  </w:p>
                </w:tc>
                <w:tc>
                  <w:tcPr>
                    <w:tcW w:w="5947" w:type="dxa"/>
                  </w:tcPr>
                  <w:p w14:paraId="001F4659" w14:textId="77777777" w:rsidR="00B36352" w:rsidRPr="00B36352" w:rsidRDefault="00B36352" w:rsidP="00B36352">
                    <w:pPr>
                      <w:rPr>
                        <w:rFonts w:cs="Calibri"/>
                        <w:color w:val="000000"/>
                        <w:szCs w:val="22"/>
                        <w:lang w:val="en-IE"/>
                      </w:rPr>
                    </w:pPr>
                    <w:r w:rsidRPr="00B36352">
                      <w:rPr>
                        <w:rFonts w:cs="Calibri"/>
                        <w:color w:val="000000"/>
                        <w:szCs w:val="22"/>
                        <w:lang w:val="en-IE"/>
                      </w:rPr>
                      <w:t>Usability Testing</w:t>
                    </w:r>
                  </w:p>
                </w:tc>
              </w:tr>
              <w:tr w:rsidR="00B36352" w:rsidRPr="00B36352" w14:paraId="39F5F76B" w14:textId="77777777" w:rsidTr="00775AB9">
                <w:tc>
                  <w:tcPr>
                    <w:tcW w:w="3114" w:type="dxa"/>
                    <w:vMerge/>
                  </w:tcPr>
                  <w:p w14:paraId="36F7371F" w14:textId="77777777" w:rsidR="00B36352" w:rsidRPr="00B36352" w:rsidRDefault="00B36352" w:rsidP="00B36352">
                    <w:pPr>
                      <w:rPr>
                        <w:rFonts w:cs="Calibri"/>
                        <w:b/>
                        <w:bCs/>
                        <w:szCs w:val="22"/>
                        <w:lang w:val="en-IE"/>
                      </w:rPr>
                    </w:pPr>
                  </w:p>
                </w:tc>
                <w:tc>
                  <w:tcPr>
                    <w:tcW w:w="5947" w:type="dxa"/>
                  </w:tcPr>
                  <w:p w14:paraId="450A5F47" w14:textId="77777777" w:rsidR="00B36352" w:rsidRPr="00B36352" w:rsidRDefault="00B36352" w:rsidP="00B36352">
                    <w:pPr>
                      <w:rPr>
                        <w:rFonts w:cs="Calibri"/>
                        <w:color w:val="000000"/>
                        <w:szCs w:val="22"/>
                        <w:lang w:val="en-IE"/>
                      </w:rPr>
                    </w:pPr>
                    <w:r w:rsidRPr="00B36352">
                      <w:rPr>
                        <w:rFonts w:cs="Calibri"/>
                        <w:color w:val="000000"/>
                        <w:szCs w:val="22"/>
                        <w:lang w:val="en-IE"/>
                      </w:rPr>
                      <w:t>Automation Testing</w:t>
                    </w:r>
                  </w:p>
                </w:tc>
              </w:tr>
            </w:tbl>
            <w:tbl>
              <w:tblPr>
                <w:tblW w:w="9067" w:type="dxa"/>
                <w:tblLayout w:type="fixed"/>
                <w:tblLook w:val="04A0" w:firstRow="1" w:lastRow="0" w:firstColumn="1" w:lastColumn="0" w:noHBand="0" w:noVBand="1"/>
              </w:tblPr>
              <w:tblGrid>
                <w:gridCol w:w="9067"/>
              </w:tblGrid>
              <w:tr w:rsidR="00B36352" w:rsidRPr="00B36352" w14:paraId="020F2AA5" w14:textId="77777777" w:rsidTr="00775AB9">
                <w:trPr>
                  <w:trHeight w:val="2590"/>
                </w:trPr>
                <w:tc>
                  <w:tcPr>
                    <w:tcW w:w="9067" w:type="dxa"/>
                    <w:tcBorders>
                      <w:top w:val="nil"/>
                      <w:left w:val="single" w:sz="4" w:space="0" w:color="auto"/>
                      <w:bottom w:val="single" w:sz="4" w:space="0" w:color="auto"/>
                      <w:right w:val="single" w:sz="4" w:space="0" w:color="auto"/>
                    </w:tcBorders>
                    <w:shd w:val="clear" w:color="auto" w:fill="auto"/>
                  </w:tcPr>
                  <w:p w14:paraId="2C21886F" w14:textId="77777777" w:rsidR="00B36352" w:rsidRPr="00B36352" w:rsidRDefault="00B36352" w:rsidP="00B36352">
                    <w:pPr>
                      <w:rPr>
                        <w:rFonts w:eastAsia="Calibri" w:cs="Calibri"/>
                        <w:b/>
                        <w:bCs/>
                        <w:lang w:val="en-IE"/>
                      </w:rPr>
                    </w:pPr>
                  </w:p>
                  <w:p w14:paraId="1D7BC585" w14:textId="77777777" w:rsidR="00B36352" w:rsidRPr="00B36352" w:rsidRDefault="00B36352" w:rsidP="00B36352">
                    <w:pPr>
                      <w:rPr>
                        <w:rFonts w:eastAsia="Calibri" w:cs="Calibri"/>
                        <w:b/>
                        <w:bCs/>
                        <w:lang w:val="en-IE"/>
                      </w:rPr>
                    </w:pPr>
                    <w:r w:rsidRPr="00B36352">
                      <w:rPr>
                        <w:rFonts w:eastAsia="Calibri" w:cs="Calibri"/>
                        <w:b/>
                        <w:bCs/>
                        <w:szCs w:val="22"/>
                        <w:lang w:val="en-IE"/>
                      </w:rPr>
                      <w:t>Table 6:  Automation Test Tools, Languages and OS</w:t>
                    </w:r>
                  </w:p>
                  <w:p w14:paraId="305545D3" w14:textId="77777777" w:rsidR="00B36352" w:rsidRPr="00B36352" w:rsidRDefault="00B36352" w:rsidP="00B36352">
                    <w:pPr>
                      <w:autoSpaceDE w:val="0"/>
                      <w:autoSpaceDN w:val="0"/>
                      <w:adjustRightInd w:val="0"/>
                      <w:ind w:hanging="465"/>
                      <w:rPr>
                        <w:rFonts w:cs="Calibri"/>
                        <w:color w:val="000000"/>
                        <w:highlight w:val="yellow"/>
                        <w:lang w:val="en-IE" w:eastAsia="en-IE"/>
                      </w:rPr>
                    </w:pPr>
                  </w:p>
                  <w:tbl>
                    <w:tblPr>
                      <w:tblStyle w:val="TableGrid11"/>
                      <w:tblW w:w="8937" w:type="dxa"/>
                      <w:tblInd w:w="17" w:type="dxa"/>
                      <w:tblLayout w:type="fixed"/>
                      <w:tblLook w:val="04A0" w:firstRow="1" w:lastRow="0" w:firstColumn="1" w:lastColumn="0" w:noHBand="0" w:noVBand="1"/>
                    </w:tblPr>
                    <w:tblGrid>
                      <w:gridCol w:w="8937"/>
                    </w:tblGrid>
                    <w:tr w:rsidR="00B36352" w:rsidRPr="00B36352" w14:paraId="758B5D7C" w14:textId="77777777" w:rsidTr="00775AB9">
                      <w:trPr>
                        <w:trHeight w:val="246"/>
                      </w:trPr>
                      <w:tc>
                        <w:tcPr>
                          <w:tcW w:w="8937" w:type="dxa"/>
                        </w:tcPr>
                        <w:p w14:paraId="52648692" w14:textId="77777777" w:rsidR="00B36352" w:rsidRPr="00B36352" w:rsidRDefault="00B36352" w:rsidP="00B36352">
                          <w:pPr>
                            <w:autoSpaceDE w:val="0"/>
                            <w:autoSpaceDN w:val="0"/>
                            <w:adjustRightInd w:val="0"/>
                            <w:rPr>
                              <w:rFonts w:cs="Calibri"/>
                              <w:color w:val="000000"/>
                              <w:szCs w:val="22"/>
                              <w:lang w:val="en-IE"/>
                            </w:rPr>
                          </w:pPr>
                          <w:r w:rsidRPr="00B36352">
                            <w:rPr>
                              <w:rFonts w:cs="Calibri"/>
                              <w:b/>
                              <w:bCs/>
                              <w:color w:val="000000"/>
                              <w:szCs w:val="22"/>
                              <w:lang w:val="en-IE"/>
                            </w:rPr>
                            <w:t>Table 6: Automation Test Tools, Languages and OS</w:t>
                          </w:r>
                        </w:p>
                      </w:tc>
                    </w:tr>
                    <w:tr w:rsidR="00B36352" w:rsidRPr="00B36352" w14:paraId="37C8234E" w14:textId="77777777" w:rsidTr="00775AB9">
                      <w:trPr>
                        <w:trHeight w:val="246"/>
                      </w:trPr>
                      <w:tc>
                        <w:tcPr>
                          <w:tcW w:w="8937" w:type="dxa"/>
                        </w:tcPr>
                        <w:p w14:paraId="7E8E6510" w14:textId="77777777" w:rsidR="00B36352" w:rsidRPr="00B36352" w:rsidRDefault="00B36352" w:rsidP="00B36352">
                          <w:pPr>
                            <w:autoSpaceDE w:val="0"/>
                            <w:autoSpaceDN w:val="0"/>
                            <w:adjustRightInd w:val="0"/>
                            <w:rPr>
                              <w:rFonts w:cs="Calibri"/>
                              <w:color w:val="000000"/>
                              <w:szCs w:val="22"/>
                              <w:lang w:val="en-IE"/>
                            </w:rPr>
                          </w:pPr>
                          <w:r w:rsidRPr="00B36352">
                            <w:rPr>
                              <w:rFonts w:cs="Calibri"/>
                              <w:color w:val="000000"/>
                              <w:szCs w:val="22"/>
                              <w:lang w:val="en-IE"/>
                            </w:rPr>
                            <w:t>Gherkin</w:t>
                          </w:r>
                        </w:p>
                      </w:tc>
                    </w:tr>
                    <w:tr w:rsidR="00B36352" w:rsidRPr="00B36352" w14:paraId="400748F4" w14:textId="77777777" w:rsidTr="00775AB9">
                      <w:trPr>
                        <w:trHeight w:val="239"/>
                      </w:trPr>
                      <w:tc>
                        <w:tcPr>
                          <w:tcW w:w="8937" w:type="dxa"/>
                        </w:tcPr>
                        <w:p w14:paraId="13FF30FE" w14:textId="77777777" w:rsidR="00B36352" w:rsidRPr="00B36352" w:rsidRDefault="00B36352" w:rsidP="00B36352">
                          <w:pPr>
                            <w:rPr>
                              <w:rFonts w:cs="Calibri"/>
                              <w:szCs w:val="22"/>
                              <w:lang w:val="en-IE"/>
                            </w:rPr>
                          </w:pPr>
                          <w:r w:rsidRPr="00B36352">
                            <w:rPr>
                              <w:rFonts w:cs="Calibri"/>
                              <w:bCs/>
                              <w:szCs w:val="22"/>
                              <w:lang w:val="en-IE"/>
                            </w:rPr>
                            <w:t>Selenium</w:t>
                          </w:r>
                        </w:p>
                      </w:tc>
                    </w:tr>
                    <w:tr w:rsidR="00B36352" w:rsidRPr="00B36352" w14:paraId="30C7FDAF" w14:textId="77777777" w:rsidTr="00775AB9">
                      <w:trPr>
                        <w:trHeight w:val="246"/>
                      </w:trPr>
                      <w:tc>
                        <w:tcPr>
                          <w:tcW w:w="8937" w:type="dxa"/>
                        </w:tcPr>
                        <w:p w14:paraId="728699D2" w14:textId="77777777" w:rsidR="00B36352" w:rsidRPr="00B36352" w:rsidRDefault="00B36352" w:rsidP="00B36352">
                          <w:pPr>
                            <w:rPr>
                              <w:rFonts w:cs="Calibri"/>
                              <w:szCs w:val="22"/>
                              <w:lang w:val="en-IE"/>
                            </w:rPr>
                          </w:pPr>
                          <w:r w:rsidRPr="00B36352">
                            <w:rPr>
                              <w:rFonts w:cs="Calibri"/>
                              <w:bCs/>
                              <w:szCs w:val="22"/>
                              <w:lang w:val="en-IE"/>
                            </w:rPr>
                            <w:t>Jira &amp; Zephyr</w:t>
                          </w:r>
                        </w:p>
                      </w:tc>
                    </w:tr>
                    <w:tr w:rsidR="00B36352" w:rsidRPr="00B36352" w14:paraId="77D5E3DF" w14:textId="77777777" w:rsidTr="00775AB9">
                      <w:trPr>
                        <w:trHeight w:val="246"/>
                      </w:trPr>
                      <w:tc>
                        <w:tcPr>
                          <w:tcW w:w="8937" w:type="dxa"/>
                        </w:tcPr>
                        <w:p w14:paraId="035BE7BD" w14:textId="77777777" w:rsidR="00B36352" w:rsidRPr="00B36352" w:rsidRDefault="00B36352" w:rsidP="00B36352">
                          <w:pPr>
                            <w:rPr>
                              <w:rFonts w:cs="Calibri"/>
                              <w:szCs w:val="22"/>
                              <w:lang w:val="en-IE"/>
                            </w:rPr>
                          </w:pPr>
                          <w:r w:rsidRPr="00B36352">
                            <w:rPr>
                              <w:rFonts w:cs="Calibri"/>
                              <w:bCs/>
                              <w:szCs w:val="22"/>
                              <w:lang w:val="en-IE"/>
                            </w:rPr>
                            <w:t>Java</w:t>
                          </w:r>
                        </w:p>
                      </w:tc>
                    </w:tr>
                    <w:tr w:rsidR="00B36352" w:rsidRPr="00B36352" w14:paraId="394381C8" w14:textId="77777777" w:rsidTr="00775AB9">
                      <w:trPr>
                        <w:trHeight w:val="246"/>
                      </w:trPr>
                      <w:tc>
                        <w:tcPr>
                          <w:tcW w:w="8937" w:type="dxa"/>
                        </w:tcPr>
                        <w:p w14:paraId="6393D447" w14:textId="77777777" w:rsidR="00B36352" w:rsidRPr="00B36352" w:rsidRDefault="00B36352" w:rsidP="00B36352">
                          <w:pPr>
                            <w:rPr>
                              <w:rFonts w:cs="Calibri"/>
                              <w:szCs w:val="22"/>
                              <w:lang w:val="en-IE"/>
                            </w:rPr>
                          </w:pPr>
                          <w:r w:rsidRPr="00B36352">
                            <w:rPr>
                              <w:rFonts w:cs="Calibri"/>
                              <w:bCs/>
                              <w:szCs w:val="22"/>
                              <w:lang w:val="en-IE"/>
                            </w:rPr>
                            <w:t>SoapUI / Rest Assured / Postman</w:t>
                          </w:r>
                        </w:p>
                      </w:tc>
                    </w:tr>
                    <w:tr w:rsidR="00B36352" w:rsidRPr="00B36352" w14:paraId="60F4C2D9" w14:textId="77777777" w:rsidTr="00775AB9">
                      <w:trPr>
                        <w:trHeight w:val="246"/>
                      </w:trPr>
                      <w:tc>
                        <w:tcPr>
                          <w:tcW w:w="8937" w:type="dxa"/>
                        </w:tcPr>
                        <w:p w14:paraId="6DD6B543" w14:textId="77777777" w:rsidR="00B36352" w:rsidRPr="00B36352" w:rsidRDefault="00B36352" w:rsidP="00B36352">
                          <w:pPr>
                            <w:rPr>
                              <w:rFonts w:cs="Calibri"/>
                              <w:szCs w:val="22"/>
                              <w:lang w:val="en-IE"/>
                            </w:rPr>
                          </w:pPr>
                          <w:r w:rsidRPr="00B36352">
                            <w:rPr>
                              <w:rFonts w:cs="Calibri"/>
                              <w:bCs/>
                              <w:szCs w:val="22"/>
                              <w:lang w:val="en-IE"/>
                            </w:rPr>
                            <w:t>Gherkin</w:t>
                          </w:r>
                        </w:p>
                      </w:tc>
                    </w:tr>
                    <w:tr w:rsidR="00B36352" w:rsidRPr="00B36352" w14:paraId="4C1DE090" w14:textId="77777777" w:rsidTr="00775AB9">
                      <w:trPr>
                        <w:trHeight w:val="246"/>
                      </w:trPr>
                      <w:tc>
                        <w:tcPr>
                          <w:tcW w:w="8937" w:type="dxa"/>
                        </w:tcPr>
                        <w:p w14:paraId="28E3F43F" w14:textId="77777777" w:rsidR="00B36352" w:rsidRPr="00B36352" w:rsidRDefault="00B36352" w:rsidP="00B36352">
                          <w:pPr>
                            <w:rPr>
                              <w:rFonts w:cs="Calibri"/>
                              <w:szCs w:val="22"/>
                              <w:lang w:val="en-IE"/>
                            </w:rPr>
                          </w:pPr>
                          <w:r w:rsidRPr="00B36352">
                            <w:rPr>
                              <w:rFonts w:cs="Calibri"/>
                              <w:bCs/>
                              <w:szCs w:val="22"/>
                              <w:lang w:val="en-IE"/>
                            </w:rPr>
                            <w:t>Spock</w:t>
                          </w:r>
                        </w:p>
                      </w:tc>
                    </w:tr>
                    <w:tr w:rsidR="00B36352" w:rsidRPr="00B36352" w14:paraId="075E2195" w14:textId="77777777" w:rsidTr="00775AB9">
                      <w:trPr>
                        <w:trHeight w:val="246"/>
                      </w:trPr>
                      <w:tc>
                        <w:tcPr>
                          <w:tcW w:w="8937" w:type="dxa"/>
                        </w:tcPr>
                        <w:p w14:paraId="313CDFB0" w14:textId="77777777" w:rsidR="00B36352" w:rsidRPr="00B36352" w:rsidRDefault="00B36352" w:rsidP="00B36352">
                          <w:pPr>
                            <w:rPr>
                              <w:rFonts w:cs="Calibri"/>
                              <w:bCs/>
                              <w:szCs w:val="22"/>
                              <w:lang w:val="en-IE"/>
                            </w:rPr>
                          </w:pPr>
                          <w:r w:rsidRPr="00B36352">
                            <w:rPr>
                              <w:rFonts w:cs="Calibri"/>
                              <w:bCs/>
                              <w:szCs w:val="22"/>
                              <w:lang w:val="en-IE"/>
                            </w:rPr>
                            <w:t>APPIUM</w:t>
                          </w:r>
                        </w:p>
                      </w:tc>
                    </w:tr>
                    <w:tr w:rsidR="00B36352" w:rsidRPr="00B36352" w14:paraId="0F5209D0" w14:textId="77777777" w:rsidTr="00775AB9">
                      <w:trPr>
                        <w:trHeight w:val="246"/>
                      </w:trPr>
                      <w:tc>
                        <w:tcPr>
                          <w:tcW w:w="8937" w:type="dxa"/>
                        </w:tcPr>
                        <w:p w14:paraId="413AFEE9" w14:textId="77777777" w:rsidR="00B36352" w:rsidRPr="00B36352" w:rsidRDefault="00B36352" w:rsidP="00B36352">
                          <w:pPr>
                            <w:rPr>
                              <w:rFonts w:cs="Calibri"/>
                              <w:bCs/>
                              <w:szCs w:val="22"/>
                              <w:lang w:val="en-IE"/>
                            </w:rPr>
                          </w:pPr>
                          <w:r w:rsidRPr="00B36352">
                            <w:rPr>
                              <w:rFonts w:cs="Calibri"/>
                              <w:bCs/>
                              <w:szCs w:val="22"/>
                              <w:lang w:val="en-IE"/>
                            </w:rPr>
                            <w:t>Cucumber</w:t>
                          </w:r>
                        </w:p>
                      </w:tc>
                    </w:tr>
                    <w:tr w:rsidR="00B36352" w:rsidRPr="00B36352" w14:paraId="4D069B37" w14:textId="77777777" w:rsidTr="00775AB9">
                      <w:trPr>
                        <w:trHeight w:val="246"/>
                      </w:trPr>
                      <w:tc>
                        <w:tcPr>
                          <w:tcW w:w="8937" w:type="dxa"/>
                        </w:tcPr>
                        <w:p w14:paraId="594F29E2" w14:textId="77777777" w:rsidR="00B36352" w:rsidRPr="00B36352" w:rsidRDefault="00B36352" w:rsidP="00B36352">
                          <w:pPr>
                            <w:rPr>
                              <w:rFonts w:cs="Calibri"/>
                              <w:bCs/>
                              <w:szCs w:val="22"/>
                              <w:lang w:val="en-IE"/>
                            </w:rPr>
                          </w:pPr>
                          <w:r w:rsidRPr="00B36352">
                            <w:rPr>
                              <w:rFonts w:cs="Calibri"/>
                              <w:bCs/>
                              <w:szCs w:val="22"/>
                              <w:lang w:val="en-IE"/>
                            </w:rPr>
                            <w:t>SQL and Database</w:t>
                          </w:r>
                        </w:p>
                      </w:tc>
                    </w:tr>
                    <w:tr w:rsidR="00B36352" w:rsidRPr="00B36352" w14:paraId="165F2F9D" w14:textId="77777777" w:rsidTr="00775AB9">
                      <w:trPr>
                        <w:trHeight w:val="246"/>
                      </w:trPr>
                      <w:tc>
                        <w:tcPr>
                          <w:tcW w:w="8937" w:type="dxa"/>
                        </w:tcPr>
                        <w:p w14:paraId="117D7E33" w14:textId="77777777" w:rsidR="00B36352" w:rsidRPr="00B36352" w:rsidRDefault="00B36352" w:rsidP="00B36352">
                          <w:pPr>
                            <w:rPr>
                              <w:rFonts w:cs="Calibri"/>
                              <w:bCs/>
                              <w:szCs w:val="22"/>
                              <w:lang w:val="en-IE"/>
                            </w:rPr>
                          </w:pPr>
                          <w:r w:rsidRPr="00B36352">
                            <w:rPr>
                              <w:rFonts w:cs="Calibri"/>
                              <w:bCs/>
                              <w:szCs w:val="22"/>
                              <w:lang w:val="en-IE"/>
                            </w:rPr>
                            <w:t>Unix</w:t>
                          </w:r>
                        </w:p>
                      </w:tc>
                    </w:tr>
                    <w:tr w:rsidR="00B36352" w:rsidRPr="00B36352" w14:paraId="420C0CF7" w14:textId="77777777" w:rsidTr="00775AB9">
                      <w:trPr>
                        <w:trHeight w:val="246"/>
                      </w:trPr>
                      <w:tc>
                        <w:tcPr>
                          <w:tcW w:w="8937" w:type="dxa"/>
                        </w:tcPr>
                        <w:p w14:paraId="5CB25FA4" w14:textId="77777777" w:rsidR="00B36352" w:rsidRPr="00B36352" w:rsidRDefault="00B36352" w:rsidP="00B36352">
                          <w:pPr>
                            <w:rPr>
                              <w:rFonts w:cs="Calibri"/>
                              <w:bCs/>
                              <w:szCs w:val="22"/>
                              <w:lang w:val="en-IE"/>
                            </w:rPr>
                          </w:pPr>
                          <w:r w:rsidRPr="00B36352">
                            <w:rPr>
                              <w:rFonts w:cs="Calibri"/>
                              <w:bCs/>
                              <w:szCs w:val="22"/>
                              <w:lang w:val="en-IE"/>
                            </w:rPr>
                            <w:t>Html/XML</w:t>
                          </w:r>
                        </w:p>
                      </w:tc>
                    </w:tr>
                    <w:tr w:rsidR="00B36352" w:rsidRPr="00B36352" w14:paraId="1753E83B" w14:textId="77777777" w:rsidTr="00775AB9">
                      <w:trPr>
                        <w:trHeight w:val="246"/>
                      </w:trPr>
                      <w:tc>
                        <w:tcPr>
                          <w:tcW w:w="8937" w:type="dxa"/>
                        </w:tcPr>
                        <w:p w14:paraId="635A3945" w14:textId="77777777" w:rsidR="00B36352" w:rsidRPr="00B36352" w:rsidRDefault="00B36352" w:rsidP="00B36352">
                          <w:pPr>
                            <w:rPr>
                              <w:rFonts w:cs="Calibri"/>
                              <w:bCs/>
                              <w:szCs w:val="22"/>
                              <w:lang w:val="en-IE"/>
                            </w:rPr>
                          </w:pPr>
                          <w:r w:rsidRPr="00B36352">
                            <w:rPr>
                              <w:rFonts w:cs="Calibri"/>
                              <w:szCs w:val="22"/>
                              <w:lang w:val="en-IE"/>
                            </w:rPr>
                            <w:t>Competent Java/SQL/Unix scripting skills/XML &amp; HTML</w:t>
                          </w:r>
                        </w:p>
                      </w:tc>
                    </w:tr>
                  </w:tbl>
                  <w:p w14:paraId="0900E2F3" w14:textId="77777777" w:rsidR="00B36352" w:rsidRPr="00B36352" w:rsidRDefault="00B36352" w:rsidP="00B36352">
                    <w:pPr>
                      <w:rPr>
                        <w:rFonts w:eastAsia="Calibri" w:cs="Calibri"/>
                        <w:color w:val="000000"/>
                        <w:highlight w:val="yellow"/>
                        <w:lang w:val="en-IE" w:eastAsia="en-IE"/>
                      </w:rPr>
                    </w:pPr>
                    <w:r w:rsidRPr="00B36352">
                      <w:rPr>
                        <w:rFonts w:eastAsia="Calibri" w:cs="Calibri"/>
                        <w:b/>
                        <w:bCs/>
                        <w:szCs w:val="22"/>
                        <w:lang w:val="en-IE"/>
                      </w:rPr>
                      <w:t xml:space="preserve"> </w:t>
                    </w:r>
                  </w:p>
                </w:tc>
              </w:tr>
            </w:tbl>
            <w:p w14:paraId="1AE3AF6B" w14:textId="77777777" w:rsidR="00B36352" w:rsidRPr="00B36352" w:rsidRDefault="00B36352" w:rsidP="00B36352">
              <w:pPr>
                <w:rPr>
                  <w:rFonts w:eastAsia="Calibri" w:cs="Calibri"/>
                  <w:szCs w:val="22"/>
                  <w:lang w:val="en-IE"/>
                </w:rPr>
              </w:pPr>
            </w:p>
            <w:p w14:paraId="2BCD6D8C" w14:textId="40737824" w:rsidR="00B36352" w:rsidRDefault="00B36352" w:rsidP="00B36352">
              <w:pPr>
                <w:rPr>
                  <w:rFonts w:eastAsia="Calibri" w:cs="Calibri"/>
                  <w:szCs w:val="22"/>
                  <w:lang w:val="en-IE"/>
                </w:rPr>
              </w:pPr>
            </w:p>
            <w:p w14:paraId="52EF5EA8" w14:textId="4C9ED842" w:rsidR="000869F1" w:rsidRDefault="000869F1" w:rsidP="00B36352">
              <w:pPr>
                <w:rPr>
                  <w:rFonts w:eastAsia="Calibri" w:cs="Calibri"/>
                  <w:szCs w:val="22"/>
                  <w:lang w:val="en-IE"/>
                </w:rPr>
              </w:pPr>
            </w:p>
            <w:p w14:paraId="04DB3BBD" w14:textId="207C91F2" w:rsidR="000869F1" w:rsidRDefault="000869F1" w:rsidP="007973CB">
              <w:pPr>
                <w:pStyle w:val="Heading3"/>
                <w:numPr>
                  <w:ilvl w:val="0"/>
                  <w:numId w:val="76"/>
                </w:numPr>
                <w:rPr>
                  <w:rFonts w:eastAsia="Calibri"/>
                  <w:lang w:val="en-IE"/>
                </w:rPr>
              </w:pPr>
              <w:r>
                <w:rPr>
                  <w:rFonts w:eastAsia="Calibri"/>
                  <w:lang w:val="en-IE"/>
                </w:rPr>
                <w:lastRenderedPageBreak/>
                <w:t>Requiremant</w:t>
              </w:r>
              <w:r w:rsidR="00DD5EA2">
                <w:rPr>
                  <w:rFonts w:eastAsia="Calibri"/>
                  <w:lang w:val="en-IE"/>
                </w:rPr>
                <w:t>s</w:t>
              </w:r>
              <w:r>
                <w:rPr>
                  <w:rFonts w:eastAsia="Calibri"/>
                  <w:lang w:val="en-IE"/>
                </w:rPr>
                <w:t xml:space="preserve"> of the Successful Tenderer </w:t>
              </w:r>
            </w:p>
            <w:p w14:paraId="1034CB7B" w14:textId="77777777" w:rsidR="000869F1" w:rsidRPr="00B36352" w:rsidRDefault="000869F1" w:rsidP="00B36352">
              <w:pPr>
                <w:rPr>
                  <w:rFonts w:eastAsia="Calibri" w:cs="Calibri"/>
                  <w:szCs w:val="22"/>
                  <w:lang w:val="en-IE"/>
                </w:rPr>
              </w:pPr>
            </w:p>
            <w:p w14:paraId="02F05DE5" w14:textId="77777777" w:rsidR="00B36352" w:rsidRPr="00B36352" w:rsidRDefault="00B36352" w:rsidP="00F878D9">
              <w:pPr>
                <w:pStyle w:val="Heading4"/>
                <w:rPr>
                  <w:rFonts w:eastAsia="Calibri"/>
                  <w:lang w:val="en-IE"/>
                </w:rPr>
              </w:pPr>
              <w:bookmarkStart w:id="40" w:name="_Toc92216836"/>
              <w:bookmarkStart w:id="41" w:name="_Hlk95124878"/>
              <w:r w:rsidRPr="00B36352">
                <w:rPr>
                  <w:rFonts w:eastAsia="Calibri"/>
                  <w:lang w:val="en-IE"/>
                </w:rPr>
                <w:t>1.15 Overview of Requirement</w:t>
              </w:r>
              <w:bookmarkEnd w:id="40"/>
            </w:p>
            <w:p w14:paraId="5A4EB8FC" w14:textId="77777777" w:rsidR="00B36352" w:rsidRPr="00B36352" w:rsidRDefault="00B36352" w:rsidP="00B36352">
              <w:pPr>
                <w:rPr>
                  <w:rFonts w:eastAsia="Calibri" w:cs="Calibri"/>
                  <w:szCs w:val="22"/>
                  <w:lang w:val="en-IE"/>
                </w:rPr>
              </w:pPr>
              <w:r w:rsidRPr="00B36352">
                <w:rPr>
                  <w:rFonts w:eastAsia="Calibri" w:cs="Calibri"/>
                  <w:szCs w:val="22"/>
                  <w:lang w:val="en-IE"/>
                </w:rPr>
                <w:t xml:space="preserve">The Minister for Agriculture, Food and the Marine invites tenders for the provision of an Area Monitoring System as outlined in section 1.9. </w:t>
              </w:r>
            </w:p>
            <w:p w14:paraId="191B8E7E" w14:textId="77777777" w:rsidR="00B36352" w:rsidRPr="00B36352" w:rsidRDefault="00B36352" w:rsidP="00B36352">
              <w:pPr>
                <w:rPr>
                  <w:rFonts w:eastAsia="Calibri" w:cs="Calibri"/>
                  <w:noProof/>
                  <w:szCs w:val="22"/>
                  <w:lang w:val="en-IE"/>
                </w:rPr>
              </w:pPr>
            </w:p>
            <w:p w14:paraId="51363451" w14:textId="38E4BF92" w:rsidR="00B36352" w:rsidRPr="00B36352" w:rsidRDefault="00B36352" w:rsidP="00B36352">
              <w:pPr>
                <w:rPr>
                  <w:rFonts w:eastAsia="Calibri" w:cs="Calibri"/>
                  <w:szCs w:val="22"/>
                </w:rPr>
              </w:pPr>
              <w:r w:rsidRPr="00B36352">
                <w:rPr>
                  <w:rFonts w:eastAsia="Calibri" w:cs="Calibri"/>
                  <w:szCs w:val="22"/>
                </w:rPr>
                <w:t xml:space="preserve">The scope of the AMS system is to exploit the time series of Sentinel data </w:t>
              </w:r>
              <w:r w:rsidR="000E5D4A">
                <w:rPr>
                  <w:rFonts w:eastAsia="Calibri" w:cs="Calibri"/>
                  <w:szCs w:val="22"/>
                </w:rPr>
                <w:t xml:space="preserve">or other Satellite imagery </w:t>
              </w:r>
              <w:r w:rsidRPr="00B36352">
                <w:rPr>
                  <w:rFonts w:eastAsia="Calibri" w:cs="Calibri"/>
                  <w:szCs w:val="22"/>
                </w:rPr>
                <w:t>to continuously monitor all the FOI associated with agricultural parcels within the LPIS and the GSAA that relate to CAP area-based schemes. The system will be required to generate information to</w:t>
              </w:r>
              <w:r w:rsidR="000B1EB3">
                <w:rPr>
                  <w:rFonts w:eastAsia="Calibri" w:cs="Calibri"/>
                  <w:szCs w:val="22"/>
                </w:rPr>
                <w:t xml:space="preserve"> allow DAFM to</w:t>
              </w:r>
              <w:r w:rsidRPr="00B36352">
                <w:rPr>
                  <w:rFonts w:eastAsia="Calibri" w:cs="Calibri"/>
                  <w:szCs w:val="22"/>
                </w:rPr>
                <w:t xml:space="preserve"> confirm or reject area-based eligibility </w:t>
              </w:r>
              <w:r w:rsidR="000B1EB3">
                <w:rPr>
                  <w:rFonts w:eastAsia="Calibri" w:cs="Calibri"/>
                  <w:szCs w:val="22"/>
                </w:rPr>
                <w:t>conditions.</w:t>
              </w:r>
              <w:r w:rsidRPr="00B36352">
                <w:rPr>
                  <w:rFonts w:eastAsia="Calibri" w:cs="Calibri"/>
                  <w:szCs w:val="22"/>
                </w:rPr>
                <w:t xml:space="preserve"> This information will be communicated to the scheme applicants </w:t>
              </w:r>
              <w:r w:rsidR="00204BEB">
                <w:rPr>
                  <w:rFonts w:eastAsia="Calibri" w:cs="Calibri"/>
                  <w:szCs w:val="22"/>
                </w:rPr>
                <w:t xml:space="preserve">by DAFM </w:t>
              </w:r>
              <w:r w:rsidRPr="00B36352">
                <w:rPr>
                  <w:rFonts w:eastAsia="Calibri" w:cs="Calibri"/>
                  <w:szCs w:val="22"/>
                </w:rPr>
                <w:t>in real time, so that they can be amended by the applicant, if required. The communication will be facilitated through the AgFood.ie platform</w:t>
              </w:r>
              <w:r w:rsidR="00204BEB">
                <w:rPr>
                  <w:rFonts w:eastAsia="Calibri" w:cs="Calibri"/>
                  <w:szCs w:val="22"/>
                </w:rPr>
                <w:t xml:space="preserve"> by DAFM</w:t>
              </w:r>
              <w:r w:rsidRPr="00B36352">
                <w:rPr>
                  <w:rFonts w:eastAsia="Calibri" w:cs="Calibri"/>
                  <w:szCs w:val="22"/>
                </w:rPr>
                <w:t>.</w:t>
              </w:r>
            </w:p>
            <w:p w14:paraId="1D5E2AEC" w14:textId="77777777" w:rsidR="00976E13" w:rsidRDefault="00976E13" w:rsidP="00976E13">
              <w:pPr>
                <w:spacing w:before="120"/>
                <w:rPr>
                  <w:rFonts w:asciiTheme="minorHAnsi" w:hAnsiTheme="minorHAnsi" w:cstheme="minorHAnsi"/>
                </w:rPr>
              </w:pPr>
            </w:p>
            <w:p w14:paraId="25A72122" w14:textId="27326030" w:rsidR="003668F6" w:rsidRPr="00976E13" w:rsidRDefault="00976E13" w:rsidP="00976E13">
              <w:pPr>
                <w:spacing w:before="120"/>
                <w:rPr>
                  <w:rFonts w:asciiTheme="minorHAnsi" w:hAnsiTheme="minorHAnsi" w:cstheme="minorHAnsi"/>
                </w:rPr>
              </w:pPr>
              <w:r w:rsidRPr="00C6547F">
                <w:rPr>
                  <w:rFonts w:asciiTheme="minorHAnsi" w:hAnsiTheme="minorHAnsi" w:cstheme="minorHAnsi"/>
                </w:rPr>
                <w:t xml:space="preserve">This RFT is requesting a response to supply, implement and support the </w:t>
              </w:r>
              <w:r>
                <w:rPr>
                  <w:rFonts w:asciiTheme="minorHAnsi" w:hAnsiTheme="minorHAnsi" w:cstheme="minorHAnsi"/>
                </w:rPr>
                <w:t>AMS</w:t>
              </w:r>
              <w:r w:rsidRPr="00C6547F">
                <w:rPr>
                  <w:rFonts w:asciiTheme="minorHAnsi" w:hAnsiTheme="minorHAnsi" w:cstheme="minorHAnsi"/>
                </w:rPr>
                <w:t xml:space="preserve"> solution.</w:t>
              </w:r>
              <w:r>
                <w:rPr>
                  <w:rFonts w:asciiTheme="minorHAnsi" w:hAnsiTheme="minorHAnsi" w:cstheme="minorHAnsi"/>
                </w:rPr>
                <w:t xml:space="preserve"> </w:t>
              </w:r>
              <w:r w:rsidR="00B36352" w:rsidRPr="003170A1">
                <w:rPr>
                  <w:rFonts w:eastAsia="Calibri" w:cs="Calibri"/>
                  <w:szCs w:val="22"/>
                </w:rPr>
                <w:t xml:space="preserve">The </w:t>
              </w:r>
              <w:r w:rsidR="00B36352" w:rsidRPr="00976E13">
                <w:rPr>
                  <w:rFonts w:eastAsia="Calibri" w:cs="Calibri"/>
                  <w:szCs w:val="22"/>
                </w:rPr>
                <w:t>AMS</w:t>
              </w:r>
              <w:r>
                <w:rPr>
                  <w:rFonts w:eastAsia="Calibri" w:cs="Calibri"/>
                  <w:szCs w:val="22"/>
                </w:rPr>
                <w:t xml:space="preserve"> solution</w:t>
              </w:r>
              <w:r w:rsidR="00B36352" w:rsidRPr="00976E13">
                <w:rPr>
                  <w:rFonts w:eastAsia="Calibri" w:cs="Calibri"/>
                  <w:szCs w:val="22"/>
                </w:rPr>
                <w:t xml:space="preserve"> must be highly automated and be able to handle the large volume of data. </w:t>
              </w:r>
              <w:r w:rsidR="00C6547F" w:rsidRPr="00C6547F">
                <w:rPr>
                  <w:rFonts w:asciiTheme="minorHAnsi" w:hAnsiTheme="minorHAnsi" w:cstheme="minorHAnsi"/>
                </w:rPr>
                <w:t>The respondent is expected to define</w:t>
              </w:r>
              <w:r w:rsidR="003668F6">
                <w:rPr>
                  <w:rFonts w:asciiTheme="minorHAnsi" w:hAnsiTheme="minorHAnsi" w:cstheme="minorHAnsi"/>
                </w:rPr>
                <w:t xml:space="preserve"> in their</w:t>
              </w:r>
              <w:r w:rsidR="00C6547F">
                <w:rPr>
                  <w:rFonts w:asciiTheme="minorHAnsi" w:hAnsiTheme="minorHAnsi" w:cstheme="minorHAnsi"/>
                </w:rPr>
                <w:t xml:space="preserve"> AMS </w:t>
              </w:r>
              <w:r w:rsidR="00C6547F" w:rsidRPr="00C6547F">
                <w:rPr>
                  <w:rFonts w:asciiTheme="minorHAnsi" w:hAnsiTheme="minorHAnsi" w:cstheme="minorHAnsi"/>
                </w:rPr>
                <w:t xml:space="preserve">solution </w:t>
              </w:r>
              <w:r w:rsidR="003668F6">
                <w:rPr>
                  <w:rFonts w:asciiTheme="minorHAnsi" w:hAnsiTheme="minorHAnsi" w:cstheme="minorHAnsi"/>
                </w:rPr>
                <w:t xml:space="preserve">addressing all of DAFM’s key requirements. The AMS proposal should define in detail all components that will be used in the solution and its architecture.  </w:t>
              </w:r>
            </w:p>
            <w:p w14:paraId="2BC20BFE" w14:textId="77777777" w:rsidR="003668F6" w:rsidRDefault="003668F6" w:rsidP="00976E13">
              <w:pPr>
                <w:spacing w:before="120"/>
                <w:rPr>
                  <w:rFonts w:asciiTheme="minorHAnsi" w:hAnsiTheme="minorHAnsi" w:cstheme="minorHAnsi"/>
                </w:rPr>
              </w:pPr>
            </w:p>
            <w:p w14:paraId="73D70D66" w14:textId="2D36E996" w:rsidR="00655636" w:rsidRPr="00655636" w:rsidRDefault="00655636" w:rsidP="00976E13">
              <w:pPr>
                <w:spacing w:before="120"/>
                <w:rPr>
                  <w:rFonts w:asciiTheme="minorHAnsi" w:hAnsiTheme="minorHAnsi" w:cstheme="minorHAnsi"/>
                </w:rPr>
              </w:pPr>
              <w:r w:rsidRPr="00655636">
                <w:rPr>
                  <w:rFonts w:asciiTheme="minorHAnsi" w:hAnsiTheme="minorHAnsi" w:cstheme="minorHAnsi"/>
                </w:rPr>
                <w:t>The successful vendor must be able to demonstrate ongoing historical improvements and developments in line with broader developments and technology advancements in the area.</w:t>
              </w:r>
              <w:r w:rsidR="00976E13" w:rsidRPr="00976E13">
                <w:rPr>
                  <w:rFonts w:asciiTheme="minorHAnsi" w:hAnsiTheme="minorHAnsi" w:cstheme="minorHAnsi"/>
                </w:rPr>
                <w:t xml:space="preserve"> </w:t>
              </w:r>
              <w:r w:rsidR="00976E13">
                <w:rPr>
                  <w:rFonts w:asciiTheme="minorHAnsi" w:hAnsiTheme="minorHAnsi" w:cstheme="minorHAnsi"/>
                </w:rPr>
                <w:t>The</w:t>
              </w:r>
              <w:r w:rsidR="00675BBB">
                <w:rPr>
                  <w:rFonts w:asciiTheme="minorHAnsi" w:hAnsiTheme="minorHAnsi" w:cstheme="minorHAnsi"/>
                </w:rPr>
                <w:t xml:space="preserve"> proposed</w:t>
              </w:r>
              <w:r w:rsidR="00976E13">
                <w:rPr>
                  <w:rFonts w:asciiTheme="minorHAnsi" w:hAnsiTheme="minorHAnsi" w:cstheme="minorHAnsi"/>
                </w:rPr>
                <w:t xml:space="preserve"> solution should also define the support requirements and timeframe to implement such a plan.</w:t>
              </w:r>
            </w:p>
            <w:p w14:paraId="38B772E7" w14:textId="77777777" w:rsidR="00976E13" w:rsidRPr="00B36352" w:rsidRDefault="00976E13" w:rsidP="00976E13">
              <w:pPr>
                <w:rPr>
                  <w:rFonts w:eastAsia="Calibri" w:cs="Calibri"/>
                  <w:szCs w:val="22"/>
                </w:rPr>
              </w:pPr>
            </w:p>
            <w:p w14:paraId="72D7FC62" w14:textId="187D39A9" w:rsidR="00B36352" w:rsidRPr="00B36352" w:rsidRDefault="00184579" w:rsidP="00976E13">
              <w:pPr>
                <w:rPr>
                  <w:rFonts w:eastAsia="Calibri" w:cs="Calibri"/>
                  <w:szCs w:val="22"/>
                </w:rPr>
              </w:pPr>
              <w:r>
                <w:rPr>
                  <w:rFonts w:eastAsia="Calibri" w:cs="Calibri"/>
                  <w:szCs w:val="22"/>
                </w:rPr>
                <w:t>An example of t</w:t>
              </w:r>
              <w:r w:rsidR="00B36352" w:rsidRPr="00855E33">
                <w:rPr>
                  <w:rFonts w:eastAsia="Calibri" w:cs="Calibri"/>
                  <w:szCs w:val="22"/>
                </w:rPr>
                <w:t xml:space="preserve">he </w:t>
              </w:r>
              <w:r w:rsidR="00855E33">
                <w:rPr>
                  <w:rFonts w:eastAsia="Calibri" w:cs="Calibri"/>
                  <w:szCs w:val="22"/>
                </w:rPr>
                <w:t xml:space="preserve">main </w:t>
              </w:r>
              <w:r w:rsidR="000869F1">
                <w:rPr>
                  <w:rFonts w:eastAsia="Calibri" w:cs="Calibri"/>
                  <w:szCs w:val="22"/>
                </w:rPr>
                <w:t>high-level</w:t>
              </w:r>
              <w:r w:rsidR="00855E33">
                <w:rPr>
                  <w:rFonts w:eastAsia="Calibri" w:cs="Calibri"/>
                  <w:szCs w:val="22"/>
                </w:rPr>
                <w:t xml:space="preserve"> </w:t>
              </w:r>
              <w:r w:rsidR="00B36352" w:rsidRPr="00855E33">
                <w:rPr>
                  <w:rFonts w:eastAsia="Calibri" w:cs="Calibri"/>
                  <w:szCs w:val="22"/>
                </w:rPr>
                <w:t>elements of the AMS and the AMS Workflow are in Figure</w:t>
              </w:r>
              <w:r w:rsidR="00B36352" w:rsidRPr="00B36352">
                <w:rPr>
                  <w:rFonts w:eastAsia="Calibri" w:cs="Calibri"/>
                  <w:szCs w:val="22"/>
                </w:rPr>
                <w:t xml:space="preserve"> </w:t>
              </w:r>
              <w:r w:rsidR="005E5849">
                <w:rPr>
                  <w:rFonts w:eastAsia="Calibri" w:cs="Calibri"/>
                  <w:szCs w:val="22"/>
                </w:rPr>
                <w:t>3</w:t>
              </w:r>
              <w:r w:rsidR="00B36352" w:rsidRPr="00B36352">
                <w:rPr>
                  <w:rFonts w:eastAsia="Calibri" w:cs="Calibri"/>
                  <w:szCs w:val="22"/>
                </w:rPr>
                <w:t xml:space="preserve">. </w:t>
              </w:r>
            </w:p>
            <w:p w14:paraId="62FA2998" w14:textId="77777777" w:rsidR="00B36352" w:rsidRPr="00B36352" w:rsidRDefault="00B36352" w:rsidP="00976E13">
              <w:pPr>
                <w:rPr>
                  <w:rFonts w:eastAsia="Calibri" w:cs="Calibri"/>
                  <w:szCs w:val="22"/>
                </w:rPr>
              </w:pPr>
            </w:p>
            <w:p w14:paraId="321A9EEF" w14:textId="788867CA" w:rsidR="00B36352" w:rsidRPr="00B36352" w:rsidRDefault="00B36352" w:rsidP="00976E13">
              <w:pPr>
                <w:rPr>
                  <w:rFonts w:eastAsia="Calibri" w:cs="Calibri"/>
                  <w:szCs w:val="22"/>
                </w:rPr>
              </w:pPr>
            </w:p>
            <w:p w14:paraId="1523355B" w14:textId="08BCEE7D" w:rsidR="00B36352" w:rsidRPr="00B36352" w:rsidRDefault="009B7370" w:rsidP="00B36352">
              <w:pPr>
                <w:rPr>
                  <w:rFonts w:eastAsia="Calibri" w:cs="Calibri"/>
                  <w:szCs w:val="22"/>
                </w:rPr>
              </w:pPr>
              <w:r>
                <w:rPr>
                  <w:noProof/>
                </w:rPr>
                <w:lastRenderedPageBreak/>
                <w:drawing>
                  <wp:inline distT="0" distB="0" distL="0" distR="0" wp14:anchorId="43C74B6A" wp14:editId="0DC2C7CC">
                    <wp:extent cx="5628640" cy="8753475"/>
                    <wp:effectExtent l="0" t="0" r="0" b="9525"/>
                    <wp:docPr id="3"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34">
                              <a:extLst>
                                <a:ext uri="{28A0092B-C50C-407E-A947-70E740481C1C}">
                                  <a14:useLocalDpi xmlns:a14="http://schemas.microsoft.com/office/drawing/2010/main" val="0"/>
                                </a:ext>
                              </a:extLst>
                            </a:blip>
                            <a:srcRect/>
                            <a:stretch>
                              <a:fillRect/>
                            </a:stretch>
                          </pic:blipFill>
                          <pic:spPr bwMode="auto">
                            <a:xfrm>
                              <a:off x="0" y="0"/>
                              <a:ext cx="5643118" cy="8775991"/>
                            </a:xfrm>
                            <a:prstGeom prst="rect">
                              <a:avLst/>
                            </a:prstGeom>
                            <a:noFill/>
                            <a:ln>
                              <a:noFill/>
                            </a:ln>
                          </pic:spPr>
                        </pic:pic>
                      </a:graphicData>
                    </a:graphic>
                  </wp:inline>
                </w:drawing>
              </w:r>
            </w:p>
            <w:p w14:paraId="0C6E9D57" w14:textId="04778D24" w:rsidR="00976E13" w:rsidRPr="009B7370" w:rsidRDefault="00B36352" w:rsidP="00B36352">
              <w:pPr>
                <w:spacing w:after="200" w:line="240" w:lineRule="auto"/>
                <w:rPr>
                  <w:i/>
                  <w:iCs/>
                  <w:color w:val="44546A"/>
                  <w:sz w:val="18"/>
                  <w:szCs w:val="18"/>
                </w:rPr>
              </w:pPr>
              <w:r w:rsidRPr="00B36352">
                <w:rPr>
                  <w:i/>
                  <w:iCs/>
                  <w:color w:val="44546A"/>
                  <w:sz w:val="18"/>
                  <w:szCs w:val="18"/>
                </w:rPr>
                <w:t xml:space="preserve">Figure </w:t>
              </w:r>
              <w:r w:rsidR="005E5849">
                <w:rPr>
                  <w:i/>
                  <w:iCs/>
                  <w:color w:val="44546A"/>
                  <w:sz w:val="18"/>
                  <w:szCs w:val="18"/>
                </w:rPr>
                <w:t>3</w:t>
              </w:r>
              <w:r w:rsidRPr="00B36352">
                <w:rPr>
                  <w:i/>
                  <w:iCs/>
                  <w:color w:val="44546A"/>
                  <w:sz w:val="18"/>
                  <w:szCs w:val="18"/>
                </w:rPr>
                <w:t>: AMS Operations Workflow</w:t>
              </w:r>
            </w:p>
            <w:p w14:paraId="030CD76D" w14:textId="530E50E1" w:rsidR="00B70314" w:rsidRPr="00B70314" w:rsidRDefault="00B36352" w:rsidP="007973CB">
              <w:pPr>
                <w:keepNext/>
                <w:numPr>
                  <w:ilvl w:val="1"/>
                  <w:numId w:val="48"/>
                </w:numPr>
                <w:tabs>
                  <w:tab w:val="left" w:pos="567"/>
                  <w:tab w:val="left" w:pos="907"/>
                  <w:tab w:val="left" w:pos="1134"/>
                </w:tabs>
                <w:outlineLvl w:val="2"/>
                <w:rPr>
                  <w:rFonts w:eastAsia="Calibri" w:cs="Calibri"/>
                  <w:b/>
                  <w:iCs/>
                  <w:color w:val="1F3864"/>
                  <w:szCs w:val="22"/>
                  <w:u w:val="single"/>
                  <w:lang w:val="en-IE"/>
                </w:rPr>
              </w:pPr>
              <w:r w:rsidRPr="00B36352">
                <w:rPr>
                  <w:rFonts w:eastAsia="Calibri" w:cs="Calibri"/>
                  <w:b/>
                  <w:iCs/>
                  <w:color w:val="1F3864"/>
                  <w:szCs w:val="22"/>
                  <w:u w:val="single"/>
                  <w:lang w:val="en-IE"/>
                </w:rPr>
                <w:lastRenderedPageBreak/>
                <w:t xml:space="preserve">Key Requirements taking account of EU Legal Provisions </w:t>
              </w:r>
            </w:p>
            <w:p w14:paraId="3BBBE1C0" w14:textId="216E7F2D" w:rsidR="00976E13" w:rsidRPr="00B36352" w:rsidRDefault="00B70314" w:rsidP="00B70314">
              <w:pPr>
                <w:rPr>
                  <w:rFonts w:cs="Calibri"/>
                  <w:szCs w:val="22"/>
                </w:rPr>
              </w:pPr>
              <w:r w:rsidRPr="00B36352">
                <w:rPr>
                  <w:rFonts w:cs="Calibri"/>
                  <w:szCs w:val="22"/>
                </w:rPr>
                <w:t xml:space="preserve">The work shall be carried out by the Successful Tenderer under the direction of the Department and will require consultation with Department Staff and other contractors/consultants where necessary.  </w:t>
              </w:r>
            </w:p>
            <w:p w14:paraId="6B8C7188" w14:textId="4BB06BDB" w:rsidR="00976E13" w:rsidRPr="00976E13" w:rsidRDefault="00976E13" w:rsidP="00976E13">
              <w:pPr>
                <w:spacing w:before="120"/>
                <w:rPr>
                  <w:rFonts w:asciiTheme="minorHAnsi" w:hAnsiTheme="minorHAnsi" w:cstheme="minorHAnsi"/>
                </w:rPr>
              </w:pPr>
              <w:r w:rsidRPr="00AC23FD">
                <w:rPr>
                  <w:rFonts w:asciiTheme="minorHAnsi" w:hAnsiTheme="minorHAnsi" w:cstheme="minorHAnsi"/>
                </w:rPr>
                <w:t>The</w:t>
              </w:r>
              <w:r>
                <w:rPr>
                  <w:rFonts w:asciiTheme="minorHAnsi" w:hAnsiTheme="minorHAnsi" w:cstheme="minorHAnsi"/>
                </w:rPr>
                <w:t xml:space="preserve"> </w:t>
              </w:r>
              <w:r w:rsidRPr="00AC23FD">
                <w:rPr>
                  <w:rFonts w:asciiTheme="minorHAnsi" w:hAnsiTheme="minorHAnsi" w:cstheme="minorHAnsi"/>
                </w:rPr>
                <w:t>respondent</w:t>
              </w:r>
              <w:r>
                <w:rPr>
                  <w:rFonts w:asciiTheme="minorHAnsi" w:hAnsiTheme="minorHAnsi" w:cstheme="minorHAnsi"/>
                </w:rPr>
                <w:t xml:space="preserve"> </w:t>
              </w:r>
              <w:r w:rsidRPr="00AC23FD">
                <w:rPr>
                  <w:rFonts w:asciiTheme="minorHAnsi" w:hAnsiTheme="minorHAnsi" w:cstheme="minorHAnsi"/>
                </w:rPr>
                <w:t>is</w:t>
              </w:r>
              <w:r>
                <w:rPr>
                  <w:rFonts w:asciiTheme="minorHAnsi" w:hAnsiTheme="minorHAnsi" w:cstheme="minorHAnsi"/>
                </w:rPr>
                <w:t xml:space="preserve"> </w:t>
              </w:r>
              <w:r w:rsidRPr="00AC23FD">
                <w:rPr>
                  <w:rFonts w:asciiTheme="minorHAnsi" w:hAnsiTheme="minorHAnsi" w:cstheme="minorHAnsi"/>
                </w:rPr>
                <w:t>expected</w:t>
              </w:r>
              <w:r>
                <w:rPr>
                  <w:rFonts w:asciiTheme="minorHAnsi" w:hAnsiTheme="minorHAnsi" w:cstheme="minorHAnsi"/>
                </w:rPr>
                <w:t xml:space="preserve"> </w:t>
              </w:r>
              <w:r w:rsidRPr="00AC23FD">
                <w:rPr>
                  <w:rFonts w:asciiTheme="minorHAnsi" w:hAnsiTheme="minorHAnsi" w:cstheme="minorHAnsi"/>
                </w:rPr>
                <w:t>to</w:t>
              </w:r>
              <w:r>
                <w:rPr>
                  <w:rFonts w:asciiTheme="minorHAnsi" w:hAnsiTheme="minorHAnsi" w:cstheme="minorHAnsi"/>
                </w:rPr>
                <w:t xml:space="preserve"> p</w:t>
              </w:r>
              <w:r w:rsidRPr="00BA69A5">
                <w:rPr>
                  <w:rFonts w:asciiTheme="minorHAnsi" w:hAnsiTheme="minorHAnsi" w:cstheme="minorHAnsi"/>
                </w:rPr>
                <w:t>rovide</w:t>
              </w:r>
              <w:r>
                <w:rPr>
                  <w:rFonts w:asciiTheme="minorHAnsi" w:hAnsiTheme="minorHAnsi" w:cstheme="minorHAnsi"/>
                </w:rPr>
                <w:t xml:space="preserve"> </w:t>
              </w:r>
              <w:r w:rsidRPr="00BA69A5">
                <w:rPr>
                  <w:rFonts w:asciiTheme="minorHAnsi" w:hAnsiTheme="minorHAnsi" w:cstheme="minorHAnsi"/>
                </w:rPr>
                <w:t>details</w:t>
              </w:r>
              <w:r>
                <w:rPr>
                  <w:rFonts w:asciiTheme="minorHAnsi" w:hAnsiTheme="minorHAnsi" w:cstheme="minorHAnsi"/>
                </w:rPr>
                <w:t xml:space="preserve"> </w:t>
              </w:r>
              <w:r w:rsidRPr="00BA69A5">
                <w:rPr>
                  <w:rFonts w:asciiTheme="minorHAnsi" w:hAnsiTheme="minorHAnsi" w:cstheme="minorHAnsi"/>
                </w:rPr>
                <w:t>of</w:t>
              </w:r>
              <w:r>
                <w:rPr>
                  <w:rFonts w:asciiTheme="minorHAnsi" w:hAnsiTheme="minorHAnsi" w:cstheme="minorHAnsi"/>
                </w:rPr>
                <w:t xml:space="preserve"> </w:t>
              </w:r>
              <w:r w:rsidRPr="0024027C">
                <w:rPr>
                  <w:rFonts w:asciiTheme="minorHAnsi" w:hAnsiTheme="minorHAnsi" w:cstheme="minorHAnsi"/>
                </w:rPr>
                <w:t xml:space="preserve">the proposed system to </w:t>
              </w:r>
              <w:r>
                <w:rPr>
                  <w:rFonts w:asciiTheme="minorHAnsi" w:hAnsiTheme="minorHAnsi" w:cstheme="minorHAnsi"/>
                </w:rPr>
                <w:t>meet the requirements detailed in this document</w:t>
              </w:r>
              <w:r w:rsidRPr="00BA69A5">
                <w:rPr>
                  <w:rFonts w:asciiTheme="minorHAnsi" w:hAnsiTheme="minorHAnsi" w:cstheme="minorHAnsi"/>
                </w:rPr>
                <w:t>.</w:t>
              </w:r>
              <w:r>
                <w:rPr>
                  <w:rFonts w:asciiTheme="minorHAnsi" w:hAnsiTheme="minorHAnsi" w:cstheme="minorHAnsi"/>
                </w:rPr>
                <w:t xml:space="preserve"> </w:t>
              </w:r>
              <w:r w:rsidRPr="00BA69A5">
                <w:rPr>
                  <w:rFonts w:asciiTheme="minorHAnsi" w:hAnsiTheme="minorHAnsi" w:cstheme="minorHAnsi"/>
                </w:rPr>
                <w:t>An</w:t>
              </w:r>
              <w:r>
                <w:rPr>
                  <w:rFonts w:asciiTheme="minorHAnsi" w:hAnsiTheme="minorHAnsi" w:cstheme="minorHAnsi"/>
                </w:rPr>
                <w:t xml:space="preserve"> </w:t>
              </w:r>
              <w:r w:rsidRPr="00BA69A5">
                <w:rPr>
                  <w:rFonts w:asciiTheme="minorHAnsi" w:hAnsiTheme="minorHAnsi" w:cstheme="minorHAnsi"/>
                </w:rPr>
                <w:t>implementation</w:t>
              </w:r>
              <w:r>
                <w:rPr>
                  <w:rFonts w:asciiTheme="minorHAnsi" w:hAnsiTheme="minorHAnsi" w:cstheme="minorHAnsi"/>
                </w:rPr>
                <w:t xml:space="preserve"> </w:t>
              </w:r>
              <w:r w:rsidRPr="00BA69A5">
                <w:rPr>
                  <w:rFonts w:asciiTheme="minorHAnsi" w:hAnsiTheme="minorHAnsi" w:cstheme="minorHAnsi"/>
                </w:rPr>
                <w:t>plan</w:t>
              </w:r>
              <w:r>
                <w:rPr>
                  <w:rFonts w:asciiTheme="minorHAnsi" w:hAnsiTheme="minorHAnsi" w:cstheme="minorHAnsi"/>
                </w:rPr>
                <w:t xml:space="preserve"> </w:t>
              </w:r>
              <w:r w:rsidRPr="00BA69A5">
                <w:rPr>
                  <w:rFonts w:asciiTheme="minorHAnsi" w:hAnsiTheme="minorHAnsi" w:cstheme="minorHAnsi"/>
                </w:rPr>
                <w:t>for</w:t>
              </w:r>
              <w:r>
                <w:rPr>
                  <w:rFonts w:asciiTheme="minorHAnsi" w:hAnsiTheme="minorHAnsi" w:cstheme="minorHAnsi"/>
                </w:rPr>
                <w:t xml:space="preserve"> </w:t>
              </w:r>
              <w:r w:rsidRPr="00BA69A5">
                <w:rPr>
                  <w:rFonts w:asciiTheme="minorHAnsi" w:hAnsiTheme="minorHAnsi" w:cstheme="minorHAnsi"/>
                </w:rPr>
                <w:t>installation,</w:t>
              </w:r>
              <w:r>
                <w:rPr>
                  <w:rFonts w:asciiTheme="minorHAnsi" w:hAnsiTheme="minorHAnsi" w:cstheme="minorHAnsi"/>
                </w:rPr>
                <w:t xml:space="preserve"> </w:t>
              </w:r>
              <w:r w:rsidRPr="00BA69A5">
                <w:rPr>
                  <w:rFonts w:asciiTheme="minorHAnsi" w:hAnsiTheme="minorHAnsi" w:cstheme="minorHAnsi"/>
                </w:rPr>
                <w:t>setup</w:t>
              </w:r>
              <w:r>
                <w:rPr>
                  <w:rFonts w:asciiTheme="minorHAnsi" w:hAnsiTheme="minorHAnsi" w:cstheme="minorHAnsi"/>
                </w:rPr>
                <w:t xml:space="preserve"> </w:t>
              </w:r>
              <w:r w:rsidRPr="00BA69A5">
                <w:rPr>
                  <w:rFonts w:asciiTheme="minorHAnsi" w:hAnsiTheme="minorHAnsi" w:cstheme="minorHAnsi"/>
                </w:rPr>
                <w:t>and</w:t>
              </w:r>
              <w:r>
                <w:rPr>
                  <w:rFonts w:asciiTheme="minorHAnsi" w:hAnsiTheme="minorHAnsi" w:cstheme="minorHAnsi"/>
                </w:rPr>
                <w:t xml:space="preserve"> </w:t>
              </w:r>
              <w:r w:rsidRPr="00BA69A5">
                <w:rPr>
                  <w:rFonts w:asciiTheme="minorHAnsi" w:hAnsiTheme="minorHAnsi" w:cstheme="minorHAnsi"/>
                </w:rPr>
                <w:t>training</w:t>
              </w:r>
              <w:r>
                <w:rPr>
                  <w:rFonts w:asciiTheme="minorHAnsi" w:hAnsiTheme="minorHAnsi" w:cstheme="minorHAnsi"/>
                </w:rPr>
                <w:t xml:space="preserve"> </w:t>
              </w:r>
              <w:r w:rsidRPr="00BA69A5">
                <w:rPr>
                  <w:rFonts w:asciiTheme="minorHAnsi" w:hAnsiTheme="minorHAnsi" w:cstheme="minorHAnsi"/>
                </w:rPr>
                <w:t>in</w:t>
              </w:r>
              <w:r>
                <w:rPr>
                  <w:rFonts w:asciiTheme="minorHAnsi" w:hAnsiTheme="minorHAnsi" w:cstheme="minorHAnsi"/>
                </w:rPr>
                <w:t xml:space="preserve"> </w:t>
              </w:r>
              <w:r w:rsidRPr="00BA69A5">
                <w:rPr>
                  <w:rFonts w:asciiTheme="minorHAnsi" w:hAnsiTheme="minorHAnsi" w:cstheme="minorHAnsi"/>
                </w:rPr>
                <w:t>the</w:t>
              </w:r>
              <w:r>
                <w:rPr>
                  <w:rFonts w:asciiTheme="minorHAnsi" w:hAnsiTheme="minorHAnsi" w:cstheme="minorHAnsi"/>
                </w:rPr>
                <w:t xml:space="preserve"> </w:t>
              </w:r>
              <w:r w:rsidRPr="00BA69A5">
                <w:rPr>
                  <w:rFonts w:asciiTheme="minorHAnsi" w:hAnsiTheme="minorHAnsi" w:cstheme="minorHAnsi"/>
                </w:rPr>
                <w:t>use</w:t>
              </w:r>
              <w:r>
                <w:rPr>
                  <w:rFonts w:asciiTheme="minorHAnsi" w:hAnsiTheme="minorHAnsi" w:cstheme="minorHAnsi"/>
                </w:rPr>
                <w:t xml:space="preserve"> </w:t>
              </w:r>
              <w:r w:rsidRPr="00BA69A5">
                <w:rPr>
                  <w:rFonts w:asciiTheme="minorHAnsi" w:hAnsiTheme="minorHAnsi" w:cstheme="minorHAnsi"/>
                </w:rPr>
                <w:t>of</w:t>
              </w:r>
              <w:r>
                <w:rPr>
                  <w:rFonts w:asciiTheme="minorHAnsi" w:hAnsiTheme="minorHAnsi" w:cstheme="minorHAnsi"/>
                </w:rPr>
                <w:t xml:space="preserve"> </w:t>
              </w:r>
              <w:r w:rsidRPr="00BA69A5">
                <w:rPr>
                  <w:rFonts w:asciiTheme="minorHAnsi" w:hAnsiTheme="minorHAnsi" w:cstheme="minorHAnsi"/>
                </w:rPr>
                <w:t>the</w:t>
              </w:r>
              <w:r>
                <w:rPr>
                  <w:rFonts w:asciiTheme="minorHAnsi" w:hAnsiTheme="minorHAnsi" w:cstheme="minorHAnsi"/>
                </w:rPr>
                <w:t xml:space="preserve"> </w:t>
              </w:r>
              <w:r w:rsidR="00FE178D">
                <w:rPr>
                  <w:rFonts w:asciiTheme="minorHAnsi" w:hAnsiTheme="minorHAnsi" w:cstheme="minorHAnsi"/>
                </w:rPr>
                <w:t xml:space="preserve">Expert Viewer </w:t>
              </w:r>
              <w:r w:rsidR="00D67678">
                <w:rPr>
                  <w:rFonts w:asciiTheme="minorHAnsi" w:hAnsiTheme="minorHAnsi" w:cstheme="minorHAnsi"/>
                </w:rPr>
                <w:t>Application</w:t>
              </w:r>
              <w:r>
                <w:rPr>
                  <w:rFonts w:asciiTheme="minorHAnsi" w:hAnsiTheme="minorHAnsi" w:cstheme="minorHAnsi"/>
                </w:rPr>
                <w:t xml:space="preserve"> will also be required</w:t>
              </w:r>
              <w:r w:rsidRPr="00BA69A5">
                <w:rPr>
                  <w:rFonts w:asciiTheme="minorHAnsi" w:hAnsiTheme="minorHAnsi" w:cstheme="minorHAnsi"/>
                </w:rPr>
                <w:t>.</w:t>
              </w:r>
              <w:r>
                <w:rPr>
                  <w:rFonts w:asciiTheme="minorHAnsi" w:hAnsiTheme="minorHAnsi" w:cstheme="minorHAnsi"/>
                </w:rPr>
                <w:t xml:space="preserve"> </w:t>
              </w:r>
            </w:p>
            <w:p w14:paraId="6921138C" w14:textId="4EE8C990" w:rsidR="00B70314" w:rsidRPr="00B36352" w:rsidRDefault="00B70314" w:rsidP="00B70314">
              <w:pPr>
                <w:spacing w:after="0"/>
                <w:rPr>
                  <w:rFonts w:cs="Calibri"/>
                  <w:szCs w:val="22"/>
                </w:rPr>
              </w:pPr>
              <w:r w:rsidRPr="00B36352">
                <w:rPr>
                  <w:rFonts w:cs="Calibri"/>
                  <w:szCs w:val="22"/>
                </w:rPr>
                <w:t>The</w:t>
              </w:r>
              <w:r w:rsidRPr="00B36352">
                <w:rPr>
                  <w:rFonts w:cs="Calibri"/>
                  <w:spacing w:val="-2"/>
                  <w:szCs w:val="22"/>
                </w:rPr>
                <w:t xml:space="preserve"> </w:t>
              </w:r>
              <w:r w:rsidRPr="00B36352">
                <w:rPr>
                  <w:rFonts w:cs="Calibri"/>
                  <w:szCs w:val="22"/>
                </w:rPr>
                <w:t>Successful Tenderer</w:t>
              </w:r>
              <w:r w:rsidRPr="00B36352">
                <w:rPr>
                  <w:rFonts w:cs="Calibri"/>
                  <w:spacing w:val="1"/>
                  <w:szCs w:val="22"/>
                </w:rPr>
                <w:t xml:space="preserve"> </w:t>
              </w:r>
              <w:r w:rsidRPr="00B36352">
                <w:rPr>
                  <w:rFonts w:cs="Calibri"/>
                  <w:szCs w:val="22"/>
                </w:rPr>
                <w:t xml:space="preserve">will </w:t>
              </w:r>
              <w:r>
                <w:rPr>
                  <w:rFonts w:cs="Calibri"/>
                  <w:szCs w:val="22"/>
                </w:rPr>
                <w:t>be responsible for delivering</w:t>
              </w:r>
              <w:r w:rsidRPr="00B36352">
                <w:rPr>
                  <w:rFonts w:cs="Calibri"/>
                  <w:szCs w:val="22"/>
                </w:rPr>
                <w:t xml:space="preserve"> the</w:t>
              </w:r>
              <w:r w:rsidRPr="00B36352">
                <w:rPr>
                  <w:rFonts w:cs="Calibri"/>
                  <w:spacing w:val="-2"/>
                  <w:szCs w:val="22"/>
                </w:rPr>
                <w:t xml:space="preserve"> </w:t>
              </w:r>
              <w:r w:rsidRPr="00B36352">
                <w:rPr>
                  <w:rFonts w:cs="Calibri"/>
                  <w:spacing w:val="-1"/>
                  <w:szCs w:val="22"/>
                </w:rPr>
                <w:t>f</w:t>
              </w:r>
              <w:r w:rsidRPr="00B36352">
                <w:rPr>
                  <w:rFonts w:cs="Calibri"/>
                  <w:szCs w:val="22"/>
                </w:rPr>
                <w:t>ollowing</w:t>
              </w:r>
              <w:r w:rsidRPr="00B36352">
                <w:rPr>
                  <w:rFonts w:cs="Calibri"/>
                  <w:spacing w:val="2"/>
                  <w:szCs w:val="22"/>
                </w:rPr>
                <w:t xml:space="preserve"> </w:t>
              </w:r>
              <w:r w:rsidRPr="00B36352">
                <w:rPr>
                  <w:rFonts w:cs="Calibri"/>
                  <w:szCs w:val="22"/>
                </w:rPr>
                <w:t>r</w:t>
              </w:r>
              <w:r w:rsidRPr="00B36352">
                <w:rPr>
                  <w:rFonts w:cs="Calibri"/>
                  <w:spacing w:val="-2"/>
                  <w:szCs w:val="22"/>
                </w:rPr>
                <w:t>e</w:t>
              </w:r>
              <w:r w:rsidRPr="00B36352">
                <w:rPr>
                  <w:rFonts w:cs="Calibri"/>
                  <w:szCs w:val="22"/>
                </w:rPr>
                <w:t>qui</w:t>
              </w:r>
              <w:r w:rsidRPr="00B36352">
                <w:rPr>
                  <w:rFonts w:cs="Calibri"/>
                  <w:spacing w:val="1"/>
                  <w:szCs w:val="22"/>
                </w:rPr>
                <w:t>r</w:t>
              </w:r>
              <w:r w:rsidRPr="00B36352">
                <w:rPr>
                  <w:rFonts w:cs="Calibri"/>
                  <w:spacing w:val="-1"/>
                  <w:szCs w:val="22"/>
                </w:rPr>
                <w:t>e</w:t>
              </w:r>
              <w:r w:rsidRPr="00B36352">
                <w:rPr>
                  <w:rFonts w:cs="Calibri"/>
                  <w:szCs w:val="22"/>
                </w:rPr>
                <w:t>ments of the Area Monitoring System for the BISS</w:t>
              </w:r>
              <w:r w:rsidR="00204BEB">
                <w:rPr>
                  <w:rFonts w:cs="Calibri"/>
                  <w:szCs w:val="22"/>
                </w:rPr>
                <w:t xml:space="preserve">, </w:t>
              </w:r>
              <w:r w:rsidRPr="00B36352">
                <w:rPr>
                  <w:rFonts w:cs="Calibri"/>
                  <w:szCs w:val="22"/>
                </w:rPr>
                <w:t>ANC</w:t>
              </w:r>
              <w:r w:rsidR="00204BEB">
                <w:rPr>
                  <w:rFonts w:cs="Calibri"/>
                  <w:szCs w:val="22"/>
                </w:rPr>
                <w:t xml:space="preserve">, </w:t>
              </w:r>
              <w:r w:rsidR="00204BEB" w:rsidRPr="001D5EF9">
                <w:rPr>
                  <w:rFonts w:cs="Calibri"/>
                  <w:szCs w:val="22"/>
                </w:rPr>
                <w:t>SIM and PAS</w:t>
              </w:r>
              <w:r w:rsidRPr="00B36352">
                <w:rPr>
                  <w:rFonts w:cs="Calibri"/>
                  <w:szCs w:val="22"/>
                </w:rPr>
                <w:t xml:space="preserve"> in 2023 and</w:t>
              </w:r>
              <w:r w:rsidRPr="00B36352">
                <w:rPr>
                  <w:rFonts w:cs="Calibri"/>
                  <w:spacing w:val="-2"/>
                  <w:szCs w:val="22"/>
                </w:rPr>
                <w:t xml:space="preserve"> other area-based schemes in 2024 </w:t>
              </w:r>
              <w:r w:rsidRPr="00B36352">
                <w:rPr>
                  <w:rFonts w:cs="Calibri"/>
                  <w:spacing w:val="-1"/>
                  <w:szCs w:val="22"/>
                </w:rPr>
                <w:t>a</w:t>
              </w:r>
              <w:r w:rsidRPr="00B36352">
                <w:rPr>
                  <w:rFonts w:cs="Calibri"/>
                  <w:szCs w:val="22"/>
                </w:rPr>
                <w:t>s</w:t>
              </w:r>
              <w:r w:rsidRPr="00B36352">
                <w:rPr>
                  <w:rFonts w:cs="Calibri"/>
                  <w:spacing w:val="1"/>
                  <w:szCs w:val="22"/>
                </w:rPr>
                <w:t xml:space="preserve"> </w:t>
              </w:r>
              <w:r w:rsidRPr="00B36352">
                <w:rPr>
                  <w:rFonts w:cs="Calibri"/>
                  <w:szCs w:val="22"/>
                </w:rPr>
                <w:t>follows:</w:t>
              </w:r>
            </w:p>
            <w:p w14:paraId="34F7CC8F" w14:textId="77777777" w:rsidR="00B70314" w:rsidRPr="00B36352" w:rsidRDefault="00B70314" w:rsidP="00B70314">
              <w:pPr>
                <w:spacing w:after="0"/>
                <w:rPr>
                  <w:rFonts w:cs="Calibri"/>
                  <w:szCs w:val="22"/>
                </w:rPr>
              </w:pPr>
            </w:p>
            <w:p w14:paraId="216F569A" w14:textId="105F9F6A" w:rsidR="00B70314" w:rsidRPr="005E4ABA" w:rsidRDefault="00B70314" w:rsidP="007973CB">
              <w:pPr>
                <w:numPr>
                  <w:ilvl w:val="0"/>
                  <w:numId w:val="49"/>
                </w:numPr>
                <w:spacing w:after="0"/>
                <w:contextualSpacing/>
                <w:jc w:val="left"/>
                <w:rPr>
                  <w:rFonts w:cs="Calibri"/>
                  <w:szCs w:val="22"/>
                </w:rPr>
              </w:pPr>
              <w:r w:rsidRPr="00B36352">
                <w:rPr>
                  <w:rFonts w:cs="Calibri"/>
                  <w:szCs w:val="22"/>
                </w:rPr>
                <w:t xml:space="preserve">To </w:t>
              </w:r>
              <w:r w:rsidRPr="00B36352">
                <w:rPr>
                  <w:rFonts w:cs="Calibri"/>
                  <w:spacing w:val="-2"/>
                  <w:szCs w:val="22"/>
                </w:rPr>
                <w:t>c</w:t>
              </w:r>
              <w:r w:rsidRPr="00B36352">
                <w:rPr>
                  <w:rFonts w:cs="Calibri"/>
                  <w:szCs w:val="22"/>
                </w:rPr>
                <w:t>omp</w:t>
              </w:r>
              <w:r w:rsidRPr="00B36352">
                <w:rPr>
                  <w:rFonts w:cs="Calibri"/>
                  <w:spacing w:val="3"/>
                  <w:szCs w:val="22"/>
                </w:rPr>
                <w:t>l</w:t>
              </w:r>
              <w:r w:rsidRPr="00B36352">
                <w:rPr>
                  <w:rFonts w:cs="Calibri"/>
                  <w:szCs w:val="22"/>
                </w:rPr>
                <w:t>y</w:t>
              </w:r>
              <w:r w:rsidRPr="00B36352">
                <w:rPr>
                  <w:rFonts w:cs="Calibri"/>
                  <w:spacing w:val="-5"/>
                  <w:szCs w:val="22"/>
                </w:rPr>
                <w:t xml:space="preserve"> </w:t>
              </w:r>
              <w:r w:rsidRPr="00B36352">
                <w:rPr>
                  <w:rFonts w:cs="Calibri"/>
                  <w:szCs w:val="22"/>
                </w:rPr>
                <w:t>with the</w:t>
              </w:r>
              <w:r w:rsidRPr="00B36352">
                <w:rPr>
                  <w:rFonts w:cs="Calibri"/>
                  <w:spacing w:val="-1"/>
                  <w:szCs w:val="22"/>
                </w:rPr>
                <w:t xml:space="preserve"> European Commission Guidance Documents for </w:t>
              </w:r>
              <w:r w:rsidRPr="00CA61C6">
                <w:rPr>
                  <w:rFonts w:cs="Calibri"/>
                  <w:spacing w:val="-1"/>
                  <w:szCs w:val="22"/>
                </w:rPr>
                <w:t xml:space="preserve">Checks by Monitoring, </w:t>
              </w:r>
              <w:r>
                <w:rPr>
                  <w:rFonts w:cs="Calibri"/>
                  <w:spacing w:val="-1"/>
                  <w:szCs w:val="22"/>
                </w:rPr>
                <w:t>Area Monitoring Systems, FOI validation</w:t>
              </w:r>
              <w:r w:rsidRPr="00CA61C6">
                <w:rPr>
                  <w:rFonts w:cs="Calibri"/>
                  <w:spacing w:val="-1"/>
                  <w:szCs w:val="22"/>
                </w:rPr>
                <w:t xml:space="preserve"> and </w:t>
              </w:r>
              <w:r>
                <w:rPr>
                  <w:rFonts w:cs="Calibri"/>
                  <w:spacing w:val="-1"/>
                  <w:szCs w:val="22"/>
                </w:rPr>
                <w:t xml:space="preserve">all </w:t>
              </w:r>
              <w:r w:rsidRPr="00CA61C6">
                <w:rPr>
                  <w:rFonts w:cs="Calibri"/>
                  <w:spacing w:val="-1"/>
                  <w:szCs w:val="22"/>
                </w:rPr>
                <w:t xml:space="preserve">subsequent </w:t>
              </w:r>
              <w:r>
                <w:rPr>
                  <w:rFonts w:cs="Calibri"/>
                  <w:spacing w:val="-1"/>
                  <w:szCs w:val="22"/>
                </w:rPr>
                <w:t xml:space="preserve">technical guidance </w:t>
              </w:r>
              <w:r w:rsidRPr="00CA61C6">
                <w:rPr>
                  <w:rFonts w:cs="Calibri"/>
                  <w:spacing w:val="-1"/>
                  <w:szCs w:val="22"/>
                </w:rPr>
                <w:t>updates, a</w:t>
              </w:r>
              <w:r w:rsidRPr="00CA61C6">
                <w:rPr>
                  <w:rFonts w:cs="Calibri"/>
                  <w:szCs w:val="22"/>
                </w:rPr>
                <w:t>s det</w:t>
              </w:r>
              <w:r w:rsidRPr="00CA61C6">
                <w:rPr>
                  <w:rFonts w:cs="Calibri"/>
                  <w:spacing w:val="-2"/>
                  <w:szCs w:val="22"/>
                </w:rPr>
                <w:t>a</w:t>
              </w:r>
              <w:r w:rsidRPr="00CA61C6">
                <w:rPr>
                  <w:rFonts w:cs="Calibri"/>
                  <w:szCs w:val="22"/>
                </w:rPr>
                <w:t>il</w:t>
              </w:r>
              <w:r w:rsidRPr="00CA61C6">
                <w:rPr>
                  <w:rFonts w:cs="Calibri"/>
                  <w:spacing w:val="-1"/>
                  <w:szCs w:val="22"/>
                </w:rPr>
                <w:t>e</w:t>
              </w:r>
              <w:r w:rsidRPr="00CA61C6">
                <w:rPr>
                  <w:rFonts w:cs="Calibri"/>
                  <w:szCs w:val="22"/>
                </w:rPr>
                <w:t xml:space="preserve">d on the </w:t>
              </w:r>
              <w:r w:rsidRPr="00CA61C6">
                <w:rPr>
                  <w:rFonts w:cs="Calibri"/>
                  <w:spacing w:val="1"/>
                  <w:szCs w:val="22"/>
                </w:rPr>
                <w:t>J</w:t>
              </w:r>
              <w:r w:rsidRPr="00CA61C6">
                <w:rPr>
                  <w:rFonts w:cs="Calibri"/>
                  <w:szCs w:val="22"/>
                </w:rPr>
                <w:t>RC ‘Wiki</w:t>
              </w:r>
              <w:r w:rsidRPr="00CA61C6">
                <w:rPr>
                  <w:rFonts w:cs="Calibri"/>
                  <w:spacing w:val="-1"/>
                  <w:szCs w:val="22"/>
                </w:rPr>
                <w:t>ca</w:t>
              </w:r>
              <w:r w:rsidRPr="00CA61C6">
                <w:rPr>
                  <w:rFonts w:cs="Calibri"/>
                  <w:szCs w:val="22"/>
                </w:rPr>
                <w:t>p’</w:t>
              </w:r>
              <w:r w:rsidRPr="00CA61C6">
                <w:rPr>
                  <w:rFonts w:cs="Calibri"/>
                  <w:spacing w:val="-1"/>
                  <w:szCs w:val="22"/>
                </w:rPr>
                <w:t xml:space="preserve"> </w:t>
              </w:r>
              <w:r w:rsidRPr="00CA61C6">
                <w:rPr>
                  <w:rFonts w:cs="Calibri"/>
                  <w:szCs w:val="22"/>
                </w:rPr>
                <w:t>sit</w:t>
              </w:r>
              <w:r w:rsidRPr="00CA61C6">
                <w:rPr>
                  <w:rFonts w:cs="Calibri"/>
                  <w:spacing w:val="-1"/>
                  <w:szCs w:val="22"/>
                </w:rPr>
                <w:t>e</w:t>
              </w:r>
              <w:r w:rsidRPr="00CA61C6">
                <w:rPr>
                  <w:rFonts w:cs="Calibri"/>
                  <w:szCs w:val="22"/>
                </w:rPr>
                <w:t xml:space="preserve">: </w:t>
              </w:r>
              <w:hyperlink r:id="rId35" w:history="1">
                <w:r w:rsidRPr="00234E24">
                  <w:rPr>
                    <w:rFonts w:cs="Calibri"/>
                    <w:szCs w:val="22"/>
                    <w:u w:val="single"/>
                  </w:rPr>
                  <w:t>https://marswiki.jrc.ec.europa.eu/wikicap/index.php/Main_Page</w:t>
                </w:r>
              </w:hyperlink>
              <w:r>
                <w:rPr>
                  <w:rFonts w:cs="Calibri"/>
                  <w:szCs w:val="22"/>
                  <w:u w:val="single"/>
                </w:rPr>
                <w:t xml:space="preserve"> </w:t>
              </w:r>
            </w:p>
            <w:p w14:paraId="475A24D1" w14:textId="77777777" w:rsidR="00B70314" w:rsidRPr="00B36352" w:rsidRDefault="00B70314" w:rsidP="00E74630">
              <w:pPr>
                <w:spacing w:after="0"/>
                <w:ind w:left="720"/>
                <w:contextualSpacing/>
                <w:rPr>
                  <w:rFonts w:cs="Calibri"/>
                  <w:szCs w:val="22"/>
                </w:rPr>
              </w:pPr>
            </w:p>
            <w:p w14:paraId="68433BB7" w14:textId="77777777" w:rsidR="00B70314" w:rsidRPr="00B36352" w:rsidRDefault="00B70314" w:rsidP="007973CB">
              <w:pPr>
                <w:numPr>
                  <w:ilvl w:val="0"/>
                  <w:numId w:val="49"/>
                </w:numPr>
                <w:spacing w:after="0"/>
                <w:contextualSpacing/>
                <w:rPr>
                  <w:rFonts w:cs="Calibri"/>
                  <w:szCs w:val="22"/>
                </w:rPr>
              </w:pPr>
              <w:r w:rsidRPr="00B36352">
                <w:rPr>
                  <w:rFonts w:cs="Calibri"/>
                  <w:szCs w:val="22"/>
                </w:rPr>
                <w:t xml:space="preserve">Understand the LPIS parcel preparation for monitoring and determination </w:t>
              </w:r>
              <w:r>
                <w:rPr>
                  <w:rFonts w:cs="Calibri"/>
                  <w:szCs w:val="22"/>
                </w:rPr>
                <w:t>of</w:t>
              </w:r>
              <w:r w:rsidRPr="00B36352">
                <w:rPr>
                  <w:rFonts w:cs="Calibri"/>
                  <w:szCs w:val="22"/>
                </w:rPr>
                <w:t xml:space="preserve"> FOI for monitoring purposes carried out by the Department.</w:t>
              </w:r>
            </w:p>
            <w:p w14:paraId="7656DADB" w14:textId="77777777" w:rsidR="00B70314" w:rsidRPr="00B36352" w:rsidRDefault="00B70314" w:rsidP="00E74630">
              <w:pPr>
                <w:spacing w:after="0"/>
                <w:ind w:left="720"/>
                <w:contextualSpacing/>
                <w:rPr>
                  <w:rFonts w:cs="Calibri"/>
                  <w:szCs w:val="22"/>
                </w:rPr>
              </w:pPr>
            </w:p>
            <w:p w14:paraId="7D16FBAA" w14:textId="77777777" w:rsidR="00B70314" w:rsidRPr="00B36352" w:rsidRDefault="00B70314" w:rsidP="007973CB">
              <w:pPr>
                <w:numPr>
                  <w:ilvl w:val="0"/>
                  <w:numId w:val="49"/>
                </w:numPr>
                <w:spacing w:after="0"/>
                <w:contextualSpacing/>
                <w:rPr>
                  <w:rFonts w:cs="Calibri"/>
                  <w:szCs w:val="22"/>
                </w:rPr>
              </w:pPr>
              <w:r w:rsidRPr="00B36352">
                <w:rPr>
                  <w:rFonts w:cs="Calibri"/>
                  <w:szCs w:val="22"/>
                </w:rPr>
                <w:t>Acquire</w:t>
              </w:r>
              <w:r>
                <w:rPr>
                  <w:rFonts w:cs="Calibri"/>
                  <w:szCs w:val="22"/>
                </w:rPr>
                <w:t>, extract and pre-process</w:t>
              </w:r>
              <w:r w:rsidRPr="00B36352">
                <w:rPr>
                  <w:rFonts w:cs="Calibri"/>
                  <w:szCs w:val="22"/>
                </w:rPr>
                <w:t xml:space="preserve"> Sentinel Satellite data for the determined FOIs made available by the Department to the successful tenderer</w:t>
              </w:r>
              <w:r>
                <w:rPr>
                  <w:rFonts w:cs="Calibri"/>
                  <w:szCs w:val="22"/>
                </w:rPr>
                <w:t xml:space="preserve"> </w:t>
              </w:r>
              <w:r w:rsidRPr="00B36352">
                <w:rPr>
                  <w:rFonts w:cs="Calibri"/>
                  <w:szCs w:val="22"/>
                </w:rPr>
                <w:t>(See section 1.4.3 of this Appendix).</w:t>
              </w:r>
            </w:p>
            <w:p w14:paraId="75C1AF8D" w14:textId="77777777" w:rsidR="00B70314" w:rsidRPr="00B36352" w:rsidRDefault="00B70314" w:rsidP="00E74630">
              <w:pPr>
                <w:spacing w:after="0"/>
                <w:ind w:left="720"/>
                <w:contextualSpacing/>
                <w:rPr>
                  <w:rFonts w:cs="Calibri"/>
                  <w:szCs w:val="22"/>
                </w:rPr>
              </w:pPr>
            </w:p>
            <w:p w14:paraId="2278ABBC" w14:textId="77777777" w:rsidR="00B70314" w:rsidRPr="00330E8B" w:rsidRDefault="00B70314" w:rsidP="007973CB">
              <w:pPr>
                <w:numPr>
                  <w:ilvl w:val="0"/>
                  <w:numId w:val="49"/>
                </w:numPr>
                <w:spacing w:after="0"/>
                <w:contextualSpacing/>
                <w:rPr>
                  <w:rFonts w:cs="Calibri"/>
                  <w:szCs w:val="22"/>
                </w:rPr>
              </w:pPr>
              <w:r w:rsidRPr="00330E8B">
                <w:rPr>
                  <w:rFonts w:cs="Calibri"/>
                  <w:szCs w:val="22"/>
                </w:rPr>
                <w:t>Re-run Sentinel data extraction and pre-processing for updated FOIs (Refer to sections 1.4 and 1.5 of this Appendix). Updated FOIs will be provided to the successful tenderer on a regular basis to be determined by the Department.</w:t>
              </w:r>
            </w:p>
            <w:p w14:paraId="0A611A5A" w14:textId="77777777" w:rsidR="00B70314" w:rsidRPr="00B36352" w:rsidRDefault="00B70314" w:rsidP="00E74630">
              <w:pPr>
                <w:spacing w:after="0"/>
                <w:ind w:left="720"/>
                <w:contextualSpacing/>
                <w:rPr>
                  <w:rFonts w:cs="Calibri"/>
                  <w:szCs w:val="22"/>
                </w:rPr>
              </w:pPr>
            </w:p>
            <w:p w14:paraId="4A3C9402" w14:textId="77777777" w:rsidR="00B70314" w:rsidRDefault="00B70314" w:rsidP="007973CB">
              <w:pPr>
                <w:numPr>
                  <w:ilvl w:val="0"/>
                  <w:numId w:val="49"/>
                </w:numPr>
                <w:spacing w:after="0"/>
                <w:contextualSpacing/>
                <w:rPr>
                  <w:rFonts w:cs="Calibri"/>
                  <w:szCs w:val="22"/>
                </w:rPr>
              </w:pPr>
              <w:r>
                <w:rPr>
                  <w:rFonts w:cs="Calibri"/>
                  <w:szCs w:val="22"/>
                </w:rPr>
                <w:t>R</w:t>
              </w:r>
              <w:r w:rsidRPr="00B36352">
                <w:rPr>
                  <w:rFonts w:cs="Calibri"/>
                  <w:szCs w:val="22"/>
                </w:rPr>
                <w:t xml:space="preserve">eport on the eligibility of FOI based on the </w:t>
              </w:r>
              <w:r>
                <w:rPr>
                  <w:rFonts w:cs="Calibri"/>
                  <w:szCs w:val="22"/>
                </w:rPr>
                <w:t xml:space="preserve">business logic and rules provided by the </w:t>
              </w:r>
              <w:r w:rsidRPr="00B36352">
                <w:rPr>
                  <w:rFonts w:cs="Calibri"/>
                  <w:szCs w:val="22"/>
                </w:rPr>
                <w:t>Departmen</w:t>
              </w:r>
              <w:r>
                <w:rPr>
                  <w:rFonts w:cs="Calibri"/>
                  <w:szCs w:val="22"/>
                </w:rPr>
                <w:t>t</w:t>
              </w:r>
              <w:r w:rsidRPr="00B36352">
                <w:rPr>
                  <w:rFonts w:cs="Calibri"/>
                  <w:szCs w:val="22"/>
                </w:rPr>
                <w:t>.</w:t>
              </w:r>
            </w:p>
            <w:p w14:paraId="1106FC1A" w14:textId="77777777" w:rsidR="00B70314" w:rsidRPr="00B36352" w:rsidRDefault="00B70314" w:rsidP="00E74630">
              <w:pPr>
                <w:spacing w:after="0"/>
                <w:ind w:left="720"/>
                <w:contextualSpacing/>
                <w:rPr>
                  <w:rFonts w:cs="Calibri"/>
                  <w:szCs w:val="22"/>
                </w:rPr>
              </w:pPr>
            </w:p>
            <w:p w14:paraId="54023016" w14:textId="77777777" w:rsidR="00B70314" w:rsidRPr="001D5EF9" w:rsidRDefault="00B70314" w:rsidP="007973CB">
              <w:pPr>
                <w:numPr>
                  <w:ilvl w:val="0"/>
                  <w:numId w:val="49"/>
                </w:numPr>
                <w:spacing w:after="0"/>
                <w:contextualSpacing/>
                <w:rPr>
                  <w:rFonts w:cs="Calibri"/>
                  <w:szCs w:val="22"/>
                </w:rPr>
              </w:pPr>
              <w:r>
                <w:rPr>
                  <w:rFonts w:cs="Calibri"/>
                  <w:szCs w:val="22"/>
                </w:rPr>
                <w:t>I</w:t>
              </w:r>
              <w:r w:rsidRPr="00B36352">
                <w:rPr>
                  <w:rFonts w:cs="Calibri"/>
                  <w:szCs w:val="22"/>
                </w:rPr>
                <w:t xml:space="preserve">dentify presence of Ineligible structures </w:t>
              </w:r>
              <w:r>
                <w:rPr>
                  <w:rFonts w:cs="Calibri"/>
                  <w:szCs w:val="22"/>
                </w:rPr>
                <w:t xml:space="preserve">or ineligible land use </w:t>
              </w:r>
              <w:r w:rsidRPr="00B36352">
                <w:rPr>
                  <w:rFonts w:cs="Calibri"/>
                  <w:szCs w:val="22"/>
                </w:rPr>
                <w:t>within a FOI.</w:t>
              </w:r>
            </w:p>
            <w:p w14:paraId="72FB9022" w14:textId="77777777" w:rsidR="00B70314" w:rsidRPr="00B36352" w:rsidRDefault="00B70314" w:rsidP="00E74630">
              <w:pPr>
                <w:spacing w:after="0"/>
                <w:ind w:left="720"/>
                <w:contextualSpacing/>
                <w:rPr>
                  <w:rFonts w:cs="Calibri"/>
                  <w:szCs w:val="22"/>
                </w:rPr>
              </w:pPr>
            </w:p>
            <w:p w14:paraId="37D567E1" w14:textId="77744972" w:rsidR="00B70314" w:rsidRDefault="00B70314" w:rsidP="007973CB">
              <w:pPr>
                <w:numPr>
                  <w:ilvl w:val="0"/>
                  <w:numId w:val="49"/>
                </w:numPr>
                <w:spacing w:after="0"/>
                <w:contextualSpacing/>
                <w:rPr>
                  <w:rFonts w:cs="Calibri"/>
                  <w:szCs w:val="22"/>
                </w:rPr>
              </w:pPr>
              <w:r>
                <w:rPr>
                  <w:rFonts w:cs="Calibri"/>
                  <w:szCs w:val="22"/>
                </w:rPr>
                <w:t>R</w:t>
              </w:r>
              <w:r w:rsidRPr="00B36352">
                <w:rPr>
                  <w:rFonts w:cs="Calibri"/>
                  <w:szCs w:val="22"/>
                </w:rPr>
                <w:t>eport on marker</w:t>
              </w:r>
              <w:r>
                <w:rPr>
                  <w:rFonts w:cs="Calibri"/>
                  <w:szCs w:val="22"/>
                </w:rPr>
                <w:t>/</w:t>
              </w:r>
              <w:r w:rsidRPr="00B36352">
                <w:rPr>
                  <w:rFonts w:cs="Calibri"/>
                  <w:szCs w:val="22"/>
                </w:rPr>
                <w:t xml:space="preserve">scenario findings at </w:t>
              </w:r>
              <w:r>
                <w:rPr>
                  <w:rFonts w:cs="Calibri"/>
                  <w:szCs w:val="22"/>
                </w:rPr>
                <w:t>an</w:t>
              </w:r>
              <w:r w:rsidRPr="00B36352">
                <w:rPr>
                  <w:rFonts w:cs="Calibri"/>
                  <w:szCs w:val="22"/>
                </w:rPr>
                <w:t xml:space="preserve"> FOI level.</w:t>
              </w:r>
            </w:p>
            <w:p w14:paraId="08B711C9" w14:textId="77777777" w:rsidR="00EF1093" w:rsidRDefault="00EF1093" w:rsidP="00E74630">
              <w:pPr>
                <w:pStyle w:val="ListParagraph"/>
                <w:spacing w:after="0"/>
                <w:rPr>
                  <w:rFonts w:cs="Calibri"/>
                  <w:szCs w:val="22"/>
                </w:rPr>
              </w:pPr>
            </w:p>
            <w:p w14:paraId="4332A37F" w14:textId="2D09EA48" w:rsidR="00EF1093" w:rsidRPr="00B36352" w:rsidRDefault="00EF1093" w:rsidP="007973CB">
              <w:pPr>
                <w:numPr>
                  <w:ilvl w:val="0"/>
                  <w:numId w:val="49"/>
                </w:numPr>
                <w:spacing w:after="0"/>
                <w:contextualSpacing/>
                <w:rPr>
                  <w:rFonts w:cs="Calibri"/>
                  <w:szCs w:val="22"/>
                </w:rPr>
              </w:pPr>
              <w:r>
                <w:rPr>
                  <w:rFonts w:cs="Calibri"/>
                  <w:szCs w:val="22"/>
                </w:rPr>
                <w:t>Provide regular progress reports. Frequency will be agreed with the Contracting Authority.</w:t>
              </w:r>
            </w:p>
            <w:p w14:paraId="10FF0293" w14:textId="77777777" w:rsidR="00B70314" w:rsidRPr="00B36352" w:rsidRDefault="00B70314" w:rsidP="00E74630">
              <w:pPr>
                <w:spacing w:after="0"/>
                <w:ind w:left="720"/>
                <w:contextualSpacing/>
                <w:rPr>
                  <w:rFonts w:cs="Calibri"/>
                  <w:szCs w:val="22"/>
                </w:rPr>
              </w:pPr>
            </w:p>
            <w:p w14:paraId="22128118" w14:textId="77777777" w:rsidR="00B70314" w:rsidRPr="001D5EF9" w:rsidRDefault="00B70314" w:rsidP="007973CB">
              <w:pPr>
                <w:numPr>
                  <w:ilvl w:val="0"/>
                  <w:numId w:val="49"/>
                </w:numPr>
                <w:spacing w:after="0"/>
                <w:contextualSpacing/>
                <w:rPr>
                  <w:rFonts w:cs="Calibri"/>
                  <w:szCs w:val="22"/>
                </w:rPr>
              </w:pPr>
              <w:r>
                <w:rPr>
                  <w:rFonts w:cs="Calibri"/>
                  <w:szCs w:val="22"/>
                </w:rPr>
                <w:t>D</w:t>
              </w:r>
              <w:r w:rsidRPr="001D5EF9">
                <w:rPr>
                  <w:rFonts w:cs="Calibri"/>
                  <w:szCs w:val="22"/>
                </w:rPr>
                <w:t>eliver monitoring results based on the area-based eligibility conditions for the BISS, ANC, SIM and PAS for 2023 within the set timeframe.</w:t>
              </w:r>
            </w:p>
            <w:p w14:paraId="3AEF3855" w14:textId="77777777" w:rsidR="00B70314" w:rsidRPr="00B36352" w:rsidRDefault="00B70314" w:rsidP="00E74630">
              <w:pPr>
                <w:spacing w:after="0"/>
                <w:ind w:left="720"/>
                <w:contextualSpacing/>
                <w:rPr>
                  <w:rFonts w:cs="Calibri"/>
                  <w:szCs w:val="22"/>
                </w:rPr>
              </w:pPr>
            </w:p>
            <w:p w14:paraId="0650DAB7" w14:textId="77777777" w:rsidR="00B70314" w:rsidRDefault="00B70314" w:rsidP="007973CB">
              <w:pPr>
                <w:numPr>
                  <w:ilvl w:val="0"/>
                  <w:numId w:val="49"/>
                </w:numPr>
                <w:spacing w:after="0"/>
                <w:contextualSpacing/>
                <w:rPr>
                  <w:rFonts w:cs="Calibri"/>
                  <w:szCs w:val="22"/>
                </w:rPr>
              </w:pPr>
              <w:r>
                <w:rPr>
                  <w:rFonts w:cs="Calibri"/>
                  <w:szCs w:val="22"/>
                </w:rPr>
                <w:t>D</w:t>
              </w:r>
              <w:r w:rsidRPr="00B36352">
                <w:rPr>
                  <w:rFonts w:cs="Calibri"/>
                  <w:szCs w:val="22"/>
                </w:rPr>
                <w:t xml:space="preserve">eliver results based on the area-based eligibility conditions for </w:t>
              </w:r>
              <w:r w:rsidRPr="001D5EF9">
                <w:rPr>
                  <w:rFonts w:cs="Calibri"/>
                  <w:szCs w:val="22"/>
                </w:rPr>
                <w:t>the BISS, ANC, SIM, PAS and all other area related schemes for 2024 within the set timeframe.</w:t>
              </w:r>
            </w:p>
            <w:p w14:paraId="66E35D0B" w14:textId="77777777" w:rsidR="00B70314" w:rsidRDefault="00B70314" w:rsidP="00E74630">
              <w:pPr>
                <w:pStyle w:val="ListParagraph"/>
                <w:spacing w:after="0"/>
                <w:rPr>
                  <w:rFonts w:cs="Calibri"/>
                  <w:szCs w:val="22"/>
                </w:rPr>
              </w:pPr>
            </w:p>
            <w:p w14:paraId="3B756289" w14:textId="77777777" w:rsidR="00B70314" w:rsidRPr="00B70314" w:rsidRDefault="00B70314" w:rsidP="007973CB">
              <w:pPr>
                <w:numPr>
                  <w:ilvl w:val="0"/>
                  <w:numId w:val="49"/>
                </w:numPr>
                <w:spacing w:after="0"/>
                <w:contextualSpacing/>
                <w:rPr>
                  <w:rFonts w:cs="Calibri"/>
                  <w:szCs w:val="22"/>
                </w:rPr>
              </w:pPr>
              <w:r w:rsidRPr="00B70314">
                <w:rPr>
                  <w:rFonts w:cs="Calibri"/>
                  <w:szCs w:val="22"/>
                </w:rPr>
                <w:t>Provide relevant metadata for all monitoring results delivered to the Department including the imagery, times and model versions associated with each result.</w:t>
              </w:r>
            </w:p>
            <w:p w14:paraId="2151FF0F" w14:textId="77777777" w:rsidR="00B70314" w:rsidRPr="00B36352" w:rsidRDefault="00B70314" w:rsidP="00E74630">
              <w:pPr>
                <w:spacing w:after="0"/>
                <w:ind w:left="720"/>
                <w:contextualSpacing/>
                <w:rPr>
                  <w:rFonts w:cs="Calibri"/>
                  <w:szCs w:val="22"/>
                </w:rPr>
              </w:pPr>
            </w:p>
            <w:p w14:paraId="61B29B65" w14:textId="4981557C" w:rsidR="00B70314" w:rsidRDefault="00B70314" w:rsidP="007973CB">
              <w:pPr>
                <w:numPr>
                  <w:ilvl w:val="0"/>
                  <w:numId w:val="49"/>
                </w:numPr>
                <w:spacing w:after="0"/>
                <w:contextualSpacing/>
                <w:rPr>
                  <w:rFonts w:cs="Calibri"/>
                  <w:szCs w:val="22"/>
                </w:rPr>
              </w:pPr>
              <w:r>
                <w:rPr>
                  <w:rFonts w:cs="Calibri"/>
                  <w:szCs w:val="22"/>
                </w:rPr>
                <w:t>Establish</w:t>
              </w:r>
              <w:r w:rsidRPr="00B36352">
                <w:rPr>
                  <w:rFonts w:cs="Calibri"/>
                  <w:szCs w:val="22"/>
                </w:rPr>
                <w:t xml:space="preserve"> the required architecture for an AMS to store, manage, process and report on </w:t>
              </w:r>
              <w:r>
                <w:rPr>
                  <w:rFonts w:cs="Calibri"/>
                  <w:szCs w:val="22"/>
                </w:rPr>
                <w:t xml:space="preserve">monitoring </w:t>
              </w:r>
              <w:r w:rsidRPr="00B36352">
                <w:rPr>
                  <w:rFonts w:cs="Calibri"/>
                  <w:szCs w:val="22"/>
                </w:rPr>
                <w:t>data.</w:t>
              </w:r>
            </w:p>
            <w:p w14:paraId="3F3FF1DC" w14:textId="77777777" w:rsidR="007E22C2" w:rsidRDefault="007E22C2" w:rsidP="00E74630">
              <w:pPr>
                <w:pStyle w:val="ListParagraph"/>
                <w:spacing w:after="0"/>
                <w:rPr>
                  <w:rFonts w:cs="Calibri"/>
                  <w:szCs w:val="22"/>
                </w:rPr>
              </w:pPr>
            </w:p>
            <w:p w14:paraId="01B95D61" w14:textId="710AC443" w:rsidR="007E22C2" w:rsidRPr="007E22C2" w:rsidRDefault="007E22C2" w:rsidP="007973CB">
              <w:pPr>
                <w:pStyle w:val="ListParagraph"/>
                <w:numPr>
                  <w:ilvl w:val="0"/>
                  <w:numId w:val="49"/>
                </w:numPr>
                <w:spacing w:after="0"/>
                <w:rPr>
                  <w:rFonts w:asciiTheme="minorHAnsi" w:hAnsiTheme="minorHAnsi"/>
                  <w:szCs w:val="22"/>
                  <w:lang w:val="en-IE"/>
                </w:rPr>
              </w:pPr>
              <w:r>
                <w:rPr>
                  <w:rFonts w:asciiTheme="minorHAnsi" w:hAnsiTheme="minorHAnsi"/>
                </w:rPr>
                <w:lastRenderedPageBreak/>
                <w:t>Provide</w:t>
              </w:r>
              <w:r w:rsidRPr="007E22C2">
                <w:rPr>
                  <w:rFonts w:asciiTheme="minorHAnsi" w:hAnsiTheme="minorHAnsi"/>
                </w:rPr>
                <w:t xml:space="preserve"> policies and </w:t>
              </w:r>
              <w:r w:rsidRPr="007E22C2">
                <w:rPr>
                  <w:rFonts w:asciiTheme="minorHAnsi" w:hAnsiTheme="minorHAnsi"/>
                  <w:shd w:val="clear" w:color="auto" w:fill="FFFFFF"/>
                </w:rPr>
                <w:t>practices for business continuity management, data backup and disaster recovery including any third parties providing these services.</w:t>
              </w:r>
            </w:p>
            <w:p w14:paraId="1C004D55" w14:textId="77777777" w:rsidR="00B70314" w:rsidRPr="007E22C2" w:rsidRDefault="00B70314" w:rsidP="00E74630">
              <w:pPr>
                <w:spacing w:after="0"/>
                <w:ind w:left="720"/>
                <w:contextualSpacing/>
                <w:rPr>
                  <w:rFonts w:asciiTheme="minorHAnsi" w:hAnsiTheme="minorHAnsi" w:cs="Calibri"/>
                  <w:szCs w:val="22"/>
                </w:rPr>
              </w:pPr>
            </w:p>
            <w:p w14:paraId="52A36EF9" w14:textId="3A8A0961" w:rsidR="00B70314" w:rsidRDefault="00B70314" w:rsidP="007973CB">
              <w:pPr>
                <w:numPr>
                  <w:ilvl w:val="0"/>
                  <w:numId w:val="49"/>
                </w:numPr>
                <w:spacing w:after="0"/>
                <w:contextualSpacing/>
                <w:rPr>
                  <w:rFonts w:cs="Calibri"/>
                  <w:szCs w:val="22"/>
                </w:rPr>
              </w:pPr>
              <w:r w:rsidRPr="007E22C2">
                <w:rPr>
                  <w:rFonts w:asciiTheme="minorHAnsi" w:hAnsiTheme="minorHAnsi" w:cs="Calibri"/>
                  <w:szCs w:val="22"/>
                </w:rPr>
                <w:t>Provide the Department</w:t>
              </w:r>
              <w:r w:rsidRPr="00B36352">
                <w:rPr>
                  <w:rFonts w:cs="Calibri"/>
                  <w:szCs w:val="22"/>
                </w:rPr>
                <w:t xml:space="preserve"> with access to the </w:t>
              </w:r>
              <w:r>
                <w:rPr>
                  <w:rFonts w:cs="Calibri"/>
                  <w:szCs w:val="22"/>
                </w:rPr>
                <w:t xml:space="preserve">AMS </w:t>
              </w:r>
              <w:r w:rsidRPr="00B36352">
                <w:rPr>
                  <w:rFonts w:cs="Calibri"/>
                  <w:szCs w:val="22"/>
                </w:rPr>
                <w:t xml:space="preserve">architecture solution to </w:t>
              </w:r>
              <w:r>
                <w:rPr>
                  <w:rFonts w:cs="Calibri"/>
                  <w:szCs w:val="22"/>
                </w:rPr>
                <w:t>facilitate</w:t>
              </w:r>
              <w:r w:rsidRPr="00B36352">
                <w:rPr>
                  <w:rFonts w:cs="Calibri"/>
                  <w:szCs w:val="22"/>
                </w:rPr>
                <w:t xml:space="preserve"> develop</w:t>
              </w:r>
              <w:r>
                <w:rPr>
                  <w:rFonts w:cs="Calibri"/>
                  <w:szCs w:val="22"/>
                </w:rPr>
                <w:t xml:space="preserve">ment </w:t>
              </w:r>
              <w:r w:rsidRPr="00B36352">
                <w:rPr>
                  <w:rFonts w:cs="Calibri"/>
                  <w:szCs w:val="22"/>
                </w:rPr>
                <w:t>of the Department</w:t>
              </w:r>
              <w:r>
                <w:rPr>
                  <w:rFonts w:cs="Calibri"/>
                  <w:szCs w:val="22"/>
                </w:rPr>
                <w:t>’</w:t>
              </w:r>
              <w:r w:rsidRPr="00B36352">
                <w:rPr>
                  <w:rFonts w:cs="Calibri"/>
                  <w:szCs w:val="22"/>
                </w:rPr>
                <w:t>s marker library.</w:t>
              </w:r>
            </w:p>
            <w:p w14:paraId="19DD82E6" w14:textId="77777777" w:rsidR="00FD2060" w:rsidRDefault="00FD2060" w:rsidP="00E74630">
              <w:pPr>
                <w:pStyle w:val="ListParagraph"/>
                <w:spacing w:after="0"/>
                <w:rPr>
                  <w:rFonts w:cs="Calibri"/>
                  <w:szCs w:val="22"/>
                </w:rPr>
              </w:pPr>
            </w:p>
            <w:p w14:paraId="5C96A24E" w14:textId="1AFB2D4F" w:rsidR="00FD2060" w:rsidRPr="00B36352" w:rsidRDefault="00FD2060" w:rsidP="007973CB">
              <w:pPr>
                <w:numPr>
                  <w:ilvl w:val="0"/>
                  <w:numId w:val="49"/>
                </w:numPr>
                <w:spacing w:after="0"/>
                <w:contextualSpacing/>
                <w:rPr>
                  <w:rFonts w:cs="Calibri"/>
                  <w:szCs w:val="22"/>
                </w:rPr>
              </w:pPr>
              <w:r>
                <w:rPr>
                  <w:lang w:eastAsia="en-IE"/>
                </w:rPr>
                <w:t>Provided support to a</w:t>
              </w:r>
              <w:r w:rsidRPr="002D1E3F">
                <w:rPr>
                  <w:lang w:eastAsia="en-IE"/>
                </w:rPr>
                <w:t>ssist</w:t>
              </w:r>
              <w:r>
                <w:rPr>
                  <w:lang w:eastAsia="en-IE"/>
                </w:rPr>
                <w:t xml:space="preserve"> </w:t>
              </w:r>
              <w:r w:rsidRPr="002D1E3F">
                <w:rPr>
                  <w:lang w:eastAsia="en-IE"/>
                </w:rPr>
                <w:t>in</w:t>
              </w:r>
              <w:r>
                <w:rPr>
                  <w:lang w:eastAsia="en-IE"/>
                </w:rPr>
                <w:t xml:space="preserve"> the </w:t>
              </w:r>
              <w:r w:rsidRPr="002D1E3F">
                <w:rPr>
                  <w:lang w:eastAsia="en-IE"/>
                </w:rPr>
                <w:t>resolution</w:t>
              </w:r>
              <w:r>
                <w:rPr>
                  <w:lang w:eastAsia="en-IE"/>
                </w:rPr>
                <w:t xml:space="preserve"> of issues that arise </w:t>
              </w:r>
              <w:r w:rsidRPr="002D1E3F">
                <w:rPr>
                  <w:lang w:eastAsia="en-IE"/>
                </w:rPr>
                <w:t>in</w:t>
              </w:r>
              <w:r>
                <w:rPr>
                  <w:lang w:eastAsia="en-IE"/>
                </w:rPr>
                <w:t xml:space="preserve"> </w:t>
              </w:r>
              <w:r w:rsidRPr="002D1E3F">
                <w:rPr>
                  <w:lang w:eastAsia="en-IE"/>
                </w:rPr>
                <w:t>a</w:t>
              </w:r>
              <w:r>
                <w:rPr>
                  <w:lang w:eastAsia="en-IE"/>
                </w:rPr>
                <w:t xml:space="preserve"> </w:t>
              </w:r>
              <w:r w:rsidRPr="002D1E3F">
                <w:rPr>
                  <w:lang w:eastAsia="en-IE"/>
                </w:rPr>
                <w:t>timely</w:t>
              </w:r>
              <w:r>
                <w:rPr>
                  <w:lang w:eastAsia="en-IE"/>
                </w:rPr>
                <w:t xml:space="preserve"> </w:t>
              </w:r>
              <w:r w:rsidRPr="002D1E3F">
                <w:rPr>
                  <w:lang w:eastAsia="en-IE"/>
                </w:rPr>
                <w:t>manner</w:t>
              </w:r>
              <w:r>
                <w:rPr>
                  <w:lang w:eastAsia="en-IE"/>
                </w:rPr>
                <w:t xml:space="preserve"> in addition to having a pro-active relationship which identifies potential issues before they arise and providing advice regarding the directions to take.</w:t>
              </w:r>
            </w:p>
            <w:p w14:paraId="62E53007" w14:textId="77777777" w:rsidR="00B70314" w:rsidRPr="00B36352" w:rsidRDefault="00B70314" w:rsidP="00E74630">
              <w:pPr>
                <w:spacing w:after="0"/>
                <w:ind w:left="720"/>
                <w:contextualSpacing/>
                <w:rPr>
                  <w:rFonts w:cs="Calibri"/>
                  <w:szCs w:val="22"/>
                </w:rPr>
              </w:pPr>
            </w:p>
            <w:p w14:paraId="0D707A20" w14:textId="141B0A1E" w:rsidR="00B70314" w:rsidRPr="00B36352" w:rsidRDefault="00B70314" w:rsidP="007973CB">
              <w:pPr>
                <w:numPr>
                  <w:ilvl w:val="0"/>
                  <w:numId w:val="49"/>
                </w:numPr>
                <w:spacing w:after="0"/>
                <w:contextualSpacing/>
                <w:rPr>
                  <w:rFonts w:cs="Calibri"/>
                  <w:noProof/>
                  <w:szCs w:val="22"/>
                </w:rPr>
              </w:pPr>
              <w:r>
                <w:rPr>
                  <w:rFonts w:cs="Calibri"/>
                  <w:noProof/>
                  <w:szCs w:val="22"/>
                </w:rPr>
                <w:t>Develop and</w:t>
              </w:r>
              <w:r w:rsidRPr="00B36352">
                <w:rPr>
                  <w:rFonts w:cs="Calibri"/>
                  <w:noProof/>
                  <w:szCs w:val="22"/>
                </w:rPr>
                <w:t xml:space="preserve"> make available an </w:t>
              </w:r>
              <w:r w:rsidR="00D67678">
                <w:rPr>
                  <w:rFonts w:cs="Calibri"/>
                  <w:noProof/>
                  <w:szCs w:val="22"/>
                </w:rPr>
                <w:t>Expert Viewer</w:t>
              </w:r>
              <w:r w:rsidRPr="00F878D9">
                <w:rPr>
                  <w:rFonts w:cs="Calibri"/>
                  <w:noProof/>
                  <w:szCs w:val="22"/>
                </w:rPr>
                <w:t xml:space="preserve"> Application</w:t>
              </w:r>
              <w:r w:rsidRPr="00B36352">
                <w:rPr>
                  <w:rFonts w:cs="Calibri"/>
                  <w:noProof/>
                  <w:szCs w:val="22"/>
                </w:rPr>
                <w:t xml:space="preserve"> for use by the Department</w:t>
              </w:r>
              <w:r>
                <w:rPr>
                  <w:rFonts w:cs="Calibri"/>
                  <w:noProof/>
                  <w:szCs w:val="22"/>
                </w:rPr>
                <w:t>’</w:t>
              </w:r>
              <w:r w:rsidRPr="00B36352">
                <w:rPr>
                  <w:rFonts w:cs="Calibri"/>
                  <w:noProof/>
                  <w:szCs w:val="22"/>
                </w:rPr>
                <w:t xml:space="preserve">s EO team </w:t>
              </w:r>
              <w:r>
                <w:rPr>
                  <w:rFonts w:cs="Calibri"/>
                  <w:noProof/>
                  <w:szCs w:val="22"/>
                </w:rPr>
                <w:t xml:space="preserve">as </w:t>
              </w:r>
              <w:r w:rsidRPr="00B36352">
                <w:rPr>
                  <w:rFonts w:cs="Calibri"/>
                  <w:noProof/>
                  <w:szCs w:val="22"/>
                </w:rPr>
                <w:t>outlined in section 1.20 of this Appendix.</w:t>
              </w:r>
            </w:p>
            <w:p w14:paraId="2F09E196" w14:textId="77777777" w:rsidR="00B70314" w:rsidRPr="00B36352" w:rsidRDefault="00B70314" w:rsidP="00E74630">
              <w:pPr>
                <w:spacing w:after="0"/>
                <w:ind w:left="720"/>
                <w:contextualSpacing/>
                <w:rPr>
                  <w:rFonts w:cs="Calibri"/>
                  <w:noProof/>
                  <w:szCs w:val="22"/>
                </w:rPr>
              </w:pPr>
            </w:p>
            <w:p w14:paraId="292007AB" w14:textId="77777777" w:rsidR="00B70314" w:rsidRPr="00663A9F" w:rsidRDefault="00B70314" w:rsidP="007973CB">
              <w:pPr>
                <w:numPr>
                  <w:ilvl w:val="0"/>
                  <w:numId w:val="49"/>
                </w:numPr>
                <w:spacing w:after="0"/>
                <w:contextualSpacing/>
                <w:rPr>
                  <w:rFonts w:cs="Calibri"/>
                  <w:noProof/>
                  <w:szCs w:val="22"/>
                </w:rPr>
              </w:pPr>
              <w:r w:rsidRPr="00B36352">
                <w:rPr>
                  <w:rFonts w:cs="Calibri"/>
                  <w:noProof/>
                  <w:szCs w:val="22"/>
                </w:rPr>
                <w:t>The</w:t>
              </w:r>
              <w:r w:rsidRPr="001D5EF9">
                <w:rPr>
                  <w:rFonts w:cs="Calibri"/>
                  <w:noProof/>
                  <w:szCs w:val="22"/>
                </w:rPr>
                <w:t xml:space="preserve"> </w:t>
              </w:r>
              <w:r w:rsidRPr="00B36352">
                <w:rPr>
                  <w:rFonts w:cs="Calibri"/>
                  <w:noProof/>
                  <w:szCs w:val="22"/>
                </w:rPr>
                <w:t>Succ</w:t>
              </w:r>
              <w:r w:rsidRPr="001D5EF9">
                <w:rPr>
                  <w:rFonts w:cs="Calibri"/>
                  <w:noProof/>
                  <w:szCs w:val="22"/>
                </w:rPr>
                <w:t>e</w:t>
              </w:r>
              <w:r w:rsidRPr="00B36352">
                <w:rPr>
                  <w:rFonts w:cs="Calibri"/>
                  <w:noProof/>
                  <w:szCs w:val="22"/>
                </w:rPr>
                <w:t>ssful T</w:t>
              </w:r>
              <w:r w:rsidRPr="001D5EF9">
                <w:rPr>
                  <w:rFonts w:cs="Calibri"/>
                  <w:noProof/>
                  <w:szCs w:val="22"/>
                </w:rPr>
                <w:t>e</w:t>
              </w:r>
              <w:r w:rsidRPr="00B36352">
                <w:rPr>
                  <w:rFonts w:cs="Calibri"/>
                  <w:noProof/>
                  <w:szCs w:val="22"/>
                </w:rPr>
                <w:t>nd</w:t>
              </w:r>
              <w:r w:rsidRPr="001D5EF9">
                <w:rPr>
                  <w:rFonts w:cs="Calibri"/>
                  <w:noProof/>
                  <w:szCs w:val="22"/>
                </w:rPr>
                <w:t>ere</w:t>
              </w:r>
              <w:r w:rsidRPr="00B36352">
                <w:rPr>
                  <w:rFonts w:cs="Calibri"/>
                  <w:noProof/>
                  <w:szCs w:val="22"/>
                </w:rPr>
                <w:t>r</w:t>
              </w:r>
              <w:r w:rsidRPr="001D5EF9">
                <w:rPr>
                  <w:rFonts w:cs="Calibri"/>
                  <w:noProof/>
                  <w:szCs w:val="22"/>
                </w:rPr>
                <w:t xml:space="preserve"> </w:t>
              </w:r>
              <w:r w:rsidRPr="00B36352">
                <w:rPr>
                  <w:rFonts w:cs="Calibri"/>
                  <w:noProof/>
                  <w:szCs w:val="22"/>
                </w:rPr>
                <w:t>will be</w:t>
              </w:r>
              <w:r w:rsidRPr="001D5EF9">
                <w:rPr>
                  <w:rFonts w:cs="Calibri"/>
                  <w:noProof/>
                  <w:szCs w:val="22"/>
                </w:rPr>
                <w:t xml:space="preserve"> re</w:t>
              </w:r>
              <w:r w:rsidRPr="00B36352">
                <w:rPr>
                  <w:rFonts w:cs="Calibri"/>
                  <w:noProof/>
                  <w:szCs w:val="22"/>
                </w:rPr>
                <w:t>quir</w:t>
              </w:r>
              <w:r w:rsidRPr="001D5EF9">
                <w:rPr>
                  <w:rFonts w:cs="Calibri"/>
                  <w:noProof/>
                  <w:szCs w:val="22"/>
                </w:rPr>
                <w:t>e</w:t>
              </w:r>
              <w:r w:rsidRPr="00B36352">
                <w:rPr>
                  <w:rFonts w:cs="Calibri"/>
                  <w:noProof/>
                  <w:szCs w:val="22"/>
                </w:rPr>
                <w:t>d to be cognisant of Article 70 of Commission Regulation (EU) No 2116/2021 which requires Ireland to annually assess the quality of the AMS (AMS QA), and to take account of any updates to the EU technical guidance documentations for the implementation of these regulations, as detailed on the JRC ‘Wikicap’ site</w:t>
              </w:r>
              <w:r w:rsidRPr="001D5EF9">
                <w:rPr>
                  <w:rFonts w:cs="Calibri"/>
                  <w:noProof/>
                  <w:szCs w:val="22"/>
                </w:rPr>
                <w:t>:</w:t>
              </w:r>
              <w:r>
                <w:rPr>
                  <w:rFonts w:cs="Calibri"/>
                  <w:noProof/>
                  <w:szCs w:val="22"/>
                </w:rPr>
                <w:t xml:space="preserve"> </w:t>
              </w:r>
              <w:hyperlink r:id="rId36" w:history="1">
                <w:r w:rsidRPr="00234E24">
                  <w:rPr>
                    <w:rStyle w:val="Hyperlink"/>
                    <w:rFonts w:cs="Calibri"/>
                    <w:noProof/>
                    <w:color w:val="auto"/>
                    <w:szCs w:val="22"/>
                  </w:rPr>
                  <w:t>https://marswiki.jrc.ec.europa.eu/wikicap/index.php/Main_Page</w:t>
                </w:r>
              </w:hyperlink>
              <w:r>
                <w:rPr>
                  <w:rStyle w:val="Hyperlink"/>
                  <w:rFonts w:cs="Calibri"/>
                  <w:noProof/>
                  <w:color w:val="auto"/>
                  <w:szCs w:val="22"/>
                </w:rPr>
                <w:t>.</w:t>
              </w:r>
              <w:r w:rsidRPr="00663A9F">
                <w:rPr>
                  <w:rFonts w:cs="Calibri"/>
                  <w:noProof/>
                  <w:szCs w:val="22"/>
                </w:rPr>
                <w:t xml:space="preserve"> The successful tenderer will work with the Department to ensure that the annual AMS QA is acceptable and if corrective actions are required that they be incorporated into the AMS.</w:t>
              </w:r>
            </w:p>
            <w:p w14:paraId="4CD2EC3C" w14:textId="77777777" w:rsidR="00B70314" w:rsidRPr="00B36352" w:rsidRDefault="00B70314" w:rsidP="00E74630">
              <w:pPr>
                <w:spacing w:after="0"/>
                <w:ind w:left="720"/>
                <w:rPr>
                  <w:rFonts w:cs="Calibri"/>
                  <w:szCs w:val="22"/>
                </w:rPr>
              </w:pPr>
            </w:p>
            <w:p w14:paraId="52BD8DB7" w14:textId="77777777" w:rsidR="00B70314" w:rsidRPr="00B36352" w:rsidRDefault="00B70314" w:rsidP="007973CB">
              <w:pPr>
                <w:numPr>
                  <w:ilvl w:val="0"/>
                  <w:numId w:val="49"/>
                </w:numPr>
                <w:spacing w:after="0"/>
                <w:contextualSpacing/>
                <w:rPr>
                  <w:rFonts w:cs="Calibri"/>
                  <w:noProof/>
                  <w:szCs w:val="22"/>
                </w:rPr>
              </w:pPr>
              <w:r w:rsidRPr="00B36352">
                <w:rPr>
                  <w:rFonts w:cs="Calibri"/>
                  <w:noProof/>
                  <w:szCs w:val="22"/>
                </w:rPr>
                <w:t xml:space="preserve">The resources provided by the tenderer will be required to work with the Integrated Controls </w:t>
              </w:r>
              <w:r>
                <w:rPr>
                  <w:rFonts w:cs="Calibri"/>
                  <w:noProof/>
                  <w:szCs w:val="22"/>
                </w:rPr>
                <w:t xml:space="preserve">Division’s </w:t>
              </w:r>
              <w:r w:rsidRPr="00B36352">
                <w:rPr>
                  <w:rFonts w:cs="Calibri"/>
                  <w:noProof/>
                  <w:szCs w:val="22"/>
                </w:rPr>
                <w:t xml:space="preserve">EO staff and may be required to work in partnership with other vendors who are concurrently engaged to work </w:t>
              </w:r>
              <w:r>
                <w:rPr>
                  <w:rFonts w:cs="Calibri"/>
                  <w:noProof/>
                  <w:szCs w:val="22"/>
                </w:rPr>
                <w:t>on similar projects</w:t>
              </w:r>
              <w:r w:rsidRPr="00B36352">
                <w:rPr>
                  <w:rFonts w:cs="Calibri"/>
                  <w:noProof/>
                  <w:szCs w:val="22"/>
                </w:rPr>
                <w:t xml:space="preserve">. </w:t>
              </w:r>
            </w:p>
            <w:p w14:paraId="4CF2901A" w14:textId="77777777" w:rsidR="00B70314" w:rsidRPr="00B36352" w:rsidRDefault="00B70314" w:rsidP="00E74630">
              <w:pPr>
                <w:spacing w:after="0"/>
                <w:ind w:left="720"/>
                <w:contextualSpacing/>
                <w:rPr>
                  <w:rFonts w:cs="Calibri"/>
                  <w:noProof/>
                  <w:szCs w:val="22"/>
                </w:rPr>
              </w:pPr>
            </w:p>
            <w:p w14:paraId="108F217F" w14:textId="77777777" w:rsidR="00B70314" w:rsidRPr="00CA61C6" w:rsidRDefault="00B70314" w:rsidP="007973CB">
              <w:pPr>
                <w:numPr>
                  <w:ilvl w:val="0"/>
                  <w:numId w:val="49"/>
                </w:numPr>
                <w:spacing w:after="0"/>
                <w:contextualSpacing/>
                <w:rPr>
                  <w:rFonts w:cs="Calibri"/>
                  <w:noProof/>
                  <w:szCs w:val="22"/>
                </w:rPr>
              </w:pPr>
              <w:r w:rsidRPr="00CA61C6">
                <w:rPr>
                  <w:rFonts w:cs="Calibri"/>
                  <w:noProof/>
                  <w:szCs w:val="22"/>
                </w:rPr>
                <w:t>The successful Tenderer will be responsible for the day-to-day management of their resources to ensure compliance with the Contracting Authority’s processes and procedures in addition to the delivery of the Services required under this RFT.  This will include</w:t>
              </w:r>
              <w:r>
                <w:rPr>
                  <w:rFonts w:cs="Calibri"/>
                  <w:noProof/>
                  <w:szCs w:val="22"/>
                </w:rPr>
                <w:t xml:space="preserve"> t</w:t>
              </w:r>
              <w:r w:rsidRPr="00CA61C6">
                <w:rPr>
                  <w:rFonts w:cs="Calibri"/>
                  <w:noProof/>
                  <w:szCs w:val="22"/>
                </w:rPr>
                <w:t xml:space="preserve">he provision of operational and management support to the Resources provided by the </w:t>
              </w:r>
              <w:r>
                <w:rPr>
                  <w:rFonts w:cs="Calibri"/>
                  <w:noProof/>
                  <w:szCs w:val="22"/>
                </w:rPr>
                <w:t xml:space="preserve">successful </w:t>
              </w:r>
              <w:r w:rsidRPr="00CA61C6">
                <w:rPr>
                  <w:rFonts w:cs="Calibri"/>
                  <w:noProof/>
                  <w:szCs w:val="22"/>
                </w:rPr>
                <w:t>tenderer</w:t>
              </w:r>
              <w:r>
                <w:rPr>
                  <w:rFonts w:cs="Calibri"/>
                  <w:noProof/>
                  <w:szCs w:val="22"/>
                </w:rPr>
                <w:t>.</w:t>
              </w:r>
            </w:p>
            <w:p w14:paraId="5E04B5C4" w14:textId="77777777" w:rsidR="00B70314" w:rsidRPr="00B36352" w:rsidRDefault="00B70314" w:rsidP="00E74630">
              <w:pPr>
                <w:spacing w:after="0"/>
                <w:ind w:left="720"/>
                <w:contextualSpacing/>
                <w:rPr>
                  <w:rFonts w:cs="Calibri"/>
                  <w:noProof/>
                  <w:szCs w:val="22"/>
                </w:rPr>
              </w:pPr>
            </w:p>
            <w:p w14:paraId="75BDF59E" w14:textId="77777777" w:rsidR="00B70314" w:rsidRPr="00B36352" w:rsidRDefault="00B70314" w:rsidP="007973CB">
              <w:pPr>
                <w:numPr>
                  <w:ilvl w:val="0"/>
                  <w:numId w:val="49"/>
                </w:numPr>
                <w:spacing w:after="0"/>
                <w:contextualSpacing/>
                <w:rPr>
                  <w:rFonts w:cs="Calibri"/>
                  <w:noProof/>
                  <w:szCs w:val="22"/>
                </w:rPr>
              </w:pPr>
              <w:r w:rsidRPr="00B36352">
                <w:rPr>
                  <w:rFonts w:cs="Calibri"/>
                  <w:noProof/>
                  <w:szCs w:val="22"/>
                </w:rPr>
                <w:t xml:space="preserve">The successful Team will be required to report to and work closely with the Department’s designated Project Managers during the term of the contract. </w:t>
              </w:r>
            </w:p>
            <w:p w14:paraId="1384B14D" w14:textId="77777777" w:rsidR="00B70314" w:rsidRPr="00B36352" w:rsidRDefault="00B70314" w:rsidP="00E74630">
              <w:pPr>
                <w:spacing w:after="0"/>
                <w:ind w:left="720"/>
                <w:contextualSpacing/>
                <w:rPr>
                  <w:rFonts w:cs="Calibri"/>
                  <w:noProof/>
                  <w:szCs w:val="22"/>
                </w:rPr>
              </w:pPr>
            </w:p>
            <w:p w14:paraId="64929709" w14:textId="77777777" w:rsidR="00B70314" w:rsidRPr="001D5EF9" w:rsidRDefault="00B70314" w:rsidP="007973CB">
              <w:pPr>
                <w:numPr>
                  <w:ilvl w:val="0"/>
                  <w:numId w:val="49"/>
                </w:numPr>
                <w:spacing w:after="0"/>
                <w:contextualSpacing/>
                <w:rPr>
                  <w:rFonts w:cs="Calibri"/>
                  <w:noProof/>
                  <w:szCs w:val="22"/>
                </w:rPr>
              </w:pPr>
              <w:r w:rsidRPr="001D5EF9">
                <w:rPr>
                  <w:rFonts w:cs="Calibri"/>
                  <w:noProof/>
                  <w:szCs w:val="22"/>
                </w:rPr>
                <w:t xml:space="preserve">The succesful Tenderer must provide a Key Account Manager (KAM) at no cost to the Contracting Authority. The KAM will have full responsibility for Service Continuity, the overall management of the </w:t>
              </w:r>
              <w:r w:rsidRPr="00CA61C6">
                <w:rPr>
                  <w:rFonts w:cs="Calibri"/>
                  <w:noProof/>
                  <w:szCs w:val="22"/>
                </w:rPr>
                <w:t>Resources and</w:t>
              </w:r>
              <w:r w:rsidRPr="001D5EF9">
                <w:rPr>
                  <w:rFonts w:cs="Calibri"/>
                  <w:noProof/>
                  <w:szCs w:val="22"/>
                </w:rPr>
                <w:t xml:space="preserve"> the delivery of the Contract terms.</w:t>
              </w:r>
              <w:r>
                <w:rPr>
                  <w:rFonts w:cs="Calibri"/>
                  <w:noProof/>
                  <w:szCs w:val="22"/>
                </w:rPr>
                <w:t xml:space="preserve"> </w:t>
              </w:r>
              <w:r w:rsidRPr="001D5EF9">
                <w:rPr>
                  <w:rFonts w:cs="Calibri"/>
                  <w:noProof/>
                  <w:szCs w:val="22"/>
                </w:rPr>
                <w:t xml:space="preserve">The KAM will act as the Tenderer’s high level liason with the Contract Authority on all matters relating to the Contract including issue escalation and business continuity. </w:t>
              </w:r>
            </w:p>
            <w:p w14:paraId="66B919B8" w14:textId="77777777" w:rsidR="00B70314" w:rsidRPr="00B36352" w:rsidRDefault="00B70314" w:rsidP="00E74630">
              <w:pPr>
                <w:spacing w:after="0"/>
                <w:ind w:left="720"/>
                <w:contextualSpacing/>
                <w:rPr>
                  <w:rFonts w:cs="Calibri"/>
                  <w:noProof/>
                  <w:szCs w:val="22"/>
                </w:rPr>
              </w:pPr>
            </w:p>
            <w:p w14:paraId="0C2DD9D6" w14:textId="77777777" w:rsidR="00B36352" w:rsidRPr="00B36352" w:rsidRDefault="00B36352" w:rsidP="00B36352">
              <w:pPr>
                <w:rPr>
                  <w:rFonts w:cs="Calibri"/>
                  <w:szCs w:val="22"/>
                </w:rPr>
              </w:pPr>
            </w:p>
            <w:p w14:paraId="68DA2B7F" w14:textId="77777777" w:rsidR="00B36352" w:rsidRPr="00B36352" w:rsidRDefault="00B36352" w:rsidP="00B36352">
              <w:pPr>
                <w:spacing w:after="0"/>
                <w:rPr>
                  <w:rFonts w:cs="Calibri"/>
                  <w:color w:val="FF0000"/>
                  <w:szCs w:val="22"/>
                </w:rPr>
              </w:pPr>
            </w:p>
            <w:p w14:paraId="14C395CF" w14:textId="77777777" w:rsidR="00B36352" w:rsidRPr="00B36352" w:rsidRDefault="00B36352" w:rsidP="00B36352">
              <w:pPr>
                <w:spacing w:after="0"/>
                <w:rPr>
                  <w:rFonts w:cs="Calibri"/>
                  <w:color w:val="000000"/>
                  <w:szCs w:val="22"/>
                </w:rPr>
              </w:pPr>
              <w:r w:rsidRPr="00B36352">
                <w:rPr>
                  <w:rFonts w:cs="Calibri"/>
                  <w:color w:val="000000"/>
                  <w:szCs w:val="22"/>
                </w:rPr>
                <w:t>The</w:t>
              </w:r>
              <w:r w:rsidRPr="00B36352">
                <w:rPr>
                  <w:rFonts w:cs="Calibri"/>
                  <w:color w:val="000000"/>
                  <w:spacing w:val="17"/>
                  <w:szCs w:val="22"/>
                </w:rPr>
                <w:t xml:space="preserve"> </w:t>
              </w:r>
              <w:r w:rsidRPr="00B36352">
                <w:rPr>
                  <w:rFonts w:cs="Calibri"/>
                  <w:color w:val="000000"/>
                  <w:szCs w:val="22"/>
                </w:rPr>
                <w:t>wo</w:t>
              </w:r>
              <w:r w:rsidRPr="00B36352">
                <w:rPr>
                  <w:rFonts w:cs="Calibri"/>
                  <w:color w:val="000000"/>
                  <w:spacing w:val="-2"/>
                  <w:szCs w:val="22"/>
                </w:rPr>
                <w:t>r</w:t>
              </w:r>
              <w:r w:rsidRPr="00B36352">
                <w:rPr>
                  <w:rFonts w:cs="Calibri"/>
                  <w:color w:val="000000"/>
                  <w:szCs w:val="22"/>
                </w:rPr>
                <w:t>k</w:t>
              </w:r>
              <w:r w:rsidRPr="00B36352">
                <w:rPr>
                  <w:rFonts w:cs="Calibri"/>
                  <w:color w:val="000000"/>
                  <w:spacing w:val="18"/>
                  <w:szCs w:val="22"/>
                </w:rPr>
                <w:t xml:space="preserve"> </w:t>
              </w:r>
              <w:r w:rsidRPr="00B36352">
                <w:rPr>
                  <w:rFonts w:cs="Calibri"/>
                  <w:color w:val="000000"/>
                  <w:spacing w:val="2"/>
                  <w:szCs w:val="22"/>
                </w:rPr>
                <w:t>s</w:t>
              </w:r>
              <w:r w:rsidRPr="00B36352">
                <w:rPr>
                  <w:rFonts w:cs="Calibri"/>
                  <w:color w:val="000000"/>
                  <w:spacing w:val="-1"/>
                  <w:szCs w:val="22"/>
                </w:rPr>
                <w:t>c</w:t>
              </w:r>
              <w:r w:rsidRPr="00B36352">
                <w:rPr>
                  <w:rFonts w:cs="Calibri"/>
                  <w:color w:val="000000"/>
                  <w:szCs w:val="22"/>
                </w:rPr>
                <w:t>h</w:t>
              </w:r>
              <w:r w:rsidRPr="00B36352">
                <w:rPr>
                  <w:rFonts w:cs="Calibri"/>
                  <w:color w:val="000000"/>
                  <w:spacing w:val="-1"/>
                  <w:szCs w:val="22"/>
                </w:rPr>
                <w:t>e</w:t>
              </w:r>
              <w:r w:rsidRPr="00B36352">
                <w:rPr>
                  <w:rFonts w:cs="Calibri"/>
                  <w:color w:val="000000"/>
                  <w:szCs w:val="22"/>
                </w:rPr>
                <w:t>dule</w:t>
              </w:r>
              <w:r w:rsidRPr="00B36352">
                <w:rPr>
                  <w:rFonts w:cs="Calibri"/>
                  <w:color w:val="000000"/>
                  <w:spacing w:val="20"/>
                  <w:szCs w:val="22"/>
                </w:rPr>
                <w:t xml:space="preserve"> </w:t>
              </w:r>
              <w:r w:rsidRPr="00B36352">
                <w:rPr>
                  <w:rFonts w:cs="Calibri"/>
                  <w:color w:val="000000"/>
                  <w:szCs w:val="22"/>
                </w:rPr>
                <w:t>is</w:t>
              </w:r>
              <w:r w:rsidRPr="00B36352">
                <w:rPr>
                  <w:rFonts w:cs="Calibri"/>
                  <w:color w:val="000000"/>
                  <w:spacing w:val="19"/>
                  <w:szCs w:val="22"/>
                </w:rPr>
                <w:t xml:space="preserve"> </w:t>
              </w:r>
              <w:r w:rsidRPr="00B36352">
                <w:rPr>
                  <w:rFonts w:cs="Calibri"/>
                  <w:color w:val="000000"/>
                  <w:szCs w:val="22"/>
                </w:rPr>
                <w:t>b</w:t>
              </w:r>
              <w:r w:rsidRPr="00B36352">
                <w:rPr>
                  <w:rFonts w:cs="Calibri"/>
                  <w:color w:val="000000"/>
                  <w:spacing w:val="1"/>
                  <w:szCs w:val="22"/>
                </w:rPr>
                <w:t>a</w:t>
              </w:r>
              <w:r w:rsidRPr="00B36352">
                <w:rPr>
                  <w:rFonts w:cs="Calibri"/>
                  <w:color w:val="000000"/>
                  <w:szCs w:val="22"/>
                </w:rPr>
                <w:t>s</w:t>
              </w:r>
              <w:r w:rsidRPr="00B36352">
                <w:rPr>
                  <w:rFonts w:cs="Calibri"/>
                  <w:color w:val="000000"/>
                  <w:spacing w:val="-1"/>
                  <w:szCs w:val="22"/>
                </w:rPr>
                <w:t>e</w:t>
              </w:r>
              <w:r w:rsidRPr="00B36352">
                <w:rPr>
                  <w:rFonts w:cs="Calibri"/>
                  <w:color w:val="000000"/>
                  <w:szCs w:val="22"/>
                </w:rPr>
                <w:t>d</w:t>
              </w:r>
              <w:r w:rsidRPr="00B36352">
                <w:rPr>
                  <w:rFonts w:cs="Calibri"/>
                  <w:color w:val="000000"/>
                  <w:spacing w:val="18"/>
                  <w:szCs w:val="22"/>
                </w:rPr>
                <w:t xml:space="preserve"> </w:t>
              </w:r>
              <w:r w:rsidRPr="00B36352">
                <w:rPr>
                  <w:rFonts w:cs="Calibri"/>
                  <w:color w:val="000000"/>
                  <w:szCs w:val="22"/>
                </w:rPr>
                <w:t>on</w:t>
              </w:r>
              <w:r w:rsidRPr="00B36352">
                <w:rPr>
                  <w:rFonts w:cs="Calibri"/>
                  <w:color w:val="000000"/>
                  <w:spacing w:val="18"/>
                  <w:szCs w:val="22"/>
                </w:rPr>
                <w:t xml:space="preserve"> </w:t>
              </w:r>
              <w:r w:rsidRPr="00B36352">
                <w:rPr>
                  <w:rFonts w:cs="Calibri"/>
                  <w:color w:val="000000"/>
                  <w:szCs w:val="22"/>
                </w:rPr>
                <w:t>the</w:t>
              </w:r>
              <w:r w:rsidRPr="00B36352">
                <w:rPr>
                  <w:rFonts w:cs="Calibri"/>
                  <w:color w:val="000000"/>
                  <w:spacing w:val="18"/>
                  <w:szCs w:val="22"/>
                </w:rPr>
                <w:t xml:space="preserve"> </w:t>
              </w:r>
              <w:r w:rsidRPr="00B36352">
                <w:rPr>
                  <w:rFonts w:cs="Calibri"/>
                  <w:color w:val="000000"/>
                  <w:szCs w:val="22"/>
                </w:rPr>
                <w:t>use</w:t>
              </w:r>
              <w:r w:rsidRPr="00B36352">
                <w:rPr>
                  <w:rFonts w:cs="Calibri"/>
                  <w:color w:val="000000"/>
                  <w:spacing w:val="20"/>
                  <w:szCs w:val="22"/>
                </w:rPr>
                <w:t xml:space="preserve"> </w:t>
              </w:r>
              <w:r w:rsidRPr="00B36352">
                <w:rPr>
                  <w:rFonts w:cs="Calibri"/>
                  <w:color w:val="000000"/>
                  <w:szCs w:val="22"/>
                </w:rPr>
                <w:t>of</w:t>
              </w:r>
              <w:r w:rsidRPr="00B36352">
                <w:rPr>
                  <w:rFonts w:cs="Calibri"/>
                  <w:color w:val="000000"/>
                  <w:spacing w:val="20"/>
                  <w:szCs w:val="22"/>
                </w:rPr>
                <w:t xml:space="preserve"> </w:t>
              </w:r>
              <w:r w:rsidRPr="00B36352">
                <w:rPr>
                  <w:rFonts w:cs="Calibri"/>
                  <w:color w:val="000000"/>
                  <w:spacing w:val="-1"/>
                  <w:szCs w:val="22"/>
                </w:rPr>
                <w:t>c</w:t>
              </w:r>
              <w:r w:rsidRPr="00B36352">
                <w:rPr>
                  <w:rFonts w:cs="Calibri"/>
                  <w:color w:val="000000"/>
                  <w:szCs w:val="22"/>
                </w:rPr>
                <w:t>u</w:t>
              </w:r>
              <w:r w:rsidRPr="00B36352">
                <w:rPr>
                  <w:rFonts w:cs="Calibri"/>
                  <w:color w:val="000000"/>
                  <w:spacing w:val="-1"/>
                  <w:szCs w:val="22"/>
                </w:rPr>
                <w:t>r</w:t>
              </w:r>
              <w:r w:rsidRPr="00B36352">
                <w:rPr>
                  <w:rFonts w:cs="Calibri"/>
                  <w:color w:val="000000"/>
                  <w:spacing w:val="1"/>
                  <w:szCs w:val="22"/>
                </w:rPr>
                <w:t>r</w:t>
              </w:r>
              <w:r w:rsidRPr="00B36352">
                <w:rPr>
                  <w:rFonts w:cs="Calibri"/>
                  <w:color w:val="000000"/>
                  <w:spacing w:val="-1"/>
                  <w:szCs w:val="22"/>
                </w:rPr>
                <w:t>e</w:t>
              </w:r>
              <w:r w:rsidRPr="00B36352">
                <w:rPr>
                  <w:rFonts w:cs="Calibri"/>
                  <w:color w:val="000000"/>
                  <w:szCs w:val="22"/>
                </w:rPr>
                <w:t>nt</w:t>
              </w:r>
              <w:r w:rsidRPr="00B36352">
                <w:rPr>
                  <w:rFonts w:cs="Calibri"/>
                  <w:color w:val="000000"/>
                  <w:spacing w:val="21"/>
                  <w:szCs w:val="22"/>
                </w:rPr>
                <w:t xml:space="preserve"> </w:t>
              </w:r>
              <w:r w:rsidRPr="00B36352">
                <w:rPr>
                  <w:rFonts w:cs="Calibri"/>
                  <w:color w:val="000000"/>
                  <w:spacing w:val="-5"/>
                  <w:szCs w:val="22"/>
                </w:rPr>
                <w:t>y</w:t>
              </w:r>
              <w:r w:rsidRPr="00B36352">
                <w:rPr>
                  <w:rFonts w:cs="Calibri"/>
                  <w:color w:val="000000"/>
                  <w:spacing w:val="1"/>
                  <w:szCs w:val="22"/>
                </w:rPr>
                <w:t>e</w:t>
              </w:r>
              <w:r w:rsidRPr="00B36352">
                <w:rPr>
                  <w:rFonts w:cs="Calibri"/>
                  <w:color w:val="000000"/>
                  <w:spacing w:val="-1"/>
                  <w:szCs w:val="22"/>
                </w:rPr>
                <w:t>a</w:t>
              </w:r>
              <w:r w:rsidRPr="00B36352">
                <w:rPr>
                  <w:rFonts w:cs="Calibri"/>
                  <w:color w:val="000000"/>
                  <w:szCs w:val="22"/>
                </w:rPr>
                <w:t>r</w:t>
              </w:r>
              <w:r w:rsidRPr="00B36352">
                <w:rPr>
                  <w:rFonts w:cs="Calibri"/>
                  <w:color w:val="000000"/>
                  <w:spacing w:val="20"/>
                  <w:szCs w:val="22"/>
                </w:rPr>
                <w:t xml:space="preserve"> </w:t>
              </w:r>
              <w:r w:rsidRPr="00B36352">
                <w:rPr>
                  <w:rFonts w:cs="Calibri"/>
                  <w:color w:val="000000"/>
                  <w:szCs w:val="22"/>
                </w:rPr>
                <w:t>s</w:t>
              </w:r>
              <w:r w:rsidRPr="00B36352">
                <w:rPr>
                  <w:rFonts w:cs="Calibri"/>
                  <w:color w:val="000000"/>
                  <w:spacing w:val="-1"/>
                  <w:szCs w:val="22"/>
                </w:rPr>
                <w:t>a</w:t>
              </w:r>
              <w:r w:rsidRPr="00B36352">
                <w:rPr>
                  <w:rFonts w:cs="Calibri"/>
                  <w:color w:val="000000"/>
                  <w:szCs w:val="22"/>
                </w:rPr>
                <w:t>te</w:t>
              </w:r>
              <w:r w:rsidRPr="00B36352">
                <w:rPr>
                  <w:rFonts w:cs="Calibri"/>
                  <w:color w:val="000000"/>
                  <w:spacing w:val="2"/>
                  <w:szCs w:val="22"/>
                </w:rPr>
                <w:t>l</w:t>
              </w:r>
              <w:r w:rsidRPr="00B36352">
                <w:rPr>
                  <w:rFonts w:cs="Calibri"/>
                  <w:color w:val="000000"/>
                  <w:szCs w:val="22"/>
                </w:rPr>
                <w:t>lite</w:t>
              </w:r>
              <w:r w:rsidRPr="00B36352">
                <w:rPr>
                  <w:rFonts w:cs="Calibri"/>
                  <w:color w:val="000000"/>
                  <w:spacing w:val="18"/>
                  <w:szCs w:val="22"/>
                </w:rPr>
                <w:t xml:space="preserve"> </w:t>
              </w:r>
              <w:r w:rsidRPr="00B36352">
                <w:rPr>
                  <w:rFonts w:cs="Calibri"/>
                  <w:color w:val="000000"/>
                  <w:szCs w:val="22"/>
                </w:rPr>
                <w:t>data however, for winter crop declarations it will be required to process the previous years sentinel data. Department personnel where required will conduct</w:t>
              </w:r>
              <w:r w:rsidRPr="00B36352">
                <w:rPr>
                  <w:rFonts w:cs="Calibri"/>
                  <w:color w:val="000000"/>
                  <w:spacing w:val="18"/>
                  <w:szCs w:val="22"/>
                </w:rPr>
                <w:t xml:space="preserve"> </w:t>
              </w:r>
              <w:r w:rsidRPr="00B36352">
                <w:rPr>
                  <w:rFonts w:cs="Calibri"/>
                  <w:color w:val="000000"/>
                  <w:szCs w:val="22"/>
                </w:rPr>
                <w:t>R</w:t>
              </w:r>
              <w:r w:rsidRPr="00B36352">
                <w:rPr>
                  <w:rFonts w:cs="Calibri"/>
                  <w:color w:val="000000"/>
                  <w:spacing w:val="-1"/>
                  <w:szCs w:val="22"/>
                </w:rPr>
                <w:t>a</w:t>
              </w:r>
              <w:r w:rsidRPr="00B36352">
                <w:rPr>
                  <w:rFonts w:cs="Calibri"/>
                  <w:color w:val="000000"/>
                  <w:szCs w:val="22"/>
                </w:rPr>
                <w:t>pid</w:t>
              </w:r>
              <w:r w:rsidRPr="00B36352">
                <w:rPr>
                  <w:rFonts w:cs="Calibri"/>
                  <w:color w:val="000000"/>
                  <w:spacing w:val="29"/>
                  <w:szCs w:val="22"/>
                </w:rPr>
                <w:t xml:space="preserve"> </w:t>
              </w:r>
              <w:r w:rsidRPr="00B36352">
                <w:rPr>
                  <w:rFonts w:cs="Calibri"/>
                  <w:color w:val="000000"/>
                  <w:spacing w:val="-2"/>
                  <w:szCs w:val="22"/>
                </w:rPr>
                <w:t>F</w:t>
              </w:r>
              <w:r w:rsidRPr="00B36352">
                <w:rPr>
                  <w:rFonts w:cs="Calibri"/>
                  <w:color w:val="000000"/>
                  <w:szCs w:val="22"/>
                </w:rPr>
                <w:t>ield</w:t>
              </w:r>
              <w:r w:rsidRPr="00B36352">
                <w:rPr>
                  <w:rFonts w:cs="Calibri"/>
                  <w:color w:val="000000"/>
                  <w:spacing w:val="28"/>
                  <w:szCs w:val="22"/>
                </w:rPr>
                <w:t xml:space="preserve"> </w:t>
              </w:r>
              <w:r w:rsidRPr="00B36352">
                <w:rPr>
                  <w:rFonts w:cs="Calibri"/>
                  <w:color w:val="000000"/>
                  <w:szCs w:val="22"/>
                </w:rPr>
                <w:t>Visits</w:t>
              </w:r>
              <w:r w:rsidRPr="00B36352">
                <w:rPr>
                  <w:rFonts w:cs="Calibri"/>
                  <w:color w:val="000000"/>
                  <w:spacing w:val="31"/>
                  <w:szCs w:val="22"/>
                </w:rPr>
                <w:t xml:space="preserve"> </w:t>
              </w:r>
              <w:r w:rsidRPr="00B36352">
                <w:rPr>
                  <w:rFonts w:cs="Calibri"/>
                  <w:color w:val="000000"/>
                  <w:szCs w:val="22"/>
                </w:rPr>
                <w:t>or request Geotagged photographs from the scheme applicant</w:t>
              </w:r>
              <w:r w:rsidRPr="00B36352">
                <w:rPr>
                  <w:rFonts w:cs="Calibri"/>
                  <w:color w:val="000000"/>
                  <w:spacing w:val="30"/>
                  <w:szCs w:val="22"/>
                </w:rPr>
                <w:t>s</w:t>
              </w:r>
              <w:r w:rsidRPr="00B36352">
                <w:rPr>
                  <w:rFonts w:cs="Calibri"/>
                  <w:color w:val="000000"/>
                  <w:spacing w:val="-1"/>
                  <w:szCs w:val="22"/>
                </w:rPr>
                <w:t xml:space="preserve"> </w:t>
              </w:r>
              <w:r w:rsidRPr="00B36352">
                <w:rPr>
                  <w:rFonts w:cs="Calibri"/>
                  <w:color w:val="000000"/>
                  <w:szCs w:val="22"/>
                </w:rPr>
                <w:t>as</w:t>
              </w:r>
              <w:r w:rsidRPr="00B36352">
                <w:rPr>
                  <w:rFonts w:cs="Calibri"/>
                  <w:color w:val="000000"/>
                  <w:spacing w:val="29"/>
                  <w:szCs w:val="22"/>
                </w:rPr>
                <w:t xml:space="preserve"> </w:t>
              </w:r>
              <w:r w:rsidRPr="00B36352">
                <w:rPr>
                  <w:rFonts w:cs="Calibri"/>
                  <w:color w:val="000000"/>
                  <w:szCs w:val="22"/>
                </w:rPr>
                <w:t>n</w:t>
              </w:r>
              <w:r w:rsidRPr="00B36352">
                <w:rPr>
                  <w:rFonts w:cs="Calibri"/>
                  <w:color w:val="000000"/>
                  <w:spacing w:val="1"/>
                  <w:szCs w:val="22"/>
                </w:rPr>
                <w:t>e</w:t>
              </w:r>
              <w:r w:rsidRPr="00B36352">
                <w:rPr>
                  <w:rFonts w:cs="Calibri"/>
                  <w:color w:val="000000"/>
                  <w:spacing w:val="-1"/>
                  <w:szCs w:val="22"/>
                </w:rPr>
                <w:t>ce</w:t>
              </w:r>
              <w:r w:rsidRPr="00B36352">
                <w:rPr>
                  <w:rFonts w:cs="Calibri"/>
                  <w:color w:val="000000"/>
                  <w:szCs w:val="22"/>
                </w:rPr>
                <w:t>ss</w:t>
              </w:r>
              <w:r w:rsidRPr="00B36352">
                <w:rPr>
                  <w:rFonts w:cs="Calibri"/>
                  <w:color w:val="000000"/>
                  <w:spacing w:val="1"/>
                  <w:szCs w:val="22"/>
                </w:rPr>
                <w:t>a</w:t>
              </w:r>
              <w:r w:rsidRPr="00B36352">
                <w:rPr>
                  <w:rFonts w:cs="Calibri"/>
                  <w:color w:val="000000"/>
                  <w:spacing w:val="3"/>
                  <w:szCs w:val="22"/>
                </w:rPr>
                <w:t>r</w:t>
              </w:r>
              <w:r w:rsidRPr="00B36352">
                <w:rPr>
                  <w:rFonts w:cs="Calibri"/>
                  <w:color w:val="000000"/>
                  <w:szCs w:val="22"/>
                </w:rPr>
                <w:t>y</w:t>
              </w:r>
              <w:r w:rsidRPr="00B36352">
                <w:rPr>
                  <w:rFonts w:cs="Calibri"/>
                  <w:color w:val="000000"/>
                  <w:spacing w:val="24"/>
                  <w:szCs w:val="22"/>
                </w:rPr>
                <w:t xml:space="preserve"> </w:t>
              </w:r>
              <w:r w:rsidRPr="00B36352">
                <w:rPr>
                  <w:rFonts w:cs="Calibri"/>
                  <w:color w:val="000000"/>
                  <w:szCs w:val="22"/>
                </w:rPr>
                <w:t>to</w:t>
              </w:r>
              <w:r w:rsidRPr="00B36352">
                <w:rPr>
                  <w:rFonts w:cs="Calibri"/>
                  <w:color w:val="000000"/>
                  <w:spacing w:val="31"/>
                  <w:szCs w:val="22"/>
                </w:rPr>
                <w:t xml:space="preserve"> </w:t>
              </w:r>
              <w:r w:rsidRPr="00B36352">
                <w:rPr>
                  <w:rFonts w:cs="Calibri"/>
                  <w:color w:val="000000"/>
                  <w:szCs w:val="22"/>
                </w:rPr>
                <w:t>r</w:t>
              </w:r>
              <w:r w:rsidRPr="00B36352">
                <w:rPr>
                  <w:rFonts w:cs="Calibri"/>
                  <w:color w:val="000000"/>
                  <w:spacing w:val="-2"/>
                  <w:szCs w:val="22"/>
                </w:rPr>
                <w:t>e</w:t>
              </w:r>
              <w:r w:rsidRPr="00B36352">
                <w:rPr>
                  <w:rFonts w:cs="Calibri"/>
                  <w:color w:val="000000"/>
                  <w:szCs w:val="22"/>
                </w:rPr>
                <w:t>solve area</w:t>
              </w:r>
              <w:r w:rsidRPr="00B36352">
                <w:rPr>
                  <w:rFonts w:cs="Calibri"/>
                  <w:color w:val="000000"/>
                  <w:spacing w:val="28"/>
                  <w:szCs w:val="22"/>
                </w:rPr>
                <w:t xml:space="preserve">, </w:t>
              </w:r>
              <w:r w:rsidRPr="00B36352">
                <w:rPr>
                  <w:rFonts w:cs="Calibri"/>
                  <w:color w:val="000000"/>
                  <w:spacing w:val="2"/>
                  <w:szCs w:val="22"/>
                </w:rPr>
                <w:t>l</w:t>
              </w:r>
              <w:r w:rsidRPr="00B36352">
                <w:rPr>
                  <w:rFonts w:cs="Calibri"/>
                  <w:color w:val="000000"/>
                  <w:spacing w:val="-1"/>
                  <w:szCs w:val="22"/>
                </w:rPr>
                <w:t>a</w:t>
              </w:r>
              <w:r w:rsidRPr="00B36352">
                <w:rPr>
                  <w:rFonts w:cs="Calibri"/>
                  <w:color w:val="000000"/>
                  <w:szCs w:val="22"/>
                </w:rPr>
                <w:t>nd</w:t>
              </w:r>
              <w:r w:rsidRPr="00B36352">
                <w:rPr>
                  <w:rFonts w:cs="Calibri"/>
                  <w:color w:val="000000"/>
                  <w:spacing w:val="28"/>
                  <w:szCs w:val="22"/>
                </w:rPr>
                <w:t xml:space="preserve"> </w:t>
              </w:r>
              <w:r w:rsidRPr="00B36352">
                <w:rPr>
                  <w:rFonts w:cs="Calibri"/>
                  <w:color w:val="000000"/>
                  <w:szCs w:val="22"/>
                </w:rPr>
                <w:t>use and eligibility d</w:t>
              </w:r>
              <w:r w:rsidRPr="00B36352">
                <w:rPr>
                  <w:rFonts w:cs="Calibri"/>
                  <w:color w:val="000000"/>
                  <w:spacing w:val="-1"/>
                  <w:szCs w:val="22"/>
                </w:rPr>
                <w:t>e</w:t>
              </w:r>
              <w:r w:rsidRPr="00B36352">
                <w:rPr>
                  <w:rFonts w:cs="Calibri"/>
                  <w:color w:val="000000"/>
                  <w:szCs w:val="22"/>
                </w:rPr>
                <w:t>te</w:t>
              </w:r>
              <w:r w:rsidRPr="00B36352">
                <w:rPr>
                  <w:rFonts w:cs="Calibri"/>
                  <w:color w:val="000000"/>
                  <w:spacing w:val="-2"/>
                  <w:szCs w:val="22"/>
                </w:rPr>
                <w:t>r</w:t>
              </w:r>
              <w:r w:rsidRPr="00B36352">
                <w:rPr>
                  <w:rFonts w:cs="Calibri"/>
                  <w:color w:val="000000"/>
                  <w:szCs w:val="22"/>
                </w:rPr>
                <w:t>min</w:t>
              </w:r>
              <w:r w:rsidRPr="00B36352">
                <w:rPr>
                  <w:rFonts w:cs="Calibri"/>
                  <w:color w:val="000000"/>
                  <w:spacing w:val="-1"/>
                  <w:szCs w:val="22"/>
                </w:rPr>
                <w:t>a</w:t>
              </w:r>
              <w:r w:rsidRPr="00B36352">
                <w:rPr>
                  <w:rFonts w:cs="Calibri"/>
                  <w:color w:val="000000"/>
                  <w:szCs w:val="22"/>
                </w:rPr>
                <w:t>tion p</w:t>
              </w:r>
              <w:r w:rsidRPr="00B36352">
                <w:rPr>
                  <w:rFonts w:cs="Calibri"/>
                  <w:color w:val="000000"/>
                  <w:spacing w:val="-1"/>
                  <w:szCs w:val="22"/>
                </w:rPr>
                <w:t>r</w:t>
              </w:r>
              <w:r w:rsidRPr="00B36352">
                <w:rPr>
                  <w:rFonts w:cs="Calibri"/>
                  <w:color w:val="000000"/>
                  <w:szCs w:val="22"/>
                </w:rPr>
                <w:t>oblems.</w:t>
              </w:r>
            </w:p>
            <w:p w14:paraId="2E56E48A" w14:textId="77777777" w:rsidR="00B36352" w:rsidRPr="00B36352" w:rsidRDefault="00B36352" w:rsidP="00B36352">
              <w:pPr>
                <w:rPr>
                  <w:rFonts w:cs="Calibri"/>
                  <w:color w:val="FF0000"/>
                  <w:szCs w:val="22"/>
                </w:rPr>
              </w:pPr>
            </w:p>
            <w:p w14:paraId="568A60C4" w14:textId="77777777" w:rsidR="00B36352" w:rsidRPr="00B36352" w:rsidRDefault="00B36352" w:rsidP="007973CB">
              <w:pPr>
                <w:keepNext/>
                <w:numPr>
                  <w:ilvl w:val="1"/>
                  <w:numId w:val="48"/>
                </w:numPr>
                <w:tabs>
                  <w:tab w:val="left" w:pos="567"/>
                  <w:tab w:val="left" w:pos="907"/>
                  <w:tab w:val="left" w:pos="1134"/>
                </w:tabs>
                <w:outlineLvl w:val="2"/>
                <w:rPr>
                  <w:rFonts w:eastAsia="Calibri" w:cs="Calibri"/>
                  <w:b/>
                  <w:iCs/>
                  <w:color w:val="1F3864"/>
                  <w:szCs w:val="22"/>
                  <w:u w:val="single"/>
                  <w:lang w:val="en-IE"/>
                </w:rPr>
              </w:pPr>
              <w:r w:rsidRPr="00B36352">
                <w:rPr>
                  <w:rFonts w:eastAsia="Calibri" w:cs="Calibri"/>
                  <w:b/>
                  <w:iCs/>
                  <w:color w:val="1F3864"/>
                  <w:szCs w:val="22"/>
                  <w:u w:val="single"/>
                  <w:lang w:val="en-IE"/>
                </w:rPr>
                <w:lastRenderedPageBreak/>
                <w:t>Estimated Workload</w:t>
              </w:r>
            </w:p>
            <w:p w14:paraId="15AF28DB" w14:textId="77777777" w:rsidR="00B36352" w:rsidRPr="00B36352" w:rsidRDefault="00B36352" w:rsidP="00B36352">
              <w:pPr>
                <w:tabs>
                  <w:tab w:val="left" w:pos="720"/>
                </w:tabs>
                <w:rPr>
                  <w:rFonts w:cs="Calibri"/>
                  <w:szCs w:val="22"/>
                </w:rPr>
              </w:pPr>
            </w:p>
            <w:p w14:paraId="6C0A9C70" w14:textId="7F43F07C" w:rsidR="00B36352" w:rsidRPr="0008433F" w:rsidRDefault="00B36352" w:rsidP="0008433F">
              <w:pPr>
                <w:tabs>
                  <w:tab w:val="left" w:pos="720"/>
                </w:tabs>
                <w:rPr>
                  <w:rFonts w:cs="Calibri"/>
                  <w:szCs w:val="22"/>
                </w:rPr>
              </w:pPr>
              <w:r w:rsidRPr="00B36352">
                <w:rPr>
                  <w:rFonts w:cs="Calibri"/>
                  <w:szCs w:val="22"/>
                </w:rPr>
                <w:t>Based on the experience to date in relation to BPS applications, the table below sets out the projected workload in 2023.</w:t>
              </w:r>
            </w:p>
            <w:tbl>
              <w:tblPr>
                <w:tblW w:w="9140" w:type="dxa"/>
                <w:tblLook w:val="04A0" w:firstRow="1" w:lastRow="0" w:firstColumn="1" w:lastColumn="0" w:noHBand="0" w:noVBand="1"/>
              </w:tblPr>
              <w:tblGrid>
                <w:gridCol w:w="6760"/>
                <w:gridCol w:w="2380"/>
              </w:tblGrid>
              <w:tr w:rsidR="00B36352" w:rsidRPr="00B36352" w14:paraId="03A03D66" w14:textId="77777777" w:rsidTr="00775AB9">
                <w:trPr>
                  <w:trHeight w:val="315"/>
                </w:trPr>
                <w:tc>
                  <w:tcPr>
                    <w:tcW w:w="6760" w:type="dxa"/>
                    <w:tcBorders>
                      <w:top w:val="single" w:sz="8" w:space="0" w:color="auto"/>
                      <w:left w:val="single" w:sz="8" w:space="0" w:color="auto"/>
                      <w:bottom w:val="single" w:sz="8" w:space="0" w:color="auto"/>
                      <w:right w:val="single" w:sz="8" w:space="0" w:color="auto"/>
                    </w:tcBorders>
                    <w:shd w:val="clear" w:color="auto" w:fill="auto"/>
                    <w:vAlign w:val="center"/>
                    <w:hideMark/>
                  </w:tcPr>
                  <w:p w14:paraId="6E206B99" w14:textId="77777777" w:rsidR="00B36352" w:rsidRPr="00B36352" w:rsidRDefault="00B36352" w:rsidP="00B36352">
                    <w:pPr>
                      <w:rPr>
                        <w:rFonts w:cs="Calibri"/>
                        <w:b/>
                        <w:bCs/>
                        <w:color w:val="000000"/>
                        <w:lang w:val="en-IE" w:eastAsia="en-IE"/>
                      </w:rPr>
                    </w:pPr>
                    <w:r w:rsidRPr="00B36352">
                      <w:rPr>
                        <w:rFonts w:cs="Calibri"/>
                        <w:b/>
                        <w:bCs/>
                        <w:color w:val="000000"/>
                        <w:szCs w:val="22"/>
                        <w:lang w:eastAsia="en-IE"/>
                      </w:rPr>
                      <w:t>Description</w:t>
                    </w:r>
                  </w:p>
                </w:tc>
                <w:tc>
                  <w:tcPr>
                    <w:tcW w:w="2380" w:type="dxa"/>
                    <w:tcBorders>
                      <w:top w:val="single" w:sz="8" w:space="0" w:color="auto"/>
                      <w:left w:val="nil"/>
                      <w:bottom w:val="single" w:sz="8" w:space="0" w:color="auto"/>
                      <w:right w:val="single" w:sz="8" w:space="0" w:color="auto"/>
                    </w:tcBorders>
                    <w:shd w:val="clear" w:color="auto" w:fill="auto"/>
                    <w:vAlign w:val="center"/>
                    <w:hideMark/>
                  </w:tcPr>
                  <w:p w14:paraId="6CCCB09C" w14:textId="77777777" w:rsidR="00B36352" w:rsidRPr="00B36352" w:rsidRDefault="00B36352" w:rsidP="00B36352">
                    <w:pPr>
                      <w:rPr>
                        <w:rFonts w:cs="Calibri"/>
                        <w:b/>
                        <w:bCs/>
                        <w:color w:val="000000"/>
                        <w:lang w:val="en-IE" w:eastAsia="en-IE"/>
                      </w:rPr>
                    </w:pPr>
                    <w:r w:rsidRPr="00B36352">
                      <w:rPr>
                        <w:rFonts w:cs="Calibri"/>
                        <w:b/>
                        <w:bCs/>
                        <w:color w:val="000000"/>
                        <w:szCs w:val="22"/>
                        <w:lang w:eastAsia="en-IE"/>
                      </w:rPr>
                      <w:t>Estimated Volumes*</w:t>
                    </w:r>
                  </w:p>
                </w:tc>
              </w:tr>
              <w:tr w:rsidR="00B36352" w:rsidRPr="00B36352" w14:paraId="64E2C525" w14:textId="77777777" w:rsidTr="00775AB9">
                <w:trPr>
                  <w:trHeight w:val="315"/>
                </w:trPr>
                <w:tc>
                  <w:tcPr>
                    <w:tcW w:w="6760" w:type="dxa"/>
                    <w:tcBorders>
                      <w:top w:val="nil"/>
                      <w:left w:val="single" w:sz="8" w:space="0" w:color="auto"/>
                      <w:bottom w:val="single" w:sz="8" w:space="0" w:color="auto"/>
                      <w:right w:val="single" w:sz="8" w:space="0" w:color="auto"/>
                    </w:tcBorders>
                    <w:shd w:val="clear" w:color="auto" w:fill="auto"/>
                    <w:vAlign w:val="center"/>
                    <w:hideMark/>
                  </w:tcPr>
                  <w:p w14:paraId="356014BF" w14:textId="6B046A16" w:rsidR="00B36352" w:rsidRPr="00B36352" w:rsidRDefault="00B36352" w:rsidP="00B36352">
                    <w:pPr>
                      <w:rPr>
                        <w:rFonts w:cs="Calibri"/>
                        <w:color w:val="000000"/>
                        <w:lang w:val="en-IE" w:eastAsia="en-IE"/>
                      </w:rPr>
                    </w:pPr>
                    <w:r w:rsidRPr="00B36352">
                      <w:rPr>
                        <w:rFonts w:cs="Calibri"/>
                        <w:color w:val="000000"/>
                        <w:szCs w:val="22"/>
                        <w:lang w:eastAsia="en-IE"/>
                      </w:rPr>
                      <w:t xml:space="preserve">Approx. No. of BISS applications </w:t>
                    </w:r>
                  </w:p>
                </w:tc>
                <w:tc>
                  <w:tcPr>
                    <w:tcW w:w="2380" w:type="dxa"/>
                    <w:tcBorders>
                      <w:top w:val="nil"/>
                      <w:left w:val="nil"/>
                      <w:bottom w:val="single" w:sz="8" w:space="0" w:color="auto"/>
                      <w:right w:val="single" w:sz="8" w:space="0" w:color="auto"/>
                    </w:tcBorders>
                    <w:shd w:val="clear" w:color="auto" w:fill="auto"/>
                    <w:vAlign w:val="center"/>
                    <w:hideMark/>
                  </w:tcPr>
                  <w:p w14:paraId="4208C10C" w14:textId="77777777" w:rsidR="00B36352" w:rsidRPr="00B36352" w:rsidRDefault="00B36352" w:rsidP="00B36352">
                    <w:pPr>
                      <w:jc w:val="center"/>
                      <w:rPr>
                        <w:rFonts w:cs="Calibri"/>
                        <w:color w:val="000000"/>
                        <w:lang w:val="en-IE" w:eastAsia="en-IE"/>
                      </w:rPr>
                    </w:pPr>
                    <w:r w:rsidRPr="00B36352">
                      <w:rPr>
                        <w:rFonts w:cs="Calibri"/>
                        <w:color w:val="000000"/>
                        <w:szCs w:val="22"/>
                        <w:lang w:eastAsia="en-IE"/>
                      </w:rPr>
                      <w:t>130,000</w:t>
                    </w:r>
                  </w:p>
                </w:tc>
              </w:tr>
              <w:tr w:rsidR="00B36352" w:rsidRPr="00B36352" w14:paraId="13E408DF" w14:textId="77777777" w:rsidTr="00775AB9">
                <w:trPr>
                  <w:trHeight w:val="315"/>
                </w:trPr>
                <w:tc>
                  <w:tcPr>
                    <w:tcW w:w="6760" w:type="dxa"/>
                    <w:tcBorders>
                      <w:top w:val="nil"/>
                      <w:left w:val="single" w:sz="8" w:space="0" w:color="auto"/>
                      <w:bottom w:val="single" w:sz="8" w:space="0" w:color="auto"/>
                      <w:right w:val="single" w:sz="8" w:space="0" w:color="auto"/>
                    </w:tcBorders>
                    <w:shd w:val="clear" w:color="auto" w:fill="auto"/>
                    <w:vAlign w:val="center"/>
                    <w:hideMark/>
                  </w:tcPr>
                  <w:p w14:paraId="6AB209D6" w14:textId="77777777" w:rsidR="00B36352" w:rsidRPr="00B36352" w:rsidRDefault="00B36352" w:rsidP="00B36352">
                    <w:pPr>
                      <w:rPr>
                        <w:rFonts w:cs="Calibri"/>
                        <w:color w:val="000000"/>
                        <w:lang w:val="en-IE" w:eastAsia="en-IE"/>
                      </w:rPr>
                    </w:pPr>
                    <w:r w:rsidRPr="00B36352">
                      <w:rPr>
                        <w:rFonts w:cs="Calibri"/>
                        <w:color w:val="000000"/>
                        <w:szCs w:val="22"/>
                        <w:lang w:eastAsia="en-IE"/>
                      </w:rPr>
                      <w:t>Approx. No. of LPIS Parcels to be monitored</w:t>
                    </w:r>
                  </w:p>
                </w:tc>
                <w:tc>
                  <w:tcPr>
                    <w:tcW w:w="2380" w:type="dxa"/>
                    <w:tcBorders>
                      <w:top w:val="nil"/>
                      <w:left w:val="nil"/>
                      <w:bottom w:val="single" w:sz="8" w:space="0" w:color="auto"/>
                      <w:right w:val="single" w:sz="8" w:space="0" w:color="auto"/>
                    </w:tcBorders>
                    <w:shd w:val="clear" w:color="auto" w:fill="auto"/>
                    <w:vAlign w:val="center"/>
                    <w:hideMark/>
                  </w:tcPr>
                  <w:p w14:paraId="4B303813" w14:textId="77777777" w:rsidR="00B36352" w:rsidRPr="00B36352" w:rsidRDefault="00B36352" w:rsidP="00B36352">
                    <w:pPr>
                      <w:jc w:val="center"/>
                      <w:rPr>
                        <w:rFonts w:cs="Calibri"/>
                        <w:color w:val="000000"/>
                        <w:lang w:val="en-IE" w:eastAsia="en-IE"/>
                      </w:rPr>
                    </w:pPr>
                    <w:r w:rsidRPr="00B36352">
                      <w:rPr>
                        <w:rFonts w:cs="Calibri"/>
                        <w:color w:val="000000"/>
                        <w:szCs w:val="22"/>
                        <w:lang w:eastAsia="en-IE"/>
                      </w:rPr>
                      <w:t>1,300,000</w:t>
                    </w:r>
                  </w:p>
                </w:tc>
              </w:tr>
              <w:tr w:rsidR="00B36352" w:rsidRPr="00B36352" w14:paraId="522C0C3E" w14:textId="77777777" w:rsidTr="00775AB9">
                <w:trPr>
                  <w:trHeight w:val="315"/>
                </w:trPr>
                <w:tc>
                  <w:tcPr>
                    <w:tcW w:w="6760" w:type="dxa"/>
                    <w:tcBorders>
                      <w:top w:val="nil"/>
                      <w:left w:val="single" w:sz="8" w:space="0" w:color="auto"/>
                      <w:bottom w:val="single" w:sz="8" w:space="0" w:color="auto"/>
                      <w:right w:val="single" w:sz="8" w:space="0" w:color="auto"/>
                    </w:tcBorders>
                    <w:shd w:val="clear" w:color="auto" w:fill="auto"/>
                    <w:vAlign w:val="center"/>
                    <w:hideMark/>
                  </w:tcPr>
                  <w:p w14:paraId="2E350FEE" w14:textId="77777777" w:rsidR="00B36352" w:rsidRPr="00B36352" w:rsidRDefault="00B36352" w:rsidP="00B36352">
                    <w:pPr>
                      <w:rPr>
                        <w:rFonts w:cs="Calibri"/>
                        <w:color w:val="000000"/>
                        <w:lang w:val="en-IE" w:eastAsia="en-IE"/>
                      </w:rPr>
                    </w:pPr>
                    <w:r w:rsidRPr="00B36352">
                      <w:rPr>
                        <w:rFonts w:cs="Calibri"/>
                        <w:color w:val="000000"/>
                        <w:szCs w:val="22"/>
                        <w:lang w:eastAsia="en-IE"/>
                      </w:rPr>
                      <w:t>Approx. No. of FOI to be monitored</w:t>
                    </w:r>
                  </w:p>
                </w:tc>
                <w:tc>
                  <w:tcPr>
                    <w:tcW w:w="2380" w:type="dxa"/>
                    <w:tcBorders>
                      <w:top w:val="nil"/>
                      <w:left w:val="nil"/>
                      <w:bottom w:val="single" w:sz="8" w:space="0" w:color="auto"/>
                      <w:right w:val="single" w:sz="8" w:space="0" w:color="auto"/>
                    </w:tcBorders>
                    <w:shd w:val="clear" w:color="auto" w:fill="auto"/>
                    <w:vAlign w:val="center"/>
                    <w:hideMark/>
                  </w:tcPr>
                  <w:p w14:paraId="44B0EAC9" w14:textId="77777777" w:rsidR="00B36352" w:rsidRPr="00B36352" w:rsidRDefault="00B36352" w:rsidP="00B36352">
                    <w:pPr>
                      <w:jc w:val="center"/>
                      <w:rPr>
                        <w:rFonts w:cs="Calibri"/>
                        <w:color w:val="000000"/>
                        <w:lang w:val="en-IE" w:eastAsia="en-IE"/>
                      </w:rPr>
                    </w:pPr>
                    <w:r w:rsidRPr="00B36352">
                      <w:rPr>
                        <w:rFonts w:cs="Calibri"/>
                        <w:color w:val="000000"/>
                        <w:szCs w:val="22"/>
                        <w:lang w:eastAsia="en-IE"/>
                      </w:rPr>
                      <w:t>4,500,000</w:t>
                    </w:r>
                  </w:p>
                </w:tc>
              </w:tr>
              <w:tr w:rsidR="00B36352" w:rsidRPr="00B36352" w14:paraId="5D81B103" w14:textId="77777777" w:rsidTr="00775AB9">
                <w:trPr>
                  <w:trHeight w:val="315"/>
                </w:trPr>
                <w:tc>
                  <w:tcPr>
                    <w:tcW w:w="6760" w:type="dxa"/>
                    <w:tcBorders>
                      <w:top w:val="nil"/>
                      <w:left w:val="single" w:sz="8" w:space="0" w:color="auto"/>
                      <w:bottom w:val="single" w:sz="8" w:space="0" w:color="auto"/>
                      <w:right w:val="single" w:sz="8" w:space="0" w:color="auto"/>
                    </w:tcBorders>
                    <w:shd w:val="clear" w:color="auto" w:fill="auto"/>
                    <w:vAlign w:val="center"/>
                    <w:hideMark/>
                  </w:tcPr>
                  <w:p w14:paraId="7EDE7D96" w14:textId="77777777" w:rsidR="00B36352" w:rsidRPr="00B36352" w:rsidRDefault="00B36352" w:rsidP="00B36352">
                    <w:pPr>
                      <w:rPr>
                        <w:rFonts w:cs="Calibri"/>
                        <w:color w:val="000000"/>
                        <w:lang w:val="en-IE" w:eastAsia="en-IE"/>
                      </w:rPr>
                    </w:pPr>
                    <w:r w:rsidRPr="00B36352">
                      <w:rPr>
                        <w:rFonts w:cs="Calibri"/>
                        <w:color w:val="000000"/>
                        <w:szCs w:val="22"/>
                        <w:lang w:eastAsia="en-IE"/>
                      </w:rPr>
                      <w:t>Approx. No. of Temporary Sub-Divisions (TSD)</w:t>
                    </w:r>
                  </w:p>
                </w:tc>
                <w:tc>
                  <w:tcPr>
                    <w:tcW w:w="2380" w:type="dxa"/>
                    <w:tcBorders>
                      <w:top w:val="nil"/>
                      <w:left w:val="nil"/>
                      <w:bottom w:val="single" w:sz="8" w:space="0" w:color="auto"/>
                      <w:right w:val="single" w:sz="8" w:space="0" w:color="auto"/>
                    </w:tcBorders>
                    <w:shd w:val="clear" w:color="auto" w:fill="auto"/>
                    <w:vAlign w:val="center"/>
                    <w:hideMark/>
                  </w:tcPr>
                  <w:p w14:paraId="3884E63E" w14:textId="77777777" w:rsidR="00B36352" w:rsidRPr="00B36352" w:rsidRDefault="00B36352" w:rsidP="00B36352">
                    <w:pPr>
                      <w:jc w:val="center"/>
                      <w:rPr>
                        <w:rFonts w:cs="Calibri"/>
                        <w:color w:val="000000"/>
                        <w:lang w:val="en-IE" w:eastAsia="en-IE"/>
                      </w:rPr>
                    </w:pPr>
                    <w:r w:rsidRPr="00B36352">
                      <w:rPr>
                        <w:rFonts w:cs="Calibri"/>
                        <w:color w:val="000000"/>
                        <w:szCs w:val="22"/>
                        <w:lang w:eastAsia="en-IE"/>
                      </w:rPr>
                      <w:t>4,000</w:t>
                    </w:r>
                  </w:p>
                </w:tc>
              </w:tr>
              <w:tr w:rsidR="00B36352" w:rsidRPr="00B36352" w14:paraId="2057BBC5" w14:textId="77777777" w:rsidTr="00775AB9">
                <w:trPr>
                  <w:trHeight w:val="315"/>
                </w:trPr>
                <w:tc>
                  <w:tcPr>
                    <w:tcW w:w="6760" w:type="dxa"/>
                    <w:tcBorders>
                      <w:top w:val="nil"/>
                      <w:left w:val="single" w:sz="8" w:space="0" w:color="auto"/>
                      <w:bottom w:val="single" w:sz="8" w:space="0" w:color="auto"/>
                      <w:right w:val="single" w:sz="8" w:space="0" w:color="auto"/>
                    </w:tcBorders>
                    <w:shd w:val="clear" w:color="auto" w:fill="auto"/>
                    <w:vAlign w:val="center"/>
                    <w:hideMark/>
                  </w:tcPr>
                  <w:p w14:paraId="5370ADC9" w14:textId="77777777" w:rsidR="00B36352" w:rsidRPr="00B36352" w:rsidRDefault="00B36352" w:rsidP="00B36352">
                    <w:pPr>
                      <w:rPr>
                        <w:rFonts w:cs="Calibri"/>
                        <w:color w:val="000000"/>
                        <w:lang w:val="en-IE" w:eastAsia="en-IE"/>
                      </w:rPr>
                    </w:pPr>
                    <w:r w:rsidRPr="00B36352">
                      <w:rPr>
                        <w:rFonts w:cs="Calibri"/>
                        <w:color w:val="000000"/>
                        <w:szCs w:val="22"/>
                        <w:lang w:eastAsia="en-IE"/>
                      </w:rPr>
                      <w:t>Approx. area to be monitored</w:t>
                    </w:r>
                  </w:p>
                </w:tc>
                <w:tc>
                  <w:tcPr>
                    <w:tcW w:w="2380" w:type="dxa"/>
                    <w:tcBorders>
                      <w:top w:val="nil"/>
                      <w:left w:val="nil"/>
                      <w:bottom w:val="single" w:sz="8" w:space="0" w:color="auto"/>
                      <w:right w:val="single" w:sz="8" w:space="0" w:color="auto"/>
                    </w:tcBorders>
                    <w:shd w:val="clear" w:color="auto" w:fill="auto"/>
                    <w:vAlign w:val="center"/>
                    <w:hideMark/>
                  </w:tcPr>
                  <w:p w14:paraId="24C7CEDD" w14:textId="4FD401E5" w:rsidR="00B36352" w:rsidRPr="00B36352" w:rsidRDefault="00B36352" w:rsidP="00B36352">
                    <w:pPr>
                      <w:jc w:val="center"/>
                      <w:rPr>
                        <w:rFonts w:cs="Calibri"/>
                        <w:color w:val="000000"/>
                        <w:lang w:val="en-IE" w:eastAsia="en-IE"/>
                      </w:rPr>
                    </w:pPr>
                    <w:r w:rsidRPr="00B36352">
                      <w:rPr>
                        <w:rFonts w:cs="Calibri"/>
                        <w:color w:val="000000"/>
                        <w:szCs w:val="22"/>
                        <w:lang w:eastAsia="en-IE"/>
                      </w:rPr>
                      <w:t>4,500,000</w:t>
                    </w:r>
                    <w:r w:rsidR="002C5875">
                      <w:rPr>
                        <w:rFonts w:cs="Calibri"/>
                        <w:color w:val="000000"/>
                        <w:szCs w:val="22"/>
                        <w:lang w:eastAsia="en-IE"/>
                      </w:rPr>
                      <w:t xml:space="preserve"> Ha</w:t>
                    </w:r>
                  </w:p>
                </w:tc>
              </w:tr>
              <w:tr w:rsidR="00B36352" w:rsidRPr="00B36352" w14:paraId="4D44808C" w14:textId="77777777" w:rsidTr="00775AB9">
                <w:trPr>
                  <w:trHeight w:val="315"/>
                </w:trPr>
                <w:tc>
                  <w:tcPr>
                    <w:tcW w:w="6760" w:type="dxa"/>
                    <w:tcBorders>
                      <w:top w:val="nil"/>
                      <w:left w:val="single" w:sz="8" w:space="0" w:color="auto"/>
                      <w:bottom w:val="single" w:sz="8" w:space="0" w:color="auto"/>
                      <w:right w:val="single" w:sz="8" w:space="0" w:color="auto"/>
                    </w:tcBorders>
                    <w:shd w:val="clear" w:color="auto" w:fill="auto"/>
                    <w:vAlign w:val="center"/>
                    <w:hideMark/>
                  </w:tcPr>
                  <w:p w14:paraId="60CB32FB" w14:textId="28A6B936" w:rsidR="00B36352" w:rsidRPr="00B36352" w:rsidRDefault="00B36352" w:rsidP="00B36352">
                    <w:pPr>
                      <w:rPr>
                        <w:rFonts w:cs="Calibri"/>
                        <w:color w:val="000000"/>
                        <w:lang w:val="en-IE" w:eastAsia="en-IE"/>
                      </w:rPr>
                    </w:pPr>
                    <w:r w:rsidRPr="00B36352">
                      <w:rPr>
                        <w:rFonts w:cs="Calibri"/>
                        <w:color w:val="000000"/>
                        <w:szCs w:val="22"/>
                        <w:lang w:eastAsia="en-IE"/>
                      </w:rPr>
                      <w:t xml:space="preserve">Approx. No of </w:t>
                    </w:r>
                    <w:r w:rsidR="000869F1">
                      <w:rPr>
                        <w:rFonts w:cs="Calibri"/>
                        <w:color w:val="000000"/>
                        <w:szCs w:val="22"/>
                        <w:lang w:eastAsia="en-IE"/>
                      </w:rPr>
                      <w:t xml:space="preserve">Permanent </w:t>
                    </w:r>
                    <w:r w:rsidR="000B1EB3">
                      <w:rPr>
                        <w:rFonts w:cs="Calibri"/>
                        <w:color w:val="000000"/>
                        <w:szCs w:val="22"/>
                        <w:lang w:eastAsia="en-IE"/>
                      </w:rPr>
                      <w:t>P</w:t>
                    </w:r>
                    <w:r w:rsidR="000869F1">
                      <w:rPr>
                        <w:rFonts w:cs="Calibri"/>
                        <w:color w:val="000000"/>
                        <w:szCs w:val="22"/>
                        <w:lang w:eastAsia="en-IE"/>
                      </w:rPr>
                      <w:t>asture</w:t>
                    </w:r>
                    <w:r w:rsidRPr="00B36352">
                      <w:rPr>
                        <w:rFonts w:cs="Calibri"/>
                        <w:color w:val="000000"/>
                        <w:szCs w:val="22"/>
                        <w:lang w:eastAsia="en-IE"/>
                      </w:rPr>
                      <w:t xml:space="preserve"> Parcels</w:t>
                    </w:r>
                  </w:p>
                </w:tc>
                <w:tc>
                  <w:tcPr>
                    <w:tcW w:w="2380" w:type="dxa"/>
                    <w:tcBorders>
                      <w:top w:val="nil"/>
                      <w:left w:val="nil"/>
                      <w:bottom w:val="single" w:sz="8" w:space="0" w:color="auto"/>
                      <w:right w:val="single" w:sz="8" w:space="0" w:color="auto"/>
                    </w:tcBorders>
                    <w:shd w:val="clear" w:color="auto" w:fill="auto"/>
                    <w:vAlign w:val="center"/>
                    <w:hideMark/>
                  </w:tcPr>
                  <w:p w14:paraId="6E6FACC9" w14:textId="2DCD2D36" w:rsidR="00B36352" w:rsidRPr="00B36352" w:rsidRDefault="00B36352" w:rsidP="00B36352">
                    <w:pPr>
                      <w:jc w:val="center"/>
                      <w:rPr>
                        <w:rFonts w:cs="Calibri"/>
                        <w:color w:val="000000"/>
                        <w:lang w:val="en-IE" w:eastAsia="en-IE"/>
                      </w:rPr>
                    </w:pPr>
                    <w:r w:rsidRPr="00B36352">
                      <w:rPr>
                        <w:rFonts w:cs="Calibri"/>
                        <w:color w:val="000000"/>
                        <w:szCs w:val="22"/>
                        <w:lang w:eastAsia="en-IE"/>
                      </w:rPr>
                      <w:t>1</w:t>
                    </w:r>
                    <w:r w:rsidR="00430FB0">
                      <w:rPr>
                        <w:rFonts w:cs="Calibri"/>
                        <w:color w:val="000000"/>
                        <w:szCs w:val="22"/>
                        <w:lang w:eastAsia="en-IE"/>
                      </w:rPr>
                      <w:t>,100,000</w:t>
                    </w:r>
                    <w:r w:rsidRPr="00B36352">
                      <w:rPr>
                        <w:rFonts w:cs="Calibri"/>
                        <w:color w:val="000000"/>
                        <w:szCs w:val="22"/>
                        <w:lang w:eastAsia="en-IE"/>
                      </w:rPr>
                      <w:t xml:space="preserve">m </w:t>
                    </w:r>
                  </w:p>
                </w:tc>
              </w:tr>
              <w:tr w:rsidR="00B36352" w:rsidRPr="00B36352" w14:paraId="65EAAD6B" w14:textId="77777777" w:rsidTr="00775AB9">
                <w:trPr>
                  <w:trHeight w:val="315"/>
                </w:trPr>
                <w:tc>
                  <w:tcPr>
                    <w:tcW w:w="6760" w:type="dxa"/>
                    <w:tcBorders>
                      <w:top w:val="nil"/>
                      <w:left w:val="single" w:sz="8" w:space="0" w:color="auto"/>
                      <w:bottom w:val="single" w:sz="8" w:space="0" w:color="auto"/>
                      <w:right w:val="single" w:sz="8" w:space="0" w:color="auto"/>
                    </w:tcBorders>
                    <w:shd w:val="clear" w:color="auto" w:fill="auto"/>
                    <w:vAlign w:val="center"/>
                    <w:hideMark/>
                  </w:tcPr>
                  <w:p w14:paraId="5804597E" w14:textId="6D144455" w:rsidR="00B36352" w:rsidRPr="00B36352" w:rsidRDefault="00B36352" w:rsidP="00B36352">
                    <w:pPr>
                      <w:rPr>
                        <w:rFonts w:cs="Calibri"/>
                        <w:color w:val="000000"/>
                        <w:lang w:val="en-IE" w:eastAsia="en-IE"/>
                      </w:rPr>
                    </w:pPr>
                    <w:r w:rsidRPr="00B36352">
                      <w:rPr>
                        <w:rFonts w:cs="Calibri"/>
                        <w:color w:val="000000"/>
                        <w:szCs w:val="22"/>
                        <w:lang w:eastAsia="en-IE"/>
                      </w:rPr>
                      <w:t>Approx. area of P</w:t>
                    </w:r>
                    <w:r w:rsidR="000869F1">
                      <w:rPr>
                        <w:rFonts w:cs="Calibri"/>
                        <w:color w:val="000000"/>
                        <w:szCs w:val="22"/>
                        <w:lang w:eastAsia="en-IE"/>
                      </w:rPr>
                      <w:t xml:space="preserve">ermanent </w:t>
                    </w:r>
                    <w:r w:rsidRPr="00B36352">
                      <w:rPr>
                        <w:rFonts w:cs="Calibri"/>
                        <w:color w:val="000000"/>
                        <w:szCs w:val="22"/>
                        <w:lang w:eastAsia="en-IE"/>
                      </w:rPr>
                      <w:t>C</w:t>
                    </w:r>
                    <w:r w:rsidR="00B3412E">
                      <w:rPr>
                        <w:rFonts w:cs="Calibri"/>
                        <w:color w:val="000000"/>
                        <w:szCs w:val="22"/>
                        <w:lang w:eastAsia="en-IE"/>
                      </w:rPr>
                      <w:t>ro</w:t>
                    </w:r>
                    <w:r w:rsidR="000869F1">
                      <w:rPr>
                        <w:rFonts w:cs="Calibri"/>
                        <w:color w:val="000000"/>
                        <w:szCs w:val="22"/>
                        <w:lang w:eastAsia="en-IE"/>
                      </w:rPr>
                      <w:t>p</w:t>
                    </w:r>
                    <w:r w:rsidRPr="00B36352">
                      <w:rPr>
                        <w:rFonts w:cs="Calibri"/>
                        <w:color w:val="000000"/>
                        <w:szCs w:val="22"/>
                        <w:lang w:eastAsia="en-IE"/>
                      </w:rPr>
                      <w:t xml:space="preserve"> Parcels</w:t>
                    </w:r>
                  </w:p>
                </w:tc>
                <w:tc>
                  <w:tcPr>
                    <w:tcW w:w="2380" w:type="dxa"/>
                    <w:tcBorders>
                      <w:top w:val="nil"/>
                      <w:left w:val="nil"/>
                      <w:bottom w:val="single" w:sz="8" w:space="0" w:color="auto"/>
                      <w:right w:val="single" w:sz="8" w:space="0" w:color="auto"/>
                    </w:tcBorders>
                    <w:shd w:val="clear" w:color="auto" w:fill="auto"/>
                    <w:vAlign w:val="center"/>
                    <w:hideMark/>
                  </w:tcPr>
                  <w:p w14:paraId="39EA206C" w14:textId="4B9DA2B8" w:rsidR="00B36352" w:rsidRPr="00B36352" w:rsidRDefault="00B36352" w:rsidP="00B36352">
                    <w:pPr>
                      <w:jc w:val="center"/>
                      <w:rPr>
                        <w:rFonts w:cs="Calibri"/>
                        <w:color w:val="000000"/>
                        <w:lang w:val="en-IE" w:eastAsia="en-IE"/>
                      </w:rPr>
                    </w:pPr>
                    <w:r w:rsidRPr="00B36352">
                      <w:rPr>
                        <w:rFonts w:cs="Calibri"/>
                        <w:color w:val="000000"/>
                        <w:szCs w:val="22"/>
                        <w:lang w:eastAsia="en-IE"/>
                      </w:rPr>
                      <w:t>1</w:t>
                    </w:r>
                    <w:r w:rsidR="004A3B8D">
                      <w:rPr>
                        <w:rFonts w:cs="Calibri"/>
                        <w:color w:val="000000"/>
                        <w:szCs w:val="22"/>
                        <w:lang w:eastAsia="en-IE"/>
                      </w:rPr>
                      <w:t>00,000</w:t>
                    </w:r>
                    <w:r w:rsidRPr="00B36352">
                      <w:rPr>
                        <w:rFonts w:cs="Calibri"/>
                        <w:color w:val="000000"/>
                        <w:szCs w:val="22"/>
                        <w:lang w:eastAsia="en-IE"/>
                      </w:rPr>
                      <w:t xml:space="preserve"> </w:t>
                    </w:r>
                    <w:r w:rsidR="00590B58">
                      <w:rPr>
                        <w:rFonts w:cs="Calibri"/>
                        <w:color w:val="000000"/>
                        <w:szCs w:val="22"/>
                        <w:lang w:eastAsia="en-IE"/>
                      </w:rPr>
                      <w:t>Ha</w:t>
                    </w:r>
                  </w:p>
                </w:tc>
              </w:tr>
              <w:tr w:rsidR="00B36352" w:rsidRPr="00B36352" w14:paraId="25CC8CCF" w14:textId="77777777" w:rsidTr="00775AB9">
                <w:trPr>
                  <w:trHeight w:val="315"/>
                </w:trPr>
                <w:tc>
                  <w:tcPr>
                    <w:tcW w:w="6760" w:type="dxa"/>
                    <w:tcBorders>
                      <w:top w:val="nil"/>
                      <w:left w:val="single" w:sz="8" w:space="0" w:color="auto"/>
                      <w:bottom w:val="single" w:sz="8" w:space="0" w:color="auto"/>
                      <w:right w:val="single" w:sz="8" w:space="0" w:color="auto"/>
                    </w:tcBorders>
                    <w:shd w:val="clear" w:color="auto" w:fill="auto"/>
                    <w:vAlign w:val="center"/>
                    <w:hideMark/>
                  </w:tcPr>
                  <w:p w14:paraId="770BC812" w14:textId="3B4CDB15" w:rsidR="00B36352" w:rsidRPr="00B36352" w:rsidRDefault="00B36352" w:rsidP="00B36352">
                    <w:pPr>
                      <w:rPr>
                        <w:rFonts w:cs="Calibri"/>
                        <w:color w:val="000000"/>
                        <w:lang w:val="en-IE" w:eastAsia="en-IE"/>
                      </w:rPr>
                    </w:pPr>
                    <w:r w:rsidRPr="00B36352">
                      <w:rPr>
                        <w:rFonts w:cs="Calibri"/>
                        <w:color w:val="000000"/>
                        <w:szCs w:val="22"/>
                        <w:lang w:val="en-IE" w:eastAsia="en-IE"/>
                      </w:rPr>
                      <w:t>Approx. area of A</w:t>
                    </w:r>
                    <w:r w:rsidR="000869F1">
                      <w:rPr>
                        <w:rFonts w:cs="Calibri"/>
                        <w:color w:val="000000"/>
                        <w:szCs w:val="22"/>
                        <w:lang w:val="en-IE" w:eastAsia="en-IE"/>
                      </w:rPr>
                      <w:t>rable</w:t>
                    </w:r>
                    <w:r w:rsidRPr="00B36352">
                      <w:rPr>
                        <w:rFonts w:cs="Calibri"/>
                        <w:color w:val="000000"/>
                        <w:szCs w:val="22"/>
                        <w:lang w:val="en-IE" w:eastAsia="en-IE"/>
                      </w:rPr>
                      <w:t xml:space="preserve"> parcels</w:t>
                    </w:r>
                  </w:p>
                </w:tc>
                <w:tc>
                  <w:tcPr>
                    <w:tcW w:w="2380" w:type="dxa"/>
                    <w:tcBorders>
                      <w:top w:val="nil"/>
                      <w:left w:val="nil"/>
                      <w:bottom w:val="single" w:sz="8" w:space="0" w:color="auto"/>
                      <w:right w:val="single" w:sz="8" w:space="0" w:color="auto"/>
                    </w:tcBorders>
                    <w:shd w:val="clear" w:color="auto" w:fill="auto"/>
                    <w:vAlign w:val="center"/>
                    <w:hideMark/>
                  </w:tcPr>
                  <w:p w14:paraId="1A075174" w14:textId="6462224C" w:rsidR="00B36352" w:rsidRPr="00B36352" w:rsidRDefault="004A3B8D" w:rsidP="00B36352">
                    <w:pPr>
                      <w:jc w:val="center"/>
                      <w:rPr>
                        <w:rFonts w:cs="Calibri"/>
                        <w:color w:val="000000"/>
                        <w:lang w:val="en-IE" w:eastAsia="en-IE"/>
                      </w:rPr>
                    </w:pPr>
                    <w:r>
                      <w:rPr>
                        <w:rFonts w:cs="Calibri"/>
                        <w:color w:val="000000"/>
                        <w:lang w:val="en-IE" w:eastAsia="en-IE"/>
                      </w:rPr>
                      <w:t>200,000</w:t>
                    </w:r>
                    <w:r w:rsidR="00590B58">
                      <w:rPr>
                        <w:rFonts w:cs="Calibri"/>
                        <w:color w:val="000000"/>
                        <w:lang w:val="en-IE" w:eastAsia="en-IE"/>
                      </w:rPr>
                      <w:t xml:space="preserve"> Ha</w:t>
                    </w:r>
                  </w:p>
                </w:tc>
              </w:tr>
            </w:tbl>
            <w:p w14:paraId="3342A77C" w14:textId="77777777" w:rsidR="00B36352" w:rsidRPr="00B36352" w:rsidRDefault="00B36352" w:rsidP="00B36352">
              <w:pPr>
                <w:rPr>
                  <w:rFonts w:eastAsia="Calibri" w:cs="Calibri"/>
                  <w:szCs w:val="22"/>
                </w:rPr>
              </w:pPr>
            </w:p>
            <w:p w14:paraId="1F200210" w14:textId="23068A97" w:rsidR="00B36352" w:rsidRPr="00B36352" w:rsidRDefault="00B36352" w:rsidP="00B36352">
              <w:pPr>
                <w:rPr>
                  <w:rFonts w:eastAsia="Calibri" w:cs="Calibri"/>
                  <w:i/>
                  <w:iCs/>
                  <w:szCs w:val="22"/>
                </w:rPr>
              </w:pPr>
              <w:r w:rsidRPr="00B36352">
                <w:rPr>
                  <w:rFonts w:eastAsia="Calibri" w:cs="Calibri"/>
                  <w:i/>
                  <w:iCs/>
                  <w:szCs w:val="22"/>
                </w:rPr>
                <w:t xml:space="preserve">* Estimated numbers. </w:t>
              </w:r>
              <w:r w:rsidR="00590B58">
                <w:rPr>
                  <w:rFonts w:eastAsia="Calibri" w:cs="Calibri"/>
                  <w:i/>
                  <w:iCs/>
                  <w:szCs w:val="22"/>
                </w:rPr>
                <w:t>Will</w:t>
              </w:r>
              <w:r w:rsidRPr="00B36352">
                <w:rPr>
                  <w:rFonts w:eastAsia="Calibri" w:cs="Calibri"/>
                  <w:i/>
                  <w:iCs/>
                  <w:szCs w:val="22"/>
                </w:rPr>
                <w:t xml:space="preserve"> vary over time.</w:t>
              </w:r>
            </w:p>
            <w:p w14:paraId="29FBD444" w14:textId="77777777" w:rsidR="00B36352" w:rsidRPr="00B36352" w:rsidRDefault="00B36352" w:rsidP="00B36352">
              <w:pPr>
                <w:contextualSpacing/>
                <w:rPr>
                  <w:rFonts w:cs="Calibri"/>
                  <w:bCs/>
                  <w:szCs w:val="22"/>
                </w:rPr>
              </w:pPr>
              <w:r w:rsidRPr="00B36352">
                <w:rPr>
                  <w:rFonts w:cs="Calibri"/>
                  <w:szCs w:val="22"/>
                </w:rPr>
                <w:t>Tenderers should note that the price(s) quoted by the Successful Tenderer will be the contracted prices, if the actual volumes of work fluctuate from that stated above.</w:t>
              </w:r>
            </w:p>
            <w:p w14:paraId="3D0AEDE0" w14:textId="77777777" w:rsidR="00B36352" w:rsidRPr="00B36352" w:rsidRDefault="00B36352" w:rsidP="00B36352">
              <w:pPr>
                <w:rPr>
                  <w:rFonts w:eastAsia="Calibri" w:cs="Calibri"/>
                  <w:szCs w:val="22"/>
                </w:rPr>
              </w:pPr>
            </w:p>
            <w:p w14:paraId="6754748D" w14:textId="77777777" w:rsidR="00B36352" w:rsidRPr="00B36352" w:rsidRDefault="00B36352" w:rsidP="00B36352">
              <w:pPr>
                <w:tabs>
                  <w:tab w:val="left" w:pos="720"/>
                </w:tabs>
                <w:rPr>
                  <w:rFonts w:cs="Calibri"/>
                  <w:szCs w:val="22"/>
                </w:rPr>
              </w:pPr>
              <w:r w:rsidRPr="00B36352">
                <w:rPr>
                  <w:rFonts w:cs="Calibri"/>
                  <w:szCs w:val="22"/>
                </w:rPr>
                <w:t xml:space="preserve">It is very important that the Successful Tenderer sets up a well-qualified management team in order to deliver all aspects of the contract on time as outlined in Section 1.18 below. </w:t>
              </w:r>
            </w:p>
            <w:p w14:paraId="2E083EAF" w14:textId="77777777" w:rsidR="00B36352" w:rsidRPr="00B36352" w:rsidRDefault="00B36352" w:rsidP="00B36352">
              <w:pPr>
                <w:rPr>
                  <w:rFonts w:eastAsia="Calibri" w:cs="Calibri"/>
                  <w:szCs w:val="22"/>
                  <w:lang w:val="en-IE"/>
                </w:rPr>
              </w:pPr>
            </w:p>
            <w:p w14:paraId="49E8112B" w14:textId="31DAEDA8" w:rsidR="00430FB0" w:rsidRPr="00430FB0" w:rsidRDefault="00B36352" w:rsidP="00430FB0">
              <w:pPr>
                <w:keepNext/>
                <w:numPr>
                  <w:ilvl w:val="1"/>
                  <w:numId w:val="48"/>
                </w:numPr>
                <w:tabs>
                  <w:tab w:val="left" w:pos="567"/>
                  <w:tab w:val="left" w:pos="907"/>
                  <w:tab w:val="left" w:pos="1134"/>
                </w:tabs>
                <w:outlineLvl w:val="2"/>
                <w:rPr>
                  <w:rFonts w:eastAsia="Calibri" w:cs="Calibri"/>
                  <w:b/>
                  <w:iCs/>
                  <w:color w:val="1F3864"/>
                  <w:szCs w:val="22"/>
                  <w:u w:val="single"/>
                  <w:lang w:val="en-IE"/>
                </w:rPr>
              </w:pPr>
              <w:r w:rsidRPr="00B36352">
                <w:rPr>
                  <w:rFonts w:eastAsia="Calibri" w:cs="Calibri"/>
                  <w:b/>
                  <w:iCs/>
                  <w:color w:val="1F3864"/>
                  <w:szCs w:val="22"/>
                  <w:u w:val="single"/>
                  <w:lang w:val="en-IE"/>
                </w:rPr>
                <w:t xml:space="preserve">Deadlines </w:t>
              </w:r>
            </w:p>
            <w:p w14:paraId="3E264E4C" w14:textId="77777777" w:rsidR="00B36352" w:rsidRPr="00B36352" w:rsidRDefault="00B36352" w:rsidP="00B36352">
              <w:pPr>
                <w:tabs>
                  <w:tab w:val="left" w:pos="720"/>
                </w:tabs>
                <w:rPr>
                  <w:rFonts w:cs="Calibri"/>
                  <w:szCs w:val="22"/>
                </w:rPr>
              </w:pPr>
              <w:r w:rsidRPr="00B36352">
                <w:rPr>
                  <w:rFonts w:cs="Calibri"/>
                  <w:szCs w:val="22"/>
                </w:rPr>
                <w:t>The Department (Contracting Authority) currently estimates that the AMS service will be required to deliver results in accordance with the timelines set out below.  The Tender Applicant’s proposal must demonstrate that if successful, it can meet the following deadlines:</w:t>
              </w:r>
            </w:p>
            <w:p w14:paraId="5E968C7B" w14:textId="77777777" w:rsidR="00B36352" w:rsidRPr="00B36352" w:rsidRDefault="00B36352" w:rsidP="007973CB">
              <w:pPr>
                <w:numPr>
                  <w:ilvl w:val="0"/>
                  <w:numId w:val="50"/>
                </w:numPr>
                <w:tabs>
                  <w:tab w:val="left" w:pos="720"/>
                </w:tabs>
                <w:contextualSpacing/>
                <w:rPr>
                  <w:rFonts w:cs="Calibri"/>
                  <w:szCs w:val="22"/>
                </w:rPr>
              </w:pPr>
              <w:r w:rsidRPr="00B36352">
                <w:rPr>
                  <w:rFonts w:cs="Calibri"/>
                  <w:szCs w:val="22"/>
                </w:rPr>
                <w:t>Commencement of AMS architecture development with effect from 01 June 2022,</w:t>
              </w:r>
            </w:p>
            <w:p w14:paraId="5098207A" w14:textId="77777777" w:rsidR="00B36352" w:rsidRPr="00B36352" w:rsidRDefault="00B36352" w:rsidP="007973CB">
              <w:pPr>
                <w:numPr>
                  <w:ilvl w:val="0"/>
                  <w:numId w:val="50"/>
                </w:numPr>
                <w:tabs>
                  <w:tab w:val="left" w:pos="720"/>
                </w:tabs>
                <w:contextualSpacing/>
                <w:rPr>
                  <w:rFonts w:cs="Calibri"/>
                  <w:szCs w:val="22"/>
                </w:rPr>
              </w:pPr>
              <w:r w:rsidRPr="00B36352">
                <w:rPr>
                  <w:rFonts w:cs="Calibri"/>
                  <w:szCs w:val="22"/>
                </w:rPr>
                <w:t>Commencement of preparatory 2023 monitoring work by 01 September 2022,</w:t>
              </w:r>
            </w:p>
            <w:p w14:paraId="7722C155" w14:textId="1EE06AA9" w:rsidR="00B36352" w:rsidRPr="00B36352" w:rsidRDefault="00B36352" w:rsidP="007973CB">
              <w:pPr>
                <w:numPr>
                  <w:ilvl w:val="0"/>
                  <w:numId w:val="50"/>
                </w:numPr>
                <w:tabs>
                  <w:tab w:val="left" w:pos="720"/>
                </w:tabs>
                <w:contextualSpacing/>
                <w:rPr>
                  <w:rFonts w:cs="Calibri"/>
                  <w:szCs w:val="22"/>
                </w:rPr>
              </w:pPr>
              <w:r w:rsidRPr="00B36352">
                <w:rPr>
                  <w:rFonts w:cs="Calibri"/>
                  <w:szCs w:val="22"/>
                </w:rPr>
                <w:t>Commencement of full BISS</w:t>
              </w:r>
              <w:r w:rsidR="00E74630">
                <w:rPr>
                  <w:rFonts w:cs="Calibri"/>
                  <w:szCs w:val="22"/>
                </w:rPr>
                <w:t>,</w:t>
              </w:r>
              <w:r w:rsidRPr="00B36352">
                <w:rPr>
                  <w:rFonts w:cs="Calibri"/>
                  <w:szCs w:val="22"/>
                </w:rPr>
                <w:t xml:space="preserve"> ANC</w:t>
              </w:r>
              <w:r w:rsidR="00E74630">
                <w:rPr>
                  <w:rFonts w:cs="Calibri"/>
                  <w:szCs w:val="22"/>
                </w:rPr>
                <w:t>, PAS &amp; SIM</w:t>
              </w:r>
              <w:r w:rsidRPr="00B36352">
                <w:rPr>
                  <w:rFonts w:cs="Calibri"/>
                  <w:szCs w:val="22"/>
                </w:rPr>
                <w:t xml:space="preserve"> Area Monitoring must be underway by 17 May 2023,</w:t>
              </w:r>
            </w:p>
            <w:p w14:paraId="7607B757" w14:textId="77777777" w:rsidR="00B36352" w:rsidRPr="00706F0B" w:rsidRDefault="00B36352" w:rsidP="007973CB">
              <w:pPr>
                <w:numPr>
                  <w:ilvl w:val="0"/>
                  <w:numId w:val="50"/>
                </w:numPr>
                <w:tabs>
                  <w:tab w:val="left" w:pos="720"/>
                </w:tabs>
                <w:contextualSpacing/>
                <w:rPr>
                  <w:rFonts w:cs="Calibri"/>
                  <w:szCs w:val="22"/>
                </w:rPr>
              </w:pPr>
              <w:r w:rsidRPr="00706F0B">
                <w:rPr>
                  <w:rFonts w:cs="Calibri"/>
                  <w:szCs w:val="22"/>
                </w:rPr>
                <w:t xml:space="preserve">The results will be based on pre-determined probability metrics. These metrices will be agreed with the Department prior to the commencement of Area Monitoring in 2023. </w:t>
              </w:r>
            </w:p>
            <w:p w14:paraId="21117C0B" w14:textId="7C95292D" w:rsidR="00B36352" w:rsidRPr="00706F0B" w:rsidRDefault="00B36352" w:rsidP="007973CB">
              <w:pPr>
                <w:numPr>
                  <w:ilvl w:val="0"/>
                  <w:numId w:val="50"/>
                </w:numPr>
                <w:tabs>
                  <w:tab w:val="left" w:pos="720"/>
                </w:tabs>
                <w:contextualSpacing/>
                <w:rPr>
                  <w:rFonts w:cs="Calibri"/>
                  <w:szCs w:val="22"/>
                </w:rPr>
              </w:pPr>
              <w:r w:rsidRPr="00706F0B">
                <w:rPr>
                  <w:rFonts w:cs="Calibri"/>
                  <w:szCs w:val="22"/>
                </w:rPr>
                <w:t xml:space="preserve">The results will be presented </w:t>
              </w:r>
              <w:r w:rsidR="00706F0B" w:rsidRPr="00706F0B">
                <w:rPr>
                  <w:rFonts w:cs="Calibri"/>
                  <w:szCs w:val="22"/>
                </w:rPr>
                <w:t>at FOI level</w:t>
              </w:r>
              <w:r w:rsidR="00706F0B">
                <w:rPr>
                  <w:rFonts w:cs="Calibri"/>
                  <w:szCs w:val="22"/>
                </w:rPr>
                <w:t>.</w:t>
              </w:r>
            </w:p>
            <w:p w14:paraId="14873701" w14:textId="07E0F50D" w:rsidR="00B36352" w:rsidRPr="00854F66" w:rsidRDefault="00B36352" w:rsidP="007973CB">
              <w:pPr>
                <w:numPr>
                  <w:ilvl w:val="0"/>
                  <w:numId w:val="50"/>
                </w:numPr>
                <w:tabs>
                  <w:tab w:val="left" w:pos="720"/>
                </w:tabs>
                <w:contextualSpacing/>
                <w:rPr>
                  <w:rFonts w:cs="Calibri"/>
                  <w:szCs w:val="22"/>
                </w:rPr>
              </w:pPr>
              <w:r w:rsidRPr="00B36352">
                <w:rPr>
                  <w:rFonts w:cs="Calibri"/>
                  <w:szCs w:val="22"/>
                </w:rPr>
                <w:t xml:space="preserve">The following </w:t>
              </w:r>
              <w:r w:rsidR="00854F66">
                <w:rPr>
                  <w:rFonts w:cs="Calibri"/>
                  <w:szCs w:val="22"/>
                </w:rPr>
                <w:t>re</w:t>
              </w:r>
              <w:r w:rsidR="00854F66" w:rsidRPr="00B36352">
                <w:rPr>
                  <w:rFonts w:cs="Calibri"/>
                  <w:szCs w:val="22"/>
                </w:rPr>
                <w:t xml:space="preserve">sults </w:t>
              </w:r>
              <w:r w:rsidR="00854F66">
                <w:rPr>
                  <w:rFonts w:cs="Calibri"/>
                  <w:szCs w:val="22"/>
                </w:rPr>
                <w:t xml:space="preserve">apply </w:t>
              </w:r>
              <w:r w:rsidR="00854F66" w:rsidRPr="00B36352">
                <w:rPr>
                  <w:rFonts w:cs="Calibri"/>
                  <w:szCs w:val="22"/>
                </w:rPr>
                <w:t xml:space="preserve">for all FOI </w:t>
              </w:r>
              <w:r w:rsidR="00057335" w:rsidRPr="00854F66">
                <w:rPr>
                  <w:rFonts w:cs="Calibri"/>
                  <w:szCs w:val="22"/>
                </w:rPr>
                <w:t>(similar will be required annually)</w:t>
              </w:r>
              <w:r w:rsidRPr="00854F66">
                <w:rPr>
                  <w:rFonts w:cs="Calibri"/>
                  <w:szCs w:val="22"/>
                </w:rPr>
                <w:t>:</w:t>
              </w:r>
            </w:p>
            <w:p w14:paraId="2255E733" w14:textId="43362A7D" w:rsidR="00B36352" w:rsidRPr="00B36352" w:rsidRDefault="00B36352" w:rsidP="007973CB">
              <w:pPr>
                <w:numPr>
                  <w:ilvl w:val="1"/>
                  <w:numId w:val="50"/>
                </w:numPr>
                <w:tabs>
                  <w:tab w:val="left" w:pos="720"/>
                </w:tabs>
                <w:contextualSpacing/>
                <w:rPr>
                  <w:rFonts w:cs="Calibri"/>
                  <w:szCs w:val="22"/>
                </w:rPr>
              </w:pPr>
              <w:r w:rsidRPr="00B36352">
                <w:rPr>
                  <w:rFonts w:cs="Calibri"/>
                  <w:szCs w:val="22"/>
                </w:rPr>
                <w:t xml:space="preserve">Initial Cardinality </w:t>
              </w:r>
              <w:r w:rsidR="00D423EF">
                <w:rPr>
                  <w:rFonts w:cs="Calibri"/>
                  <w:szCs w:val="22"/>
                </w:rPr>
                <w:t>checks comp</w:t>
              </w:r>
              <w:r w:rsidR="00C45EC7">
                <w:rPr>
                  <w:rFonts w:cs="Calibri"/>
                  <w:szCs w:val="22"/>
                </w:rPr>
                <w:t>leted by</w:t>
              </w:r>
              <w:r w:rsidR="00057335">
                <w:rPr>
                  <w:rFonts w:cs="Calibri"/>
                  <w:szCs w:val="22"/>
                </w:rPr>
                <w:t xml:space="preserve"> early-</w:t>
              </w:r>
              <w:r w:rsidR="00C45EC7">
                <w:rPr>
                  <w:rFonts w:cs="Calibri"/>
                  <w:szCs w:val="22"/>
                </w:rPr>
                <w:t>June</w:t>
              </w:r>
              <w:r w:rsidR="00057335">
                <w:rPr>
                  <w:rFonts w:cs="Calibri"/>
                  <w:szCs w:val="22"/>
                </w:rPr>
                <w:t xml:space="preserve"> 2023</w:t>
              </w:r>
              <w:r w:rsidR="00C45EC7">
                <w:rPr>
                  <w:rFonts w:cs="Calibri"/>
                  <w:szCs w:val="22"/>
                </w:rPr>
                <w:t>.</w:t>
              </w:r>
            </w:p>
            <w:p w14:paraId="54934E17" w14:textId="23375811" w:rsidR="00B36352" w:rsidRPr="00B36352" w:rsidRDefault="00B36352" w:rsidP="007973CB">
              <w:pPr>
                <w:numPr>
                  <w:ilvl w:val="1"/>
                  <w:numId w:val="50"/>
                </w:numPr>
                <w:tabs>
                  <w:tab w:val="left" w:pos="720"/>
                </w:tabs>
                <w:contextualSpacing/>
                <w:rPr>
                  <w:rFonts w:cs="Calibri"/>
                  <w:szCs w:val="22"/>
                </w:rPr>
              </w:pPr>
              <w:r w:rsidRPr="00B36352">
                <w:rPr>
                  <w:rFonts w:cs="Calibri"/>
                  <w:szCs w:val="22"/>
                </w:rPr>
                <w:t>Provisional Results f</w:t>
              </w:r>
              <w:r w:rsidR="00854F66">
                <w:rPr>
                  <w:rFonts w:cs="Calibri"/>
                  <w:szCs w:val="22"/>
                </w:rPr>
                <w:t>rom</w:t>
              </w:r>
              <w:r w:rsidRPr="00B36352">
                <w:rPr>
                  <w:rFonts w:cs="Calibri"/>
                  <w:szCs w:val="22"/>
                </w:rPr>
                <w:t xml:space="preserve"> </w:t>
              </w:r>
              <w:r w:rsidR="00854F66">
                <w:rPr>
                  <w:rFonts w:cs="Calibri"/>
                  <w:szCs w:val="22"/>
                </w:rPr>
                <w:t>mid-June</w:t>
              </w:r>
              <w:r w:rsidRPr="00B36352">
                <w:rPr>
                  <w:rFonts w:cs="Calibri"/>
                  <w:szCs w:val="22"/>
                </w:rPr>
                <w:t xml:space="preserve"> 2023</w:t>
              </w:r>
              <w:r w:rsidR="00E74630">
                <w:rPr>
                  <w:rFonts w:cs="Calibri"/>
                  <w:szCs w:val="22"/>
                </w:rPr>
                <w:t>.</w:t>
              </w:r>
            </w:p>
            <w:p w14:paraId="3227BBE5" w14:textId="35089A2D" w:rsidR="00B36352" w:rsidRPr="00B36352" w:rsidRDefault="00B36352" w:rsidP="007973CB">
              <w:pPr>
                <w:numPr>
                  <w:ilvl w:val="1"/>
                  <w:numId w:val="50"/>
                </w:numPr>
                <w:tabs>
                  <w:tab w:val="left" w:pos="720"/>
                </w:tabs>
                <w:contextualSpacing/>
                <w:rPr>
                  <w:rFonts w:cs="Calibri"/>
                  <w:szCs w:val="22"/>
                </w:rPr>
              </w:pPr>
              <w:r w:rsidRPr="00B36352">
                <w:rPr>
                  <w:rFonts w:cs="Calibri"/>
                  <w:szCs w:val="22"/>
                </w:rPr>
                <w:t xml:space="preserve">Results </w:t>
              </w:r>
              <w:r w:rsidR="00C45EC7">
                <w:rPr>
                  <w:rFonts w:cs="Calibri"/>
                  <w:szCs w:val="22"/>
                </w:rPr>
                <w:t>updated on a weekly basis</w:t>
              </w:r>
              <w:r w:rsidR="00E74630">
                <w:rPr>
                  <w:rFonts w:cs="Calibri"/>
                  <w:szCs w:val="22"/>
                </w:rPr>
                <w:t>.</w:t>
              </w:r>
            </w:p>
            <w:p w14:paraId="39601D7A" w14:textId="260F8B50" w:rsidR="00B36352" w:rsidRPr="00B36352" w:rsidRDefault="00B36352" w:rsidP="007973CB">
              <w:pPr>
                <w:numPr>
                  <w:ilvl w:val="1"/>
                  <w:numId w:val="50"/>
                </w:numPr>
                <w:tabs>
                  <w:tab w:val="left" w:pos="720"/>
                </w:tabs>
                <w:contextualSpacing/>
                <w:rPr>
                  <w:rFonts w:cs="Calibri"/>
                  <w:szCs w:val="22"/>
                </w:rPr>
              </w:pPr>
              <w:r w:rsidRPr="00B36352">
                <w:rPr>
                  <w:rFonts w:cs="Calibri"/>
                  <w:szCs w:val="22"/>
                </w:rPr>
                <w:t xml:space="preserve">Final Results </w:t>
              </w:r>
              <w:r w:rsidR="00C45EC7">
                <w:rPr>
                  <w:rFonts w:cs="Calibri"/>
                  <w:szCs w:val="22"/>
                </w:rPr>
                <w:t>by the</w:t>
              </w:r>
              <w:r w:rsidRPr="00B36352">
                <w:rPr>
                  <w:rFonts w:cs="Calibri"/>
                  <w:szCs w:val="22"/>
                </w:rPr>
                <w:t xml:space="preserve"> end </w:t>
              </w:r>
              <w:r w:rsidR="00C45EC7">
                <w:rPr>
                  <w:rFonts w:cs="Calibri"/>
                  <w:szCs w:val="22"/>
                </w:rPr>
                <w:t xml:space="preserve">of </w:t>
              </w:r>
              <w:r w:rsidRPr="00B36352">
                <w:rPr>
                  <w:rFonts w:cs="Calibri"/>
                  <w:szCs w:val="22"/>
                </w:rPr>
                <w:t>December 2023</w:t>
              </w:r>
              <w:r w:rsidR="00E74630">
                <w:rPr>
                  <w:rFonts w:cs="Calibri"/>
                  <w:szCs w:val="22"/>
                </w:rPr>
                <w:t>.</w:t>
              </w:r>
            </w:p>
            <w:p w14:paraId="30FDB0EC" w14:textId="3126F49A" w:rsidR="00E74630" w:rsidRPr="00430FB0" w:rsidRDefault="00B36352" w:rsidP="00B36352">
              <w:pPr>
                <w:numPr>
                  <w:ilvl w:val="0"/>
                  <w:numId w:val="50"/>
                </w:numPr>
                <w:tabs>
                  <w:tab w:val="left" w:pos="720"/>
                </w:tabs>
                <w:contextualSpacing/>
                <w:rPr>
                  <w:rFonts w:cs="Calibri"/>
                  <w:szCs w:val="22"/>
                </w:rPr>
              </w:pPr>
              <w:r w:rsidRPr="00B36352">
                <w:rPr>
                  <w:rFonts w:cs="Calibri"/>
                  <w:szCs w:val="22"/>
                </w:rPr>
                <w:t xml:space="preserve">The </w:t>
              </w:r>
              <w:r w:rsidR="00456127" w:rsidRPr="00456127">
                <w:rPr>
                  <w:rFonts w:cs="Calibri"/>
                  <w:szCs w:val="22"/>
                </w:rPr>
                <w:t>E</w:t>
              </w:r>
              <w:r w:rsidRPr="00456127">
                <w:rPr>
                  <w:rFonts w:cs="Calibri"/>
                  <w:szCs w:val="22"/>
                </w:rPr>
                <w:t xml:space="preserve">xpert </w:t>
              </w:r>
              <w:r w:rsidR="00456127" w:rsidRPr="00456127">
                <w:rPr>
                  <w:rFonts w:cs="Calibri"/>
                  <w:szCs w:val="22"/>
                </w:rPr>
                <w:t>Viewer</w:t>
              </w:r>
              <w:r w:rsidRPr="00456127">
                <w:rPr>
                  <w:rFonts w:cs="Calibri"/>
                  <w:szCs w:val="22"/>
                </w:rPr>
                <w:t xml:space="preserve"> Application</w:t>
              </w:r>
              <w:r w:rsidRPr="00B36352">
                <w:rPr>
                  <w:rFonts w:cs="Calibri"/>
                  <w:szCs w:val="22"/>
                </w:rPr>
                <w:t xml:space="preserve"> must be in place for Q4 2022.</w:t>
              </w:r>
            </w:p>
            <w:p w14:paraId="428AA394" w14:textId="3D707002" w:rsidR="00E74630" w:rsidRPr="0008433F" w:rsidRDefault="00B36352" w:rsidP="00B36352">
              <w:pPr>
                <w:numPr>
                  <w:ilvl w:val="0"/>
                  <w:numId w:val="51"/>
                </w:numPr>
                <w:tabs>
                  <w:tab w:val="left" w:pos="720"/>
                </w:tabs>
                <w:contextualSpacing/>
                <w:rPr>
                  <w:rFonts w:cs="Calibri"/>
                  <w:szCs w:val="22"/>
                </w:rPr>
              </w:pPr>
              <w:r w:rsidRPr="00B36352">
                <w:rPr>
                  <w:rFonts w:cs="Calibri"/>
                  <w:szCs w:val="22"/>
                </w:rPr>
                <w:t>The Successful Tenderer must submit weekly progress reports to the Department in addition to the delivery of the monitoring results.</w:t>
              </w:r>
            </w:p>
            <w:p w14:paraId="6DF2446A" w14:textId="77777777" w:rsidR="00B36352" w:rsidRPr="00B36352" w:rsidRDefault="00B36352" w:rsidP="00B36352">
              <w:pPr>
                <w:keepNext/>
                <w:tabs>
                  <w:tab w:val="left" w:pos="567"/>
                  <w:tab w:val="left" w:pos="907"/>
                  <w:tab w:val="left" w:pos="1134"/>
                </w:tabs>
                <w:outlineLvl w:val="2"/>
                <w:rPr>
                  <w:rFonts w:eastAsia="Calibri" w:cs="Calibri"/>
                  <w:b/>
                  <w:iCs/>
                  <w:color w:val="1F3864"/>
                  <w:szCs w:val="22"/>
                  <w:u w:val="single"/>
                  <w:lang w:val="en-IE"/>
                </w:rPr>
              </w:pPr>
              <w:r w:rsidRPr="00B36352">
                <w:rPr>
                  <w:rFonts w:eastAsia="Calibri" w:cs="Calibri"/>
                  <w:b/>
                  <w:iCs/>
                  <w:color w:val="1F3864"/>
                  <w:szCs w:val="22"/>
                  <w:lang w:val="en-IE"/>
                </w:rPr>
                <w:lastRenderedPageBreak/>
                <w:t xml:space="preserve">1.19 </w:t>
              </w:r>
              <w:r w:rsidRPr="00B36352">
                <w:rPr>
                  <w:rFonts w:eastAsia="Calibri" w:cs="Calibri"/>
                  <w:b/>
                  <w:iCs/>
                  <w:color w:val="1F3864"/>
                  <w:szCs w:val="22"/>
                  <w:u w:val="single"/>
                  <w:lang w:val="en-IE"/>
                </w:rPr>
                <w:t>AMS Quality Control Requirements</w:t>
              </w:r>
            </w:p>
            <w:p w14:paraId="02377E5D" w14:textId="654CBE8E" w:rsidR="00B36352" w:rsidRDefault="00B36352" w:rsidP="00B36352">
              <w:pPr>
                <w:rPr>
                  <w:rFonts w:eastAsia="Calibri" w:cs="Calibri"/>
                  <w:szCs w:val="22"/>
                  <w:lang w:val="en-IE"/>
                </w:rPr>
              </w:pPr>
              <w:r w:rsidRPr="00B36352">
                <w:rPr>
                  <w:rFonts w:eastAsia="Calibri" w:cs="Calibri"/>
                  <w:szCs w:val="22"/>
                  <w:lang w:val="en-IE"/>
                </w:rPr>
                <w:t>DAFM requires the quality of all data and procedures to be measured in relation to the following factors: Accuracy, Completeness, Reliability, Relevance, Timeliness and Traceability. The Successful Tenderer shall demonstrate an adherence to each of these factors through all stages of the monitoring campaign.</w:t>
              </w:r>
            </w:p>
            <w:p w14:paraId="4C374B2A" w14:textId="77777777" w:rsidR="00BC17DC" w:rsidRPr="00B36352" w:rsidRDefault="00BC17DC" w:rsidP="00B36352">
              <w:pPr>
                <w:rPr>
                  <w:rFonts w:eastAsia="Calibri" w:cs="Calibri"/>
                  <w:szCs w:val="22"/>
                  <w:lang w:val="en-IE"/>
                </w:rPr>
              </w:pPr>
            </w:p>
            <w:p w14:paraId="7F56FD83" w14:textId="77777777" w:rsidR="00BC17DC" w:rsidRPr="00B36352" w:rsidRDefault="00BC17DC" w:rsidP="00BC17DC">
              <w:pPr>
                <w:rPr>
                  <w:rFonts w:eastAsia="Calibri" w:cs="Calibri"/>
                </w:rPr>
              </w:pPr>
              <w:r w:rsidRPr="00B36352">
                <w:rPr>
                  <w:rFonts w:eastAsia="Calibri" w:cs="Calibri"/>
                </w:rPr>
                <w:t xml:space="preserve">The prospective Successful Tenderer will specify their </w:t>
              </w:r>
              <w:r>
                <w:rPr>
                  <w:rFonts w:eastAsia="Calibri" w:cs="Calibri"/>
                </w:rPr>
                <w:t xml:space="preserve">overall </w:t>
              </w:r>
              <w:r w:rsidRPr="00B36352">
                <w:rPr>
                  <w:rFonts w:eastAsia="Calibri" w:cs="Calibri"/>
                </w:rPr>
                <w:t xml:space="preserve">quality approach </w:t>
              </w:r>
              <w:r>
                <w:rPr>
                  <w:rFonts w:eastAsia="Calibri" w:cs="Calibri"/>
                </w:rPr>
                <w:t>and outline</w:t>
              </w:r>
              <w:r w:rsidRPr="00B36352">
                <w:rPr>
                  <w:rFonts w:eastAsia="Calibri" w:cs="Calibri"/>
                </w:rPr>
                <w:t xml:space="preserve"> the </w:t>
              </w:r>
              <w:r>
                <w:rPr>
                  <w:rFonts w:eastAsia="Calibri" w:cs="Calibri"/>
                </w:rPr>
                <w:t>specific</w:t>
              </w:r>
              <w:r w:rsidRPr="00B36352">
                <w:rPr>
                  <w:rFonts w:eastAsia="Calibri" w:cs="Calibri"/>
                </w:rPr>
                <w:t xml:space="preserve"> elements of the</w:t>
              </w:r>
              <w:r>
                <w:rPr>
                  <w:rFonts w:eastAsia="Calibri" w:cs="Calibri"/>
                </w:rPr>
                <w:t>ir</w:t>
              </w:r>
              <w:r w:rsidRPr="00B36352">
                <w:rPr>
                  <w:rFonts w:eastAsia="Calibri" w:cs="Calibri"/>
                </w:rPr>
                <w:t xml:space="preserve"> project Quality</w:t>
              </w:r>
              <w:r>
                <w:rPr>
                  <w:rFonts w:eastAsia="Calibri" w:cs="Calibri"/>
                </w:rPr>
                <w:t xml:space="preserve"> Control</w:t>
              </w:r>
              <w:r w:rsidRPr="00B36352">
                <w:rPr>
                  <w:rFonts w:eastAsia="Calibri" w:cs="Calibri"/>
                </w:rPr>
                <w:t xml:space="preserve"> Plan</w:t>
              </w:r>
              <w:r>
                <w:rPr>
                  <w:rFonts w:eastAsia="Calibri" w:cs="Calibri"/>
                </w:rPr>
                <w:t xml:space="preserve"> including</w:t>
              </w:r>
              <w:r w:rsidRPr="00B36352">
                <w:rPr>
                  <w:rFonts w:eastAsia="Calibri" w:cs="Calibri"/>
                </w:rPr>
                <w:t>:</w:t>
              </w:r>
            </w:p>
            <w:p w14:paraId="474897D4" w14:textId="77777777" w:rsidR="00BC17DC" w:rsidRPr="00B36352" w:rsidRDefault="00BC17DC" w:rsidP="007973CB">
              <w:pPr>
                <w:numPr>
                  <w:ilvl w:val="0"/>
                  <w:numId w:val="57"/>
                </w:numPr>
                <w:contextualSpacing/>
                <w:rPr>
                  <w:rFonts w:eastAsia="Calibri" w:cs="Calibri"/>
                </w:rPr>
              </w:pPr>
              <w:r w:rsidRPr="00B36352">
                <w:rPr>
                  <w:rFonts w:eastAsia="Calibri" w:cs="Calibri"/>
                </w:rPr>
                <w:t>Detailed validation procedures particularly in relation to the effectiveness of monitoring algorithms and the results deliverable.</w:t>
              </w:r>
            </w:p>
            <w:p w14:paraId="46F588FD" w14:textId="77777777" w:rsidR="00BC17DC" w:rsidRPr="00B36352" w:rsidRDefault="00BC17DC" w:rsidP="007973CB">
              <w:pPr>
                <w:numPr>
                  <w:ilvl w:val="0"/>
                  <w:numId w:val="57"/>
                </w:numPr>
                <w:contextualSpacing/>
                <w:rPr>
                  <w:rFonts w:eastAsia="Calibri" w:cs="Calibri"/>
                </w:rPr>
              </w:pPr>
              <w:r w:rsidRPr="00B36352">
                <w:rPr>
                  <w:rFonts w:eastAsia="Calibri" w:cs="Calibri"/>
                </w:rPr>
                <w:t>A Quality system workflow detailing the stages at which quality control measures will take place.</w:t>
              </w:r>
            </w:p>
            <w:p w14:paraId="54953E1B" w14:textId="77777777" w:rsidR="00BC17DC" w:rsidRPr="00B36352" w:rsidRDefault="00BC17DC" w:rsidP="007973CB">
              <w:pPr>
                <w:numPr>
                  <w:ilvl w:val="0"/>
                  <w:numId w:val="57"/>
                </w:numPr>
                <w:contextualSpacing/>
                <w:rPr>
                  <w:rFonts w:eastAsia="Calibri" w:cs="Calibri"/>
                </w:rPr>
              </w:pPr>
              <w:r w:rsidRPr="00B36352">
                <w:rPr>
                  <w:rFonts w:eastAsia="Calibri" w:cs="Calibri"/>
                </w:rPr>
                <w:t>The metrics and acceptance criteria by which the quality of various types of data will be measured and any uncertainties involved.</w:t>
              </w:r>
            </w:p>
            <w:p w14:paraId="7C7C76BC" w14:textId="77777777" w:rsidR="00BC17DC" w:rsidRPr="00B36352" w:rsidRDefault="00BC17DC" w:rsidP="007973CB">
              <w:pPr>
                <w:numPr>
                  <w:ilvl w:val="0"/>
                  <w:numId w:val="57"/>
                </w:numPr>
                <w:contextualSpacing/>
                <w:rPr>
                  <w:rFonts w:eastAsia="Calibri" w:cs="Calibri"/>
                </w:rPr>
              </w:pPr>
              <w:r w:rsidRPr="00B36352">
                <w:rPr>
                  <w:rFonts w:eastAsia="Calibri" w:cs="Calibri"/>
                </w:rPr>
                <w:t xml:space="preserve">Methods of efficiency evaluation </w:t>
              </w:r>
              <w:r>
                <w:rPr>
                  <w:rFonts w:eastAsia="Calibri" w:cs="Calibri"/>
                </w:rPr>
                <w:t>for</w:t>
              </w:r>
              <w:r w:rsidRPr="00B36352">
                <w:rPr>
                  <w:rFonts w:eastAsia="Calibri" w:cs="Calibri"/>
                </w:rPr>
                <w:t xml:space="preserve"> any processing or workflows within the system.</w:t>
              </w:r>
            </w:p>
            <w:p w14:paraId="4DE3FDD6" w14:textId="77777777" w:rsidR="00BC17DC" w:rsidRPr="00B36352" w:rsidRDefault="00BC17DC" w:rsidP="007973CB">
              <w:pPr>
                <w:numPr>
                  <w:ilvl w:val="0"/>
                  <w:numId w:val="57"/>
                </w:numPr>
                <w:contextualSpacing/>
                <w:rPr>
                  <w:rFonts w:eastAsia="Calibri" w:cs="Calibri"/>
                </w:rPr>
              </w:pPr>
              <w:r w:rsidRPr="00B36352">
                <w:rPr>
                  <w:rFonts w:eastAsia="Calibri" w:cs="Calibri"/>
                </w:rPr>
                <w:t>Change management procedures</w:t>
              </w:r>
              <w:r>
                <w:rPr>
                  <w:rFonts w:eastAsia="Calibri" w:cs="Calibri"/>
                </w:rPr>
                <w:t xml:space="preserve"> including validation of</w:t>
              </w:r>
              <w:r w:rsidRPr="00B36352">
                <w:rPr>
                  <w:rFonts w:eastAsia="Calibri" w:cs="Calibri"/>
                </w:rPr>
                <w:t xml:space="preserve"> changes to processing algorithms, available data, or resources.</w:t>
              </w:r>
            </w:p>
            <w:p w14:paraId="3E8DD82E" w14:textId="77777777" w:rsidR="00BC17DC" w:rsidRPr="00B36352" w:rsidRDefault="00BC17DC" w:rsidP="007973CB">
              <w:pPr>
                <w:numPr>
                  <w:ilvl w:val="0"/>
                  <w:numId w:val="57"/>
                </w:numPr>
                <w:contextualSpacing/>
                <w:rPr>
                  <w:rFonts w:eastAsia="Calibri" w:cs="Calibri"/>
                </w:rPr>
              </w:pPr>
              <w:r w:rsidRPr="00B36352">
                <w:rPr>
                  <w:rFonts w:eastAsia="Calibri" w:cs="Calibri"/>
                </w:rPr>
                <w:t xml:space="preserve">The type and extent of data security measures which will be implemented to handle the storage and transfer of data to and from </w:t>
              </w:r>
              <w:r>
                <w:rPr>
                  <w:rFonts w:eastAsia="Calibri" w:cs="Calibri"/>
                </w:rPr>
                <w:t>the Department</w:t>
              </w:r>
              <w:r w:rsidRPr="00B36352">
                <w:rPr>
                  <w:rFonts w:eastAsia="Calibri" w:cs="Calibri"/>
                </w:rPr>
                <w:t>.</w:t>
              </w:r>
            </w:p>
            <w:p w14:paraId="62AB2397" w14:textId="77777777" w:rsidR="00BC17DC" w:rsidRPr="00B36352" w:rsidRDefault="00BC17DC" w:rsidP="007973CB">
              <w:pPr>
                <w:numPr>
                  <w:ilvl w:val="0"/>
                  <w:numId w:val="57"/>
                </w:numPr>
                <w:contextualSpacing/>
                <w:rPr>
                  <w:rFonts w:eastAsia="Calibri" w:cs="Calibri"/>
                </w:rPr>
              </w:pPr>
              <w:r w:rsidRPr="00B36352">
                <w:rPr>
                  <w:rFonts w:eastAsia="Calibri" w:cs="Calibri"/>
                </w:rPr>
                <w:t>Contingency plans to account for any delays and difficulties encountered in providing project deliverables.</w:t>
              </w:r>
            </w:p>
            <w:p w14:paraId="5A81519D" w14:textId="77777777" w:rsidR="00BC17DC" w:rsidRPr="00B36352" w:rsidRDefault="00BC17DC" w:rsidP="007973CB">
              <w:pPr>
                <w:numPr>
                  <w:ilvl w:val="0"/>
                  <w:numId w:val="57"/>
                </w:numPr>
                <w:contextualSpacing/>
                <w:rPr>
                  <w:rFonts w:eastAsia="Calibri" w:cs="Calibri"/>
                </w:rPr>
              </w:pPr>
              <w:r w:rsidRPr="00B36352">
                <w:rPr>
                  <w:rFonts w:eastAsia="Calibri" w:cs="Calibri"/>
                </w:rPr>
                <w:t>The reliance upon and risks of using external services such as a DIAS platform.</w:t>
              </w:r>
            </w:p>
            <w:p w14:paraId="2E24D43F" w14:textId="77777777" w:rsidR="00BC17DC" w:rsidRDefault="00BC17DC" w:rsidP="007973CB">
              <w:pPr>
                <w:numPr>
                  <w:ilvl w:val="0"/>
                  <w:numId w:val="57"/>
                </w:numPr>
                <w:contextualSpacing/>
                <w:rPr>
                  <w:rFonts w:eastAsia="Calibri" w:cs="Calibri"/>
                </w:rPr>
              </w:pPr>
              <w:r w:rsidRPr="00B36352">
                <w:rPr>
                  <w:rFonts w:eastAsia="Calibri" w:cs="Calibri"/>
                </w:rPr>
                <w:t>Plans for regular internal quality audits and reviews</w:t>
              </w:r>
              <w:r>
                <w:rPr>
                  <w:rFonts w:eastAsia="Calibri" w:cs="Calibri"/>
                </w:rPr>
                <w:t xml:space="preserve"> to ensure compliance and continuous improvement.</w:t>
              </w:r>
            </w:p>
            <w:p w14:paraId="55EF310E" w14:textId="77777777" w:rsidR="00BC17DC" w:rsidRDefault="00BC17DC" w:rsidP="007973CB">
              <w:pPr>
                <w:numPr>
                  <w:ilvl w:val="0"/>
                  <w:numId w:val="57"/>
                </w:numPr>
                <w:contextualSpacing/>
                <w:rPr>
                  <w:rFonts w:eastAsia="Calibri" w:cs="Calibri"/>
                </w:rPr>
              </w:pPr>
              <w:r>
                <w:rPr>
                  <w:rFonts w:eastAsia="Calibri" w:cs="Calibri"/>
                </w:rPr>
                <w:t>A record of non-compliances identified in the system, corrective actions and effectiveness checks.</w:t>
              </w:r>
            </w:p>
            <w:p w14:paraId="5439BA74" w14:textId="77777777" w:rsidR="00BC17DC" w:rsidRPr="002733BC" w:rsidRDefault="00BC17DC" w:rsidP="007973CB">
              <w:pPr>
                <w:numPr>
                  <w:ilvl w:val="0"/>
                  <w:numId w:val="57"/>
                </w:numPr>
                <w:contextualSpacing/>
                <w:rPr>
                  <w:rFonts w:eastAsia="Calibri" w:cs="Calibri"/>
                </w:rPr>
              </w:pPr>
              <w:r>
                <w:rPr>
                  <w:rFonts w:eastAsia="Calibri" w:cs="Calibri"/>
                  <w:szCs w:val="22"/>
                  <w:lang w:val="en-IE"/>
                </w:rPr>
                <w:t>Audit trail of changes to system with capacity to retain original data.</w:t>
              </w:r>
            </w:p>
            <w:p w14:paraId="45B2E236" w14:textId="77777777" w:rsidR="00BC17DC" w:rsidRPr="00B63B76" w:rsidRDefault="00BC17DC" w:rsidP="007973CB">
              <w:pPr>
                <w:numPr>
                  <w:ilvl w:val="0"/>
                  <w:numId w:val="57"/>
                </w:numPr>
                <w:contextualSpacing/>
                <w:rPr>
                  <w:rFonts w:eastAsia="Calibri" w:cs="Calibri"/>
                </w:rPr>
              </w:pPr>
              <w:r w:rsidRPr="00B63B76">
                <w:rPr>
                  <w:rFonts w:eastAsia="Calibri" w:cs="Calibri"/>
                </w:rPr>
                <w:t>A</w:t>
              </w:r>
              <w:r>
                <w:rPr>
                  <w:rFonts w:eastAsia="Calibri" w:cs="Calibri"/>
                </w:rPr>
                <w:t>ll relevant</w:t>
              </w:r>
              <w:r w:rsidRPr="00B63B76">
                <w:rPr>
                  <w:rFonts w:eastAsia="Calibri" w:cs="Calibri"/>
                </w:rPr>
                <w:t xml:space="preserve"> quality-related qualifications of resources to oversee the implementation of the Quality Plan.</w:t>
              </w:r>
            </w:p>
            <w:p w14:paraId="7A9D04EF" w14:textId="77777777" w:rsidR="00BC17DC" w:rsidRDefault="00BC17DC" w:rsidP="007973CB">
              <w:pPr>
                <w:numPr>
                  <w:ilvl w:val="0"/>
                  <w:numId w:val="57"/>
                </w:numPr>
                <w:contextualSpacing/>
                <w:rPr>
                  <w:rFonts w:eastAsia="Calibri" w:cs="Calibri"/>
                </w:rPr>
              </w:pPr>
              <w:r w:rsidRPr="00B36352">
                <w:rPr>
                  <w:rFonts w:eastAsia="Calibri" w:cs="Calibri"/>
                </w:rPr>
                <w:t>All relevant ISO certifications.</w:t>
              </w:r>
            </w:p>
            <w:p w14:paraId="74D3446D" w14:textId="77777777" w:rsidR="00BC17DC" w:rsidRPr="00B36352" w:rsidRDefault="00BC17DC" w:rsidP="007973CB">
              <w:pPr>
                <w:numPr>
                  <w:ilvl w:val="0"/>
                  <w:numId w:val="57"/>
                </w:numPr>
                <w:contextualSpacing/>
                <w:rPr>
                  <w:rFonts w:eastAsia="Calibri" w:cs="Calibri"/>
                  <w:szCs w:val="22"/>
                  <w:lang w:val="en-IE"/>
                </w:rPr>
              </w:pPr>
              <w:r>
                <w:rPr>
                  <w:rFonts w:eastAsia="Calibri" w:cs="Calibri"/>
                  <w:szCs w:val="22"/>
                  <w:lang w:val="en-IE"/>
                </w:rPr>
                <w:t xml:space="preserve">Conflict of interest returns will be required for resources working on this Project. </w:t>
              </w:r>
            </w:p>
            <w:p w14:paraId="67F4F052" w14:textId="77777777" w:rsidR="00BC17DC" w:rsidRDefault="00BC17DC" w:rsidP="00BC17DC">
              <w:pPr>
                <w:ind w:left="77"/>
                <w:contextualSpacing/>
                <w:rPr>
                  <w:rFonts w:eastAsia="Calibri" w:cs="Calibri"/>
                </w:rPr>
              </w:pPr>
            </w:p>
            <w:p w14:paraId="3AB47B31" w14:textId="77777777" w:rsidR="00BC17DC" w:rsidRPr="00B36352" w:rsidRDefault="00BC17DC" w:rsidP="00BC17DC">
              <w:pPr>
                <w:ind w:left="437"/>
                <w:contextualSpacing/>
                <w:rPr>
                  <w:rFonts w:eastAsia="Calibri" w:cs="Calibri"/>
                </w:rPr>
              </w:pPr>
            </w:p>
            <w:p w14:paraId="38E6D4E0" w14:textId="77777777" w:rsidR="00BC17DC" w:rsidRPr="00B36352" w:rsidRDefault="00BC17DC" w:rsidP="00BC17DC">
              <w:pPr>
                <w:rPr>
                  <w:rFonts w:eastAsia="Calibri" w:cs="Calibri"/>
                </w:rPr>
              </w:pPr>
              <w:r w:rsidRPr="00B36352">
                <w:rPr>
                  <w:rFonts w:eastAsia="Calibri" w:cs="Calibri"/>
                </w:rPr>
                <w:t xml:space="preserve">The Quality Plan will be regularly </w:t>
              </w:r>
              <w:r>
                <w:rPr>
                  <w:rFonts w:eastAsia="Calibri" w:cs="Calibri"/>
                </w:rPr>
                <w:t>review</w:t>
              </w:r>
              <w:r w:rsidRPr="00B36352">
                <w:rPr>
                  <w:rFonts w:eastAsia="Calibri" w:cs="Calibri"/>
                </w:rPr>
                <w:t xml:space="preserve">ed by the Department at key points </w:t>
              </w:r>
              <w:r>
                <w:rPr>
                  <w:rFonts w:eastAsia="Calibri" w:cs="Calibri"/>
                </w:rPr>
                <w:t>in</w:t>
              </w:r>
              <w:r w:rsidRPr="00B36352">
                <w:rPr>
                  <w:rFonts w:eastAsia="Calibri" w:cs="Calibri"/>
                </w:rPr>
                <w:t xml:space="preserve"> the project</w:t>
              </w:r>
              <w:r>
                <w:rPr>
                  <w:rFonts w:eastAsia="Calibri" w:cs="Calibri"/>
                </w:rPr>
                <w:t xml:space="preserve"> to assess the following</w:t>
              </w:r>
              <w:r w:rsidRPr="00B36352">
                <w:rPr>
                  <w:rFonts w:eastAsia="Calibri" w:cs="Calibri"/>
                </w:rPr>
                <w:t>:</w:t>
              </w:r>
            </w:p>
            <w:p w14:paraId="0A81798F" w14:textId="77777777" w:rsidR="00BC17DC" w:rsidRPr="00B36352" w:rsidRDefault="00BC17DC" w:rsidP="007973CB">
              <w:pPr>
                <w:numPr>
                  <w:ilvl w:val="0"/>
                  <w:numId w:val="57"/>
                </w:numPr>
                <w:contextualSpacing/>
                <w:rPr>
                  <w:rFonts w:eastAsia="Calibri" w:cs="Calibri"/>
                </w:rPr>
              </w:pPr>
              <w:r w:rsidRPr="00B36352">
                <w:rPr>
                  <w:rFonts w:eastAsia="Calibri" w:cs="Calibri"/>
                </w:rPr>
                <w:t>Quality of input data</w:t>
              </w:r>
            </w:p>
            <w:p w14:paraId="242110CF" w14:textId="77777777" w:rsidR="00BC17DC" w:rsidRPr="00B36352" w:rsidRDefault="00BC17DC" w:rsidP="007973CB">
              <w:pPr>
                <w:numPr>
                  <w:ilvl w:val="0"/>
                  <w:numId w:val="57"/>
                </w:numPr>
                <w:contextualSpacing/>
                <w:rPr>
                  <w:rFonts w:eastAsia="Calibri" w:cs="Calibri"/>
                </w:rPr>
              </w:pPr>
              <w:r w:rsidRPr="00B36352">
                <w:rPr>
                  <w:rFonts w:eastAsia="Calibri" w:cs="Calibri"/>
                </w:rPr>
                <w:t>Accuracy of results</w:t>
              </w:r>
            </w:p>
            <w:p w14:paraId="238E8EF9" w14:textId="77777777" w:rsidR="00BC17DC" w:rsidRPr="00B36352" w:rsidRDefault="00BC17DC" w:rsidP="007973CB">
              <w:pPr>
                <w:numPr>
                  <w:ilvl w:val="0"/>
                  <w:numId w:val="57"/>
                </w:numPr>
                <w:contextualSpacing/>
                <w:rPr>
                  <w:rFonts w:eastAsia="Calibri" w:cs="Calibri"/>
                </w:rPr>
              </w:pPr>
              <w:r w:rsidRPr="00B36352">
                <w:rPr>
                  <w:rFonts w:eastAsia="Calibri" w:cs="Calibri"/>
                </w:rPr>
                <w:t>Accuracy marker detection</w:t>
              </w:r>
            </w:p>
            <w:p w14:paraId="117F7585" w14:textId="1D85D7D7" w:rsidR="00B36352" w:rsidRDefault="00BC17DC" w:rsidP="00B36352">
              <w:pPr>
                <w:numPr>
                  <w:ilvl w:val="0"/>
                  <w:numId w:val="57"/>
                </w:numPr>
                <w:contextualSpacing/>
                <w:rPr>
                  <w:rFonts w:eastAsia="Calibri" w:cs="Calibri"/>
                </w:rPr>
              </w:pPr>
              <w:r w:rsidRPr="00B63B76">
                <w:rPr>
                  <w:rFonts w:eastAsia="Calibri" w:cs="Calibri"/>
                </w:rPr>
                <w:t>Accuracy of land cover categorisation</w:t>
              </w:r>
            </w:p>
            <w:p w14:paraId="32B62826" w14:textId="112F19DE" w:rsidR="0008433F" w:rsidRDefault="0008433F" w:rsidP="0008433F">
              <w:pPr>
                <w:contextualSpacing/>
                <w:rPr>
                  <w:rFonts w:eastAsia="Calibri" w:cs="Calibri"/>
                </w:rPr>
              </w:pPr>
            </w:p>
            <w:p w14:paraId="10AC0225" w14:textId="77777777" w:rsidR="0008433F" w:rsidRPr="00430FB0" w:rsidRDefault="0008433F" w:rsidP="0008433F">
              <w:pPr>
                <w:contextualSpacing/>
                <w:rPr>
                  <w:rFonts w:eastAsia="Calibri" w:cs="Calibri"/>
                </w:rPr>
              </w:pPr>
            </w:p>
            <w:p w14:paraId="61CC2184" w14:textId="7ACDAC37" w:rsidR="00B36352" w:rsidRPr="00B36352" w:rsidRDefault="00B36352" w:rsidP="007973CB">
              <w:pPr>
                <w:keepNext/>
                <w:numPr>
                  <w:ilvl w:val="1"/>
                  <w:numId w:val="52"/>
                </w:numPr>
                <w:tabs>
                  <w:tab w:val="left" w:pos="567"/>
                  <w:tab w:val="left" w:pos="907"/>
                  <w:tab w:val="left" w:pos="1134"/>
                </w:tabs>
                <w:outlineLvl w:val="2"/>
                <w:rPr>
                  <w:rFonts w:eastAsia="Calibri" w:cs="Calibri"/>
                  <w:b/>
                  <w:iCs/>
                  <w:color w:val="1F3864"/>
                  <w:szCs w:val="22"/>
                  <w:u w:val="single"/>
                  <w:lang w:val="en-IE"/>
                </w:rPr>
              </w:pPr>
              <w:r w:rsidRPr="00B36352">
                <w:rPr>
                  <w:rFonts w:eastAsia="Calibri" w:cs="Calibri"/>
                  <w:b/>
                  <w:iCs/>
                  <w:color w:val="1F3864"/>
                  <w:szCs w:val="22"/>
                  <w:u w:val="single"/>
                  <w:lang w:val="en-IE"/>
                </w:rPr>
                <w:lastRenderedPageBreak/>
                <w:t xml:space="preserve">AMS Results </w:t>
              </w:r>
            </w:p>
            <w:p w14:paraId="6F2EB99D" w14:textId="1F8276C6" w:rsidR="00B36352" w:rsidRPr="00B36352" w:rsidRDefault="00B36352" w:rsidP="002E0C01">
              <w:pPr>
                <w:keepNext/>
                <w:tabs>
                  <w:tab w:val="left" w:pos="567"/>
                  <w:tab w:val="left" w:pos="907"/>
                  <w:tab w:val="left" w:pos="1134"/>
                </w:tabs>
                <w:ind w:left="360"/>
                <w:outlineLvl w:val="2"/>
                <w:rPr>
                  <w:rFonts w:eastAsia="Calibri" w:cs="Calibri"/>
                  <w:b/>
                  <w:iCs/>
                  <w:color w:val="1F3864"/>
                  <w:szCs w:val="22"/>
                  <w:u w:val="single"/>
                  <w:lang w:val="en-IE"/>
                </w:rPr>
              </w:pPr>
              <w:r w:rsidRPr="00B36352">
                <w:rPr>
                  <w:rFonts w:eastAsia="Calibri" w:cs="Calibri"/>
                  <w:b/>
                  <w:iCs/>
                  <w:color w:val="1F3864"/>
                  <w:szCs w:val="22"/>
                  <w:lang w:val="en-IE"/>
                </w:rPr>
                <w:t>1.2</w:t>
              </w:r>
              <w:r w:rsidR="002E0C01">
                <w:rPr>
                  <w:rFonts w:eastAsia="Calibri" w:cs="Calibri"/>
                  <w:b/>
                  <w:iCs/>
                  <w:color w:val="1F3864"/>
                  <w:szCs w:val="22"/>
                  <w:lang w:val="en-IE"/>
                </w:rPr>
                <w:t>0.</w:t>
              </w:r>
              <w:r w:rsidRPr="00B36352">
                <w:rPr>
                  <w:rFonts w:eastAsia="Calibri" w:cs="Calibri"/>
                  <w:b/>
                  <w:iCs/>
                  <w:color w:val="1F3864"/>
                  <w:szCs w:val="22"/>
                  <w:lang w:val="en-IE"/>
                </w:rPr>
                <w:t xml:space="preserve">1 </w:t>
              </w:r>
              <w:r w:rsidRPr="00B36352">
                <w:rPr>
                  <w:rFonts w:eastAsia="Calibri" w:cs="Calibri"/>
                  <w:b/>
                  <w:iCs/>
                  <w:color w:val="1F3864"/>
                  <w:szCs w:val="22"/>
                  <w:u w:val="single"/>
                  <w:lang w:val="en-IE"/>
                </w:rPr>
                <w:t>Result</w:t>
              </w:r>
              <w:r w:rsidR="0008433F">
                <w:rPr>
                  <w:rFonts w:eastAsia="Calibri" w:cs="Calibri"/>
                  <w:b/>
                  <w:iCs/>
                  <w:color w:val="1F3864"/>
                  <w:szCs w:val="22"/>
                  <w:u w:val="single"/>
                  <w:lang w:val="en-IE"/>
                </w:rPr>
                <w:t>s</w:t>
              </w:r>
              <w:r w:rsidRPr="00B36352">
                <w:rPr>
                  <w:rFonts w:eastAsia="Calibri" w:cs="Calibri"/>
                  <w:b/>
                  <w:iCs/>
                  <w:color w:val="1F3864"/>
                  <w:szCs w:val="22"/>
                  <w:u w:val="single"/>
                  <w:lang w:val="en-IE"/>
                </w:rPr>
                <w:t xml:space="preserve"> </w:t>
              </w:r>
              <w:r w:rsidR="0008433F">
                <w:rPr>
                  <w:rFonts w:eastAsia="Calibri" w:cs="Calibri"/>
                  <w:b/>
                  <w:iCs/>
                  <w:color w:val="1F3864"/>
                  <w:szCs w:val="22"/>
                  <w:u w:val="single"/>
                  <w:lang w:val="en-IE"/>
                </w:rPr>
                <w:t>D</w:t>
              </w:r>
              <w:r w:rsidRPr="00B36352">
                <w:rPr>
                  <w:rFonts w:eastAsia="Calibri" w:cs="Calibri"/>
                  <w:b/>
                  <w:iCs/>
                  <w:color w:val="1F3864"/>
                  <w:szCs w:val="22"/>
                  <w:u w:val="single"/>
                  <w:lang w:val="en-IE"/>
                </w:rPr>
                <w:t xml:space="preserve">ata from </w:t>
              </w:r>
              <w:r w:rsidR="0008433F">
                <w:rPr>
                  <w:rFonts w:eastAsia="Calibri" w:cs="Calibri"/>
                  <w:b/>
                  <w:iCs/>
                  <w:color w:val="1F3864"/>
                  <w:szCs w:val="22"/>
                  <w:u w:val="single"/>
                  <w:lang w:val="en-IE"/>
                </w:rPr>
                <w:t>S</w:t>
              </w:r>
              <w:r w:rsidRPr="00B36352">
                <w:rPr>
                  <w:rFonts w:eastAsia="Calibri" w:cs="Calibri"/>
                  <w:b/>
                  <w:iCs/>
                  <w:color w:val="1F3864"/>
                  <w:szCs w:val="22"/>
                  <w:u w:val="single"/>
                  <w:lang w:val="en-IE"/>
                </w:rPr>
                <w:t xml:space="preserve">ervice </w:t>
              </w:r>
              <w:r w:rsidR="0008433F">
                <w:rPr>
                  <w:rFonts w:eastAsia="Calibri" w:cs="Calibri"/>
                  <w:b/>
                  <w:iCs/>
                  <w:color w:val="1F3864"/>
                  <w:szCs w:val="22"/>
                  <w:u w:val="single"/>
                  <w:lang w:val="en-IE"/>
                </w:rPr>
                <w:t>P</w:t>
              </w:r>
              <w:r w:rsidRPr="00B36352">
                <w:rPr>
                  <w:rFonts w:eastAsia="Calibri" w:cs="Calibri"/>
                  <w:b/>
                  <w:iCs/>
                  <w:color w:val="1F3864"/>
                  <w:szCs w:val="22"/>
                  <w:u w:val="single"/>
                  <w:lang w:val="en-IE"/>
                </w:rPr>
                <w:t>rovider</w:t>
              </w:r>
            </w:p>
            <w:p w14:paraId="6E93B51E" w14:textId="3B608222" w:rsidR="00B36352" w:rsidRPr="00B36352" w:rsidRDefault="00B36352" w:rsidP="007973CB">
              <w:pPr>
                <w:numPr>
                  <w:ilvl w:val="0"/>
                  <w:numId w:val="53"/>
                </w:numPr>
                <w:contextualSpacing/>
                <w:rPr>
                  <w:rFonts w:eastAsia="Calibri" w:cs="Calibri"/>
                  <w:szCs w:val="22"/>
                  <w:lang w:val="en-IE"/>
                </w:rPr>
              </w:pPr>
              <w:r w:rsidRPr="00B36352">
                <w:rPr>
                  <w:rFonts w:eastAsia="Calibri" w:cs="Calibri"/>
                  <w:szCs w:val="22"/>
                  <w:lang w:val="en-IE"/>
                </w:rPr>
                <w:t xml:space="preserve">The successful Tenderer shall deliver monitoring results for each </w:t>
              </w:r>
              <w:r w:rsidR="00854F66">
                <w:rPr>
                  <w:rFonts w:eastAsia="Calibri" w:cs="Calibri"/>
                  <w:szCs w:val="22"/>
                  <w:lang w:val="en-IE"/>
                </w:rPr>
                <w:t>FOI</w:t>
              </w:r>
              <w:r w:rsidRPr="00B36352">
                <w:rPr>
                  <w:rFonts w:eastAsia="Calibri" w:cs="Calibri"/>
                  <w:szCs w:val="22"/>
                  <w:lang w:val="en-IE"/>
                </w:rPr>
                <w:t xml:space="preserve"> on a regular basis. The deliverable should be in the form of attributed results linked to </w:t>
              </w:r>
              <w:r w:rsidR="00854F66">
                <w:rPr>
                  <w:rFonts w:eastAsia="Calibri" w:cs="Calibri"/>
                  <w:szCs w:val="22"/>
                  <w:lang w:val="en-IE"/>
                </w:rPr>
                <w:t>FOI’s</w:t>
              </w:r>
              <w:r w:rsidRPr="00B36352">
                <w:rPr>
                  <w:rFonts w:eastAsia="Calibri" w:cs="Calibri"/>
                  <w:szCs w:val="22"/>
                  <w:lang w:val="en-IE"/>
                </w:rPr>
                <w:t xml:space="preserve"> unique identifier. The delivered data will not necessarily include a vector file.</w:t>
              </w:r>
            </w:p>
            <w:p w14:paraId="33982E1E" w14:textId="158E0FE9" w:rsidR="00B36352" w:rsidRPr="00B36352" w:rsidRDefault="00184579" w:rsidP="007973CB">
              <w:pPr>
                <w:numPr>
                  <w:ilvl w:val="0"/>
                  <w:numId w:val="53"/>
                </w:numPr>
                <w:contextualSpacing/>
                <w:rPr>
                  <w:rFonts w:eastAsia="Calibri" w:cs="Calibri"/>
                  <w:szCs w:val="22"/>
                  <w:lang w:val="en-IE"/>
                </w:rPr>
              </w:pPr>
              <w:r w:rsidRPr="00184579">
                <w:rPr>
                  <w:rFonts w:eastAsia="Calibri" w:cs="Calibri"/>
                </w:rPr>
                <w:t>The attributed results will consist of elements such as pass/fail binary decisions,</w:t>
              </w:r>
              <w:r w:rsidR="0008433F" w:rsidRPr="0008433F">
                <w:rPr>
                  <w:rFonts w:cs="Calibri"/>
                  <w:szCs w:val="22"/>
                </w:rPr>
                <w:t xml:space="preserve"> </w:t>
              </w:r>
              <w:r w:rsidR="0008433F">
                <w:rPr>
                  <w:rFonts w:cs="Calibri"/>
                  <w:szCs w:val="22"/>
                </w:rPr>
                <w:t>c</w:t>
              </w:r>
              <w:r w:rsidR="0008433F" w:rsidRPr="00B36352">
                <w:rPr>
                  <w:rFonts w:cs="Calibri"/>
                  <w:szCs w:val="22"/>
                </w:rPr>
                <w:t xml:space="preserve">ardinality </w:t>
              </w:r>
              <w:r w:rsidR="0008433F">
                <w:rPr>
                  <w:rFonts w:cs="Calibri"/>
                  <w:szCs w:val="22"/>
                </w:rPr>
                <w:t>result,</w:t>
              </w:r>
              <w:r w:rsidRPr="00184579">
                <w:rPr>
                  <w:rFonts w:eastAsia="Calibri" w:cs="Calibri"/>
                </w:rPr>
                <w:t xml:space="preserve"> crop predictions, probabilities and confidence scores for agricultural phenomena such as mowing, grazing, bare soil or crop detection</w:t>
              </w:r>
              <w:r w:rsidR="00B36352" w:rsidRPr="00184579">
                <w:rPr>
                  <w:rFonts w:eastAsia="Calibri" w:cs="Calibri"/>
                  <w:szCs w:val="22"/>
                  <w:lang w:val="en-IE"/>
                </w:rPr>
                <w:t>.</w:t>
              </w:r>
              <w:r w:rsidR="00B36352" w:rsidRPr="00B36352">
                <w:rPr>
                  <w:rFonts w:eastAsia="Calibri" w:cs="Calibri"/>
                  <w:szCs w:val="22"/>
                  <w:lang w:val="en-IE"/>
                </w:rPr>
                <w:t xml:space="preserve"> The successful Tenderer may also provide a traffic light result for each </w:t>
              </w:r>
              <w:r w:rsidR="00854F66">
                <w:rPr>
                  <w:rFonts w:eastAsia="Calibri" w:cs="Calibri"/>
                  <w:szCs w:val="22"/>
                  <w:lang w:val="en-IE"/>
                </w:rPr>
                <w:t>FOI</w:t>
              </w:r>
              <w:r w:rsidR="00B36352" w:rsidRPr="00B36352">
                <w:rPr>
                  <w:rFonts w:eastAsia="Calibri" w:cs="Calibri"/>
                  <w:szCs w:val="22"/>
                  <w:lang w:val="en-IE"/>
                </w:rPr>
                <w:t xml:space="preserve"> based on what each type of observation means for the applicable scheme (this inclusion will depend on which stage DAFM business/scheme rules are applied).</w:t>
              </w:r>
            </w:p>
            <w:p w14:paraId="702E163A" w14:textId="1E492EC1" w:rsidR="00B36352" w:rsidRPr="00184579" w:rsidRDefault="00184579" w:rsidP="007973CB">
              <w:pPr>
                <w:numPr>
                  <w:ilvl w:val="0"/>
                  <w:numId w:val="53"/>
                </w:numPr>
                <w:contextualSpacing/>
                <w:rPr>
                  <w:rFonts w:eastAsia="Calibri" w:cs="Calibri"/>
                  <w:szCs w:val="22"/>
                  <w:lang w:val="en-IE"/>
                </w:rPr>
              </w:pPr>
              <w:r w:rsidRPr="00184579">
                <w:rPr>
                  <w:rFonts w:eastAsia="Calibri" w:cs="Calibri"/>
                </w:rPr>
                <w:t xml:space="preserve">With each delivery the successful Tenderer shall include metadata related to how the decision was reached. The metadata should include data on the algorithms used, the images </w:t>
              </w:r>
              <w:r w:rsidR="000B1EB3" w:rsidRPr="00184579">
                <w:rPr>
                  <w:rFonts w:eastAsia="Calibri" w:cs="Calibri"/>
                </w:rPr>
                <w:t>used,</w:t>
              </w:r>
              <w:r w:rsidRPr="00184579">
                <w:rPr>
                  <w:rFonts w:eastAsia="Calibri" w:cs="Calibri"/>
                </w:rPr>
                <w:t xml:space="preserve"> and other relevant information determined by DAFM</w:t>
              </w:r>
              <w:r w:rsidR="00B36352" w:rsidRPr="00184579">
                <w:rPr>
                  <w:rFonts w:eastAsia="Calibri" w:cs="Calibri"/>
                  <w:szCs w:val="22"/>
                  <w:lang w:val="en-IE"/>
                </w:rPr>
                <w:t>.</w:t>
              </w:r>
            </w:p>
            <w:p w14:paraId="63A02F16" w14:textId="77777777" w:rsidR="00430FB0" w:rsidRPr="00706F0B" w:rsidRDefault="00430FB0" w:rsidP="00430FB0">
              <w:pPr>
                <w:numPr>
                  <w:ilvl w:val="0"/>
                  <w:numId w:val="53"/>
                </w:numPr>
                <w:tabs>
                  <w:tab w:val="left" w:pos="720"/>
                </w:tabs>
                <w:contextualSpacing/>
                <w:rPr>
                  <w:rFonts w:cs="Calibri"/>
                  <w:szCs w:val="22"/>
                </w:rPr>
              </w:pPr>
              <w:r>
                <w:rPr>
                  <w:rFonts w:cs="Calibri"/>
                  <w:szCs w:val="22"/>
                </w:rPr>
                <w:t xml:space="preserve">An </w:t>
              </w:r>
              <w:r w:rsidRPr="00E74630">
                <w:rPr>
                  <w:rFonts w:cs="Calibri"/>
                  <w:szCs w:val="22"/>
                  <w:u w:val="single"/>
                </w:rPr>
                <w:t>example</w:t>
              </w:r>
              <w:r>
                <w:rPr>
                  <w:rFonts w:cs="Calibri"/>
                  <w:szCs w:val="22"/>
                </w:rPr>
                <w:t xml:space="preserve"> of what the </w:t>
              </w:r>
              <w:r w:rsidRPr="00706F0B">
                <w:rPr>
                  <w:rFonts w:cs="Calibri"/>
                  <w:szCs w:val="22"/>
                </w:rPr>
                <w:t xml:space="preserve">results should include (and other if agreed) </w:t>
              </w:r>
              <w:r>
                <w:rPr>
                  <w:rFonts w:cs="Calibri"/>
                  <w:szCs w:val="22"/>
                </w:rPr>
                <w:t>is in table 3 below:</w:t>
              </w:r>
            </w:p>
            <w:p w14:paraId="133B59F4" w14:textId="77777777" w:rsidR="00430FB0" w:rsidRDefault="00430FB0" w:rsidP="00430FB0">
              <w:pPr>
                <w:tabs>
                  <w:tab w:val="left" w:pos="720"/>
                </w:tabs>
                <w:ind w:left="360"/>
                <w:contextualSpacing/>
                <w:rPr>
                  <w:rFonts w:cs="Calibri"/>
                  <w:szCs w:val="22"/>
                </w:rPr>
              </w:pPr>
            </w:p>
            <w:tbl>
              <w:tblPr>
                <w:tblStyle w:val="TableGrid"/>
                <w:tblW w:w="0" w:type="auto"/>
                <w:tblInd w:w="1132" w:type="dxa"/>
                <w:tblLook w:val="04A0" w:firstRow="1" w:lastRow="0" w:firstColumn="1" w:lastColumn="0" w:noHBand="0" w:noVBand="1"/>
              </w:tblPr>
              <w:tblGrid>
                <w:gridCol w:w="3877"/>
                <w:gridCol w:w="1203"/>
              </w:tblGrid>
              <w:tr w:rsidR="00430FB0" w:rsidRPr="00430FB0" w14:paraId="1DC740CA" w14:textId="77777777" w:rsidTr="00C16543">
                <w:trPr>
                  <w:trHeight w:val="300"/>
                </w:trPr>
                <w:tc>
                  <w:tcPr>
                    <w:tcW w:w="5080" w:type="dxa"/>
                    <w:gridSpan w:val="2"/>
                    <w:noWrap/>
                    <w:hideMark/>
                  </w:tcPr>
                  <w:p w14:paraId="66F69BE3" w14:textId="77777777" w:rsidR="00430FB0" w:rsidRPr="00430FB0" w:rsidRDefault="00430FB0" w:rsidP="00C16543">
                    <w:pPr>
                      <w:rPr>
                        <w:b/>
                        <w:bCs/>
                        <w:sz w:val="16"/>
                        <w:szCs w:val="20"/>
                      </w:rPr>
                    </w:pPr>
                    <w:r w:rsidRPr="00430FB0">
                      <w:rPr>
                        <w:b/>
                        <w:bCs/>
                        <w:sz w:val="16"/>
                        <w:szCs w:val="20"/>
                      </w:rPr>
                      <w:t>AMS Results Delivery Attributes</w:t>
                    </w:r>
                  </w:p>
                </w:tc>
              </w:tr>
              <w:tr w:rsidR="00430FB0" w:rsidRPr="00430FB0" w14:paraId="5F4182D8" w14:textId="77777777" w:rsidTr="00C16543">
                <w:trPr>
                  <w:trHeight w:val="300"/>
                </w:trPr>
                <w:tc>
                  <w:tcPr>
                    <w:tcW w:w="3877" w:type="dxa"/>
                    <w:noWrap/>
                    <w:hideMark/>
                  </w:tcPr>
                  <w:p w14:paraId="000D3963" w14:textId="77777777" w:rsidR="00430FB0" w:rsidRPr="00430FB0" w:rsidRDefault="00430FB0" w:rsidP="00C16543">
                    <w:pPr>
                      <w:rPr>
                        <w:sz w:val="16"/>
                        <w:szCs w:val="20"/>
                      </w:rPr>
                    </w:pPr>
                    <w:r w:rsidRPr="00430FB0">
                      <w:rPr>
                        <w:sz w:val="16"/>
                        <w:szCs w:val="20"/>
                      </w:rPr>
                      <w:t>FOI_ID</w:t>
                    </w:r>
                  </w:p>
                </w:tc>
                <w:tc>
                  <w:tcPr>
                    <w:tcW w:w="1203" w:type="dxa"/>
                    <w:noWrap/>
                    <w:hideMark/>
                  </w:tcPr>
                  <w:p w14:paraId="165F40B1" w14:textId="77777777" w:rsidR="00430FB0" w:rsidRPr="00430FB0" w:rsidRDefault="00430FB0" w:rsidP="00C16543">
                    <w:pPr>
                      <w:rPr>
                        <w:sz w:val="16"/>
                        <w:szCs w:val="20"/>
                      </w:rPr>
                    </w:pPr>
                    <w:r w:rsidRPr="00430FB0">
                      <w:rPr>
                        <w:sz w:val="16"/>
                        <w:szCs w:val="20"/>
                      </w:rPr>
                      <w:t>INTEGER</w:t>
                    </w:r>
                  </w:p>
                </w:tc>
              </w:tr>
              <w:tr w:rsidR="00430FB0" w:rsidRPr="00430FB0" w14:paraId="1D4F27B4" w14:textId="77777777" w:rsidTr="00C16543">
                <w:trPr>
                  <w:trHeight w:val="300"/>
                </w:trPr>
                <w:tc>
                  <w:tcPr>
                    <w:tcW w:w="3877" w:type="dxa"/>
                    <w:noWrap/>
                    <w:hideMark/>
                  </w:tcPr>
                  <w:p w14:paraId="6F4576F8" w14:textId="77777777" w:rsidR="00430FB0" w:rsidRPr="00430FB0" w:rsidRDefault="00430FB0" w:rsidP="00C16543">
                    <w:pPr>
                      <w:rPr>
                        <w:sz w:val="16"/>
                        <w:szCs w:val="20"/>
                      </w:rPr>
                    </w:pPr>
                    <w:r w:rsidRPr="00430FB0">
                      <w:rPr>
                        <w:sz w:val="16"/>
                        <w:szCs w:val="20"/>
                      </w:rPr>
                      <w:t>Crop Group PP/PC/AR</w:t>
                    </w:r>
                  </w:p>
                </w:tc>
                <w:tc>
                  <w:tcPr>
                    <w:tcW w:w="1203" w:type="dxa"/>
                    <w:noWrap/>
                    <w:hideMark/>
                  </w:tcPr>
                  <w:p w14:paraId="56F2024D" w14:textId="77777777" w:rsidR="00430FB0" w:rsidRPr="00430FB0" w:rsidRDefault="00430FB0" w:rsidP="00C16543">
                    <w:pPr>
                      <w:rPr>
                        <w:sz w:val="16"/>
                        <w:szCs w:val="20"/>
                      </w:rPr>
                    </w:pPr>
                    <w:r w:rsidRPr="00430FB0">
                      <w:rPr>
                        <w:sz w:val="16"/>
                        <w:szCs w:val="20"/>
                      </w:rPr>
                      <w:t>STRING</w:t>
                    </w:r>
                  </w:p>
                </w:tc>
              </w:tr>
              <w:tr w:rsidR="00430FB0" w:rsidRPr="00430FB0" w14:paraId="3DCCAB6E" w14:textId="77777777" w:rsidTr="00C16543">
                <w:trPr>
                  <w:trHeight w:val="300"/>
                </w:trPr>
                <w:tc>
                  <w:tcPr>
                    <w:tcW w:w="3877" w:type="dxa"/>
                    <w:noWrap/>
                    <w:hideMark/>
                  </w:tcPr>
                  <w:p w14:paraId="00B2F52B" w14:textId="77777777" w:rsidR="00430FB0" w:rsidRPr="00430FB0" w:rsidRDefault="00430FB0" w:rsidP="00C16543">
                    <w:pPr>
                      <w:rPr>
                        <w:sz w:val="16"/>
                        <w:szCs w:val="20"/>
                      </w:rPr>
                    </w:pPr>
                    <w:r w:rsidRPr="00430FB0">
                      <w:rPr>
                        <w:sz w:val="16"/>
                        <w:szCs w:val="20"/>
                      </w:rPr>
                      <w:t>BISS_ANC Traffic Light Result</w:t>
                    </w:r>
                  </w:p>
                </w:tc>
                <w:tc>
                  <w:tcPr>
                    <w:tcW w:w="1203" w:type="dxa"/>
                    <w:noWrap/>
                    <w:hideMark/>
                  </w:tcPr>
                  <w:p w14:paraId="6C741EC0" w14:textId="77777777" w:rsidR="00430FB0" w:rsidRPr="00430FB0" w:rsidRDefault="00430FB0" w:rsidP="00C16543">
                    <w:pPr>
                      <w:rPr>
                        <w:sz w:val="16"/>
                        <w:szCs w:val="20"/>
                      </w:rPr>
                    </w:pPr>
                    <w:r w:rsidRPr="00430FB0">
                      <w:rPr>
                        <w:sz w:val="16"/>
                        <w:szCs w:val="20"/>
                      </w:rPr>
                      <w:t>STRING</w:t>
                    </w:r>
                  </w:p>
                </w:tc>
              </w:tr>
              <w:tr w:rsidR="00430FB0" w:rsidRPr="00430FB0" w14:paraId="5AE4B91B" w14:textId="77777777" w:rsidTr="00C16543">
                <w:trPr>
                  <w:trHeight w:val="300"/>
                </w:trPr>
                <w:tc>
                  <w:tcPr>
                    <w:tcW w:w="3877" w:type="dxa"/>
                    <w:noWrap/>
                    <w:hideMark/>
                  </w:tcPr>
                  <w:p w14:paraId="6FD96DC1" w14:textId="77777777" w:rsidR="00430FB0" w:rsidRPr="00430FB0" w:rsidRDefault="00430FB0" w:rsidP="00C16543">
                    <w:pPr>
                      <w:rPr>
                        <w:sz w:val="16"/>
                        <w:szCs w:val="20"/>
                      </w:rPr>
                    </w:pPr>
                    <w:r w:rsidRPr="00430FB0">
                      <w:rPr>
                        <w:sz w:val="16"/>
                        <w:szCs w:val="20"/>
                      </w:rPr>
                      <w:t>PAS Traffic Light Result</w:t>
                    </w:r>
                  </w:p>
                </w:tc>
                <w:tc>
                  <w:tcPr>
                    <w:tcW w:w="1203" w:type="dxa"/>
                    <w:noWrap/>
                    <w:hideMark/>
                  </w:tcPr>
                  <w:p w14:paraId="03547A4E" w14:textId="77777777" w:rsidR="00430FB0" w:rsidRPr="00430FB0" w:rsidRDefault="00430FB0" w:rsidP="00C16543">
                    <w:pPr>
                      <w:rPr>
                        <w:sz w:val="16"/>
                        <w:szCs w:val="20"/>
                      </w:rPr>
                    </w:pPr>
                    <w:r w:rsidRPr="00430FB0">
                      <w:rPr>
                        <w:sz w:val="16"/>
                        <w:szCs w:val="20"/>
                      </w:rPr>
                      <w:t>STRING</w:t>
                    </w:r>
                  </w:p>
                </w:tc>
              </w:tr>
              <w:tr w:rsidR="00430FB0" w:rsidRPr="00430FB0" w14:paraId="79AF89E1" w14:textId="77777777" w:rsidTr="00C16543">
                <w:trPr>
                  <w:trHeight w:val="300"/>
                </w:trPr>
                <w:tc>
                  <w:tcPr>
                    <w:tcW w:w="3877" w:type="dxa"/>
                    <w:noWrap/>
                    <w:hideMark/>
                  </w:tcPr>
                  <w:p w14:paraId="139E388D" w14:textId="77777777" w:rsidR="00430FB0" w:rsidRPr="00430FB0" w:rsidRDefault="00430FB0" w:rsidP="00C16543">
                    <w:pPr>
                      <w:rPr>
                        <w:sz w:val="16"/>
                        <w:szCs w:val="20"/>
                      </w:rPr>
                    </w:pPr>
                    <w:r w:rsidRPr="00430FB0">
                      <w:rPr>
                        <w:sz w:val="16"/>
                        <w:szCs w:val="20"/>
                      </w:rPr>
                      <w:t>SIM Traffic Light Result</w:t>
                    </w:r>
                  </w:p>
                </w:tc>
                <w:tc>
                  <w:tcPr>
                    <w:tcW w:w="1203" w:type="dxa"/>
                    <w:noWrap/>
                    <w:hideMark/>
                  </w:tcPr>
                  <w:p w14:paraId="37EC2761" w14:textId="77777777" w:rsidR="00430FB0" w:rsidRPr="00430FB0" w:rsidRDefault="00430FB0" w:rsidP="00C16543">
                    <w:pPr>
                      <w:rPr>
                        <w:sz w:val="16"/>
                        <w:szCs w:val="20"/>
                      </w:rPr>
                    </w:pPr>
                    <w:r w:rsidRPr="00430FB0">
                      <w:rPr>
                        <w:sz w:val="16"/>
                        <w:szCs w:val="20"/>
                      </w:rPr>
                      <w:t>STRING</w:t>
                    </w:r>
                  </w:p>
                </w:tc>
              </w:tr>
              <w:tr w:rsidR="00430FB0" w:rsidRPr="00430FB0" w14:paraId="2F6AD661" w14:textId="77777777" w:rsidTr="00C16543">
                <w:trPr>
                  <w:trHeight w:val="300"/>
                </w:trPr>
                <w:tc>
                  <w:tcPr>
                    <w:tcW w:w="3877" w:type="dxa"/>
                    <w:noWrap/>
                    <w:hideMark/>
                  </w:tcPr>
                  <w:p w14:paraId="5E496E2E" w14:textId="77777777" w:rsidR="00430FB0" w:rsidRPr="00430FB0" w:rsidRDefault="00430FB0" w:rsidP="00C16543">
                    <w:pPr>
                      <w:rPr>
                        <w:sz w:val="16"/>
                        <w:szCs w:val="20"/>
                      </w:rPr>
                    </w:pPr>
                    <w:r w:rsidRPr="00430FB0">
                      <w:rPr>
                        <w:sz w:val="16"/>
                        <w:szCs w:val="20"/>
                      </w:rPr>
                      <w:t>Cardinality RESULT (</w:t>
                    </w:r>
                    <w:r w:rsidRPr="00430FB0">
                      <w:rPr>
                        <w:i/>
                        <w:iCs/>
                        <w:sz w:val="16"/>
                        <w:szCs w:val="20"/>
                      </w:rPr>
                      <w:t>Pass/Fail</w:t>
                    </w:r>
                    <w:r w:rsidRPr="00430FB0">
                      <w:rPr>
                        <w:sz w:val="16"/>
                        <w:szCs w:val="20"/>
                      </w:rPr>
                      <w:t>)</w:t>
                    </w:r>
                  </w:p>
                </w:tc>
                <w:tc>
                  <w:tcPr>
                    <w:tcW w:w="1203" w:type="dxa"/>
                    <w:noWrap/>
                    <w:hideMark/>
                  </w:tcPr>
                  <w:p w14:paraId="4214B4DA" w14:textId="77777777" w:rsidR="00430FB0" w:rsidRPr="00430FB0" w:rsidRDefault="00430FB0" w:rsidP="00C16543">
                    <w:pPr>
                      <w:rPr>
                        <w:sz w:val="16"/>
                        <w:szCs w:val="20"/>
                      </w:rPr>
                    </w:pPr>
                    <w:r w:rsidRPr="00430FB0">
                      <w:rPr>
                        <w:sz w:val="16"/>
                        <w:szCs w:val="20"/>
                      </w:rPr>
                      <w:t>BOOLEAN</w:t>
                    </w:r>
                  </w:p>
                </w:tc>
              </w:tr>
              <w:tr w:rsidR="00430FB0" w:rsidRPr="00430FB0" w14:paraId="1283CE4A" w14:textId="77777777" w:rsidTr="00C16543">
                <w:trPr>
                  <w:trHeight w:val="300"/>
                </w:trPr>
                <w:tc>
                  <w:tcPr>
                    <w:tcW w:w="3877" w:type="dxa"/>
                    <w:noWrap/>
                    <w:hideMark/>
                  </w:tcPr>
                  <w:p w14:paraId="30AF1025" w14:textId="77777777" w:rsidR="00430FB0" w:rsidRPr="00430FB0" w:rsidRDefault="00430FB0" w:rsidP="00C16543">
                    <w:pPr>
                      <w:rPr>
                        <w:sz w:val="16"/>
                        <w:szCs w:val="20"/>
                      </w:rPr>
                    </w:pPr>
                    <w:r w:rsidRPr="00430FB0">
                      <w:rPr>
                        <w:sz w:val="16"/>
                        <w:szCs w:val="20"/>
                      </w:rPr>
                      <w:t>Cardinality CONFIDENCE</w:t>
                    </w:r>
                  </w:p>
                </w:tc>
                <w:tc>
                  <w:tcPr>
                    <w:tcW w:w="1203" w:type="dxa"/>
                    <w:noWrap/>
                    <w:hideMark/>
                  </w:tcPr>
                  <w:p w14:paraId="470B2B2A" w14:textId="77777777" w:rsidR="00430FB0" w:rsidRPr="00430FB0" w:rsidRDefault="00430FB0" w:rsidP="00C16543">
                    <w:pPr>
                      <w:rPr>
                        <w:sz w:val="16"/>
                        <w:szCs w:val="20"/>
                      </w:rPr>
                    </w:pPr>
                    <w:r w:rsidRPr="00430FB0">
                      <w:rPr>
                        <w:sz w:val="16"/>
                        <w:szCs w:val="20"/>
                      </w:rPr>
                      <w:t>FLOAT</w:t>
                    </w:r>
                  </w:p>
                </w:tc>
              </w:tr>
              <w:tr w:rsidR="00430FB0" w:rsidRPr="00430FB0" w14:paraId="311933AA" w14:textId="77777777" w:rsidTr="00C16543">
                <w:trPr>
                  <w:trHeight w:val="300"/>
                </w:trPr>
                <w:tc>
                  <w:tcPr>
                    <w:tcW w:w="3877" w:type="dxa"/>
                    <w:noWrap/>
                    <w:hideMark/>
                  </w:tcPr>
                  <w:p w14:paraId="658DB32A" w14:textId="77777777" w:rsidR="00430FB0" w:rsidRPr="00430FB0" w:rsidRDefault="00430FB0" w:rsidP="00C16543">
                    <w:pPr>
                      <w:rPr>
                        <w:sz w:val="16"/>
                        <w:szCs w:val="20"/>
                      </w:rPr>
                    </w:pPr>
                    <w:r w:rsidRPr="00430FB0">
                      <w:rPr>
                        <w:sz w:val="16"/>
                        <w:szCs w:val="20"/>
                      </w:rPr>
                      <w:t>FIRST_CROP_PREDICTION</w:t>
                    </w:r>
                  </w:p>
                </w:tc>
                <w:tc>
                  <w:tcPr>
                    <w:tcW w:w="1203" w:type="dxa"/>
                    <w:noWrap/>
                    <w:hideMark/>
                  </w:tcPr>
                  <w:p w14:paraId="081F3AA3" w14:textId="77777777" w:rsidR="00430FB0" w:rsidRPr="00430FB0" w:rsidRDefault="00430FB0" w:rsidP="00C16543">
                    <w:pPr>
                      <w:rPr>
                        <w:sz w:val="16"/>
                        <w:szCs w:val="20"/>
                      </w:rPr>
                    </w:pPr>
                    <w:r w:rsidRPr="00430FB0">
                      <w:rPr>
                        <w:sz w:val="16"/>
                        <w:szCs w:val="20"/>
                      </w:rPr>
                      <w:t>STRING</w:t>
                    </w:r>
                  </w:p>
                </w:tc>
              </w:tr>
              <w:tr w:rsidR="00430FB0" w:rsidRPr="00430FB0" w14:paraId="3A0893B2" w14:textId="77777777" w:rsidTr="00C16543">
                <w:trPr>
                  <w:trHeight w:val="300"/>
                </w:trPr>
                <w:tc>
                  <w:tcPr>
                    <w:tcW w:w="3877" w:type="dxa"/>
                    <w:noWrap/>
                    <w:hideMark/>
                  </w:tcPr>
                  <w:p w14:paraId="2EDFE04B" w14:textId="77777777" w:rsidR="00430FB0" w:rsidRPr="00430FB0" w:rsidRDefault="00430FB0" w:rsidP="00C16543">
                    <w:pPr>
                      <w:rPr>
                        <w:sz w:val="16"/>
                        <w:szCs w:val="20"/>
                      </w:rPr>
                    </w:pPr>
                    <w:r w:rsidRPr="00430FB0">
                      <w:rPr>
                        <w:sz w:val="16"/>
                        <w:szCs w:val="20"/>
                      </w:rPr>
                      <w:t>FIRST_CROP_PROBABILITY</w:t>
                    </w:r>
                  </w:p>
                </w:tc>
                <w:tc>
                  <w:tcPr>
                    <w:tcW w:w="1203" w:type="dxa"/>
                    <w:noWrap/>
                    <w:hideMark/>
                  </w:tcPr>
                  <w:p w14:paraId="5DAC676C" w14:textId="77777777" w:rsidR="00430FB0" w:rsidRPr="00430FB0" w:rsidRDefault="00430FB0" w:rsidP="00C16543">
                    <w:pPr>
                      <w:rPr>
                        <w:sz w:val="16"/>
                        <w:szCs w:val="20"/>
                      </w:rPr>
                    </w:pPr>
                    <w:r w:rsidRPr="00430FB0">
                      <w:rPr>
                        <w:sz w:val="16"/>
                        <w:szCs w:val="20"/>
                      </w:rPr>
                      <w:t>FLOAT</w:t>
                    </w:r>
                  </w:p>
                </w:tc>
              </w:tr>
              <w:tr w:rsidR="00430FB0" w:rsidRPr="00430FB0" w14:paraId="127B8D9E" w14:textId="77777777" w:rsidTr="00C16543">
                <w:trPr>
                  <w:trHeight w:val="300"/>
                </w:trPr>
                <w:tc>
                  <w:tcPr>
                    <w:tcW w:w="3877" w:type="dxa"/>
                    <w:noWrap/>
                    <w:hideMark/>
                  </w:tcPr>
                  <w:p w14:paraId="7616D7FF" w14:textId="77777777" w:rsidR="00430FB0" w:rsidRPr="00430FB0" w:rsidRDefault="00430FB0" w:rsidP="00C16543">
                    <w:pPr>
                      <w:rPr>
                        <w:sz w:val="16"/>
                        <w:szCs w:val="20"/>
                      </w:rPr>
                    </w:pPr>
                    <w:r w:rsidRPr="00430FB0">
                      <w:rPr>
                        <w:sz w:val="16"/>
                        <w:szCs w:val="20"/>
                      </w:rPr>
                      <w:t>SECOND_CROP_PREDICTION</w:t>
                    </w:r>
                  </w:p>
                </w:tc>
                <w:tc>
                  <w:tcPr>
                    <w:tcW w:w="1203" w:type="dxa"/>
                    <w:noWrap/>
                    <w:hideMark/>
                  </w:tcPr>
                  <w:p w14:paraId="656944A6" w14:textId="77777777" w:rsidR="00430FB0" w:rsidRPr="00430FB0" w:rsidRDefault="00430FB0" w:rsidP="00C16543">
                    <w:pPr>
                      <w:rPr>
                        <w:sz w:val="16"/>
                        <w:szCs w:val="20"/>
                      </w:rPr>
                    </w:pPr>
                    <w:r w:rsidRPr="00430FB0">
                      <w:rPr>
                        <w:sz w:val="16"/>
                        <w:szCs w:val="20"/>
                      </w:rPr>
                      <w:t>STRING</w:t>
                    </w:r>
                  </w:p>
                </w:tc>
              </w:tr>
              <w:tr w:rsidR="00430FB0" w:rsidRPr="00430FB0" w14:paraId="0E55DF7D" w14:textId="77777777" w:rsidTr="00C16543">
                <w:trPr>
                  <w:trHeight w:val="300"/>
                </w:trPr>
                <w:tc>
                  <w:tcPr>
                    <w:tcW w:w="3877" w:type="dxa"/>
                    <w:noWrap/>
                    <w:hideMark/>
                  </w:tcPr>
                  <w:p w14:paraId="28F49CCC" w14:textId="77777777" w:rsidR="00430FB0" w:rsidRPr="00430FB0" w:rsidRDefault="00430FB0" w:rsidP="00C16543">
                    <w:pPr>
                      <w:rPr>
                        <w:sz w:val="16"/>
                        <w:szCs w:val="20"/>
                      </w:rPr>
                    </w:pPr>
                    <w:r w:rsidRPr="00430FB0">
                      <w:rPr>
                        <w:sz w:val="16"/>
                        <w:szCs w:val="20"/>
                      </w:rPr>
                      <w:t>SECOND_CROP_PROBABILITY</w:t>
                    </w:r>
                  </w:p>
                </w:tc>
                <w:tc>
                  <w:tcPr>
                    <w:tcW w:w="1203" w:type="dxa"/>
                    <w:noWrap/>
                    <w:hideMark/>
                  </w:tcPr>
                  <w:p w14:paraId="4B301301" w14:textId="77777777" w:rsidR="00430FB0" w:rsidRPr="00430FB0" w:rsidRDefault="00430FB0" w:rsidP="00C16543">
                    <w:pPr>
                      <w:rPr>
                        <w:sz w:val="16"/>
                        <w:szCs w:val="20"/>
                      </w:rPr>
                    </w:pPr>
                    <w:r w:rsidRPr="00430FB0">
                      <w:rPr>
                        <w:sz w:val="16"/>
                        <w:szCs w:val="20"/>
                      </w:rPr>
                      <w:t>FLOAT</w:t>
                    </w:r>
                  </w:p>
                </w:tc>
              </w:tr>
              <w:tr w:rsidR="00430FB0" w:rsidRPr="00430FB0" w14:paraId="66A31ABB" w14:textId="77777777" w:rsidTr="00C16543">
                <w:trPr>
                  <w:trHeight w:val="300"/>
                </w:trPr>
                <w:tc>
                  <w:tcPr>
                    <w:tcW w:w="3877" w:type="dxa"/>
                    <w:noWrap/>
                    <w:hideMark/>
                  </w:tcPr>
                  <w:p w14:paraId="0F6B74E3" w14:textId="77777777" w:rsidR="00430FB0" w:rsidRPr="00430FB0" w:rsidRDefault="00430FB0" w:rsidP="00C16543">
                    <w:pPr>
                      <w:rPr>
                        <w:sz w:val="16"/>
                        <w:szCs w:val="20"/>
                      </w:rPr>
                    </w:pPr>
                    <w:r w:rsidRPr="00430FB0">
                      <w:rPr>
                        <w:sz w:val="16"/>
                        <w:szCs w:val="20"/>
                      </w:rPr>
                      <w:t xml:space="preserve">Harvesting RESULT (If Applicable </w:t>
                    </w:r>
                    <w:r w:rsidRPr="00430FB0">
                      <w:rPr>
                        <w:i/>
                        <w:iCs/>
                        <w:sz w:val="16"/>
                        <w:szCs w:val="20"/>
                      </w:rPr>
                      <w:t>Y/N</w:t>
                    </w:r>
                    <w:r w:rsidRPr="00430FB0">
                      <w:rPr>
                        <w:sz w:val="16"/>
                        <w:szCs w:val="20"/>
                      </w:rPr>
                      <w:t>)</w:t>
                    </w:r>
                  </w:p>
                </w:tc>
                <w:tc>
                  <w:tcPr>
                    <w:tcW w:w="1203" w:type="dxa"/>
                    <w:noWrap/>
                    <w:hideMark/>
                  </w:tcPr>
                  <w:p w14:paraId="286FDDF7" w14:textId="77777777" w:rsidR="00430FB0" w:rsidRPr="00430FB0" w:rsidRDefault="00430FB0" w:rsidP="00C16543">
                    <w:pPr>
                      <w:rPr>
                        <w:sz w:val="16"/>
                        <w:szCs w:val="20"/>
                      </w:rPr>
                    </w:pPr>
                    <w:r w:rsidRPr="00430FB0">
                      <w:rPr>
                        <w:sz w:val="16"/>
                        <w:szCs w:val="20"/>
                      </w:rPr>
                      <w:t>BOOLEAN</w:t>
                    </w:r>
                  </w:p>
                </w:tc>
              </w:tr>
              <w:tr w:rsidR="00430FB0" w:rsidRPr="00430FB0" w14:paraId="66BB8C6A" w14:textId="77777777" w:rsidTr="00C16543">
                <w:trPr>
                  <w:trHeight w:val="300"/>
                </w:trPr>
                <w:tc>
                  <w:tcPr>
                    <w:tcW w:w="3877" w:type="dxa"/>
                    <w:noWrap/>
                    <w:hideMark/>
                  </w:tcPr>
                  <w:p w14:paraId="1A455526" w14:textId="77777777" w:rsidR="00430FB0" w:rsidRPr="00430FB0" w:rsidRDefault="00430FB0" w:rsidP="00C16543">
                    <w:pPr>
                      <w:rPr>
                        <w:sz w:val="16"/>
                        <w:szCs w:val="20"/>
                      </w:rPr>
                    </w:pPr>
                    <w:r w:rsidRPr="00430FB0">
                      <w:rPr>
                        <w:sz w:val="16"/>
                        <w:szCs w:val="20"/>
                      </w:rPr>
                      <w:t>Harvesting CONFIDENCE</w:t>
                    </w:r>
                  </w:p>
                </w:tc>
                <w:tc>
                  <w:tcPr>
                    <w:tcW w:w="1203" w:type="dxa"/>
                    <w:noWrap/>
                    <w:hideMark/>
                  </w:tcPr>
                  <w:p w14:paraId="70E044C7" w14:textId="77777777" w:rsidR="00430FB0" w:rsidRPr="00430FB0" w:rsidRDefault="00430FB0" w:rsidP="00C16543">
                    <w:pPr>
                      <w:rPr>
                        <w:sz w:val="16"/>
                        <w:szCs w:val="20"/>
                      </w:rPr>
                    </w:pPr>
                    <w:r w:rsidRPr="00430FB0">
                      <w:rPr>
                        <w:sz w:val="16"/>
                        <w:szCs w:val="20"/>
                      </w:rPr>
                      <w:t>FLOAT</w:t>
                    </w:r>
                  </w:p>
                </w:tc>
              </w:tr>
              <w:tr w:rsidR="00430FB0" w:rsidRPr="00430FB0" w14:paraId="08B0A7E2" w14:textId="77777777" w:rsidTr="00C16543">
                <w:trPr>
                  <w:trHeight w:val="300"/>
                </w:trPr>
                <w:tc>
                  <w:tcPr>
                    <w:tcW w:w="3877" w:type="dxa"/>
                    <w:noWrap/>
                    <w:hideMark/>
                  </w:tcPr>
                  <w:p w14:paraId="44069DBE" w14:textId="77777777" w:rsidR="00430FB0" w:rsidRPr="00430FB0" w:rsidRDefault="00430FB0" w:rsidP="00C16543">
                    <w:pPr>
                      <w:rPr>
                        <w:sz w:val="16"/>
                        <w:szCs w:val="20"/>
                      </w:rPr>
                    </w:pPr>
                    <w:r w:rsidRPr="00430FB0">
                      <w:rPr>
                        <w:sz w:val="16"/>
                        <w:szCs w:val="20"/>
                      </w:rPr>
                      <w:t>Single Scene CLASS_PREDICTION</w:t>
                    </w:r>
                  </w:p>
                </w:tc>
                <w:tc>
                  <w:tcPr>
                    <w:tcW w:w="1203" w:type="dxa"/>
                    <w:noWrap/>
                    <w:hideMark/>
                  </w:tcPr>
                  <w:p w14:paraId="4CDE56B1" w14:textId="77777777" w:rsidR="00430FB0" w:rsidRPr="00430FB0" w:rsidRDefault="00430FB0" w:rsidP="00C16543">
                    <w:pPr>
                      <w:rPr>
                        <w:sz w:val="16"/>
                        <w:szCs w:val="20"/>
                      </w:rPr>
                    </w:pPr>
                    <w:r w:rsidRPr="00430FB0">
                      <w:rPr>
                        <w:sz w:val="16"/>
                        <w:szCs w:val="20"/>
                      </w:rPr>
                      <w:t>STRING</w:t>
                    </w:r>
                  </w:p>
                </w:tc>
              </w:tr>
              <w:tr w:rsidR="00430FB0" w:rsidRPr="00430FB0" w14:paraId="31992CBD" w14:textId="77777777" w:rsidTr="00C16543">
                <w:trPr>
                  <w:trHeight w:val="300"/>
                </w:trPr>
                <w:tc>
                  <w:tcPr>
                    <w:tcW w:w="3877" w:type="dxa"/>
                    <w:noWrap/>
                    <w:hideMark/>
                  </w:tcPr>
                  <w:p w14:paraId="7C254BEF" w14:textId="77777777" w:rsidR="00430FB0" w:rsidRPr="00430FB0" w:rsidRDefault="00430FB0" w:rsidP="00C16543">
                    <w:pPr>
                      <w:rPr>
                        <w:sz w:val="16"/>
                        <w:szCs w:val="20"/>
                      </w:rPr>
                    </w:pPr>
                    <w:r w:rsidRPr="00430FB0">
                      <w:rPr>
                        <w:sz w:val="16"/>
                        <w:szCs w:val="20"/>
                      </w:rPr>
                      <w:t>Single Scene CLASS_SCORE</w:t>
                    </w:r>
                  </w:p>
                </w:tc>
                <w:tc>
                  <w:tcPr>
                    <w:tcW w:w="1203" w:type="dxa"/>
                    <w:noWrap/>
                    <w:hideMark/>
                  </w:tcPr>
                  <w:p w14:paraId="3DDF10ED" w14:textId="77777777" w:rsidR="00430FB0" w:rsidRPr="00430FB0" w:rsidRDefault="00430FB0" w:rsidP="00C16543">
                    <w:pPr>
                      <w:rPr>
                        <w:sz w:val="16"/>
                        <w:szCs w:val="20"/>
                      </w:rPr>
                    </w:pPr>
                    <w:r w:rsidRPr="00430FB0">
                      <w:rPr>
                        <w:sz w:val="16"/>
                        <w:szCs w:val="20"/>
                      </w:rPr>
                      <w:t>FLOAT</w:t>
                    </w:r>
                  </w:p>
                </w:tc>
              </w:tr>
              <w:tr w:rsidR="00430FB0" w:rsidRPr="00430FB0" w14:paraId="62199E0B" w14:textId="77777777" w:rsidTr="00C16543">
                <w:trPr>
                  <w:trHeight w:val="300"/>
                </w:trPr>
                <w:tc>
                  <w:tcPr>
                    <w:tcW w:w="3877" w:type="dxa"/>
                    <w:noWrap/>
                  </w:tcPr>
                  <w:p w14:paraId="5C5623ED" w14:textId="77777777" w:rsidR="00430FB0" w:rsidRPr="00430FB0" w:rsidRDefault="00430FB0" w:rsidP="00C16543">
                    <w:pPr>
                      <w:rPr>
                        <w:sz w:val="16"/>
                        <w:szCs w:val="20"/>
                      </w:rPr>
                    </w:pPr>
                    <w:r w:rsidRPr="00430FB0">
                      <w:rPr>
                        <w:sz w:val="16"/>
                        <w:szCs w:val="20"/>
                      </w:rPr>
                      <w:t>Mowing Result</w:t>
                    </w:r>
                  </w:p>
                </w:tc>
                <w:tc>
                  <w:tcPr>
                    <w:tcW w:w="1203" w:type="dxa"/>
                    <w:noWrap/>
                  </w:tcPr>
                  <w:p w14:paraId="6FAD300F" w14:textId="77777777" w:rsidR="00430FB0" w:rsidRPr="00430FB0" w:rsidRDefault="00430FB0" w:rsidP="00C16543">
                    <w:pPr>
                      <w:rPr>
                        <w:sz w:val="16"/>
                        <w:szCs w:val="20"/>
                      </w:rPr>
                    </w:pPr>
                    <w:r w:rsidRPr="00430FB0">
                      <w:rPr>
                        <w:sz w:val="16"/>
                        <w:szCs w:val="20"/>
                      </w:rPr>
                      <w:t>BOOLEAN</w:t>
                    </w:r>
                  </w:p>
                </w:tc>
              </w:tr>
              <w:tr w:rsidR="00430FB0" w:rsidRPr="00430FB0" w14:paraId="657F8236" w14:textId="77777777" w:rsidTr="00C16543">
                <w:trPr>
                  <w:trHeight w:val="300"/>
                </w:trPr>
                <w:tc>
                  <w:tcPr>
                    <w:tcW w:w="3877" w:type="dxa"/>
                    <w:noWrap/>
                  </w:tcPr>
                  <w:p w14:paraId="0BD0E9BC" w14:textId="77777777" w:rsidR="00430FB0" w:rsidRPr="00430FB0" w:rsidRDefault="00430FB0" w:rsidP="00C16543">
                    <w:pPr>
                      <w:rPr>
                        <w:sz w:val="16"/>
                        <w:szCs w:val="20"/>
                      </w:rPr>
                    </w:pPr>
                    <w:r w:rsidRPr="00430FB0">
                      <w:rPr>
                        <w:sz w:val="16"/>
                        <w:szCs w:val="20"/>
                      </w:rPr>
                      <w:t>Mowing Confidence</w:t>
                    </w:r>
                  </w:p>
                </w:tc>
                <w:tc>
                  <w:tcPr>
                    <w:tcW w:w="1203" w:type="dxa"/>
                    <w:noWrap/>
                  </w:tcPr>
                  <w:p w14:paraId="68A38DB0" w14:textId="77777777" w:rsidR="00430FB0" w:rsidRPr="00430FB0" w:rsidRDefault="00430FB0" w:rsidP="00C16543">
                    <w:pPr>
                      <w:rPr>
                        <w:sz w:val="16"/>
                        <w:szCs w:val="20"/>
                      </w:rPr>
                    </w:pPr>
                    <w:r w:rsidRPr="00430FB0">
                      <w:rPr>
                        <w:sz w:val="16"/>
                        <w:szCs w:val="20"/>
                      </w:rPr>
                      <w:t>FLOAT</w:t>
                    </w:r>
                  </w:p>
                </w:tc>
              </w:tr>
              <w:tr w:rsidR="00430FB0" w:rsidRPr="00430FB0" w14:paraId="78C37B41" w14:textId="77777777" w:rsidTr="00C16543">
                <w:trPr>
                  <w:trHeight w:val="300"/>
                </w:trPr>
                <w:tc>
                  <w:tcPr>
                    <w:tcW w:w="3877" w:type="dxa"/>
                    <w:noWrap/>
                  </w:tcPr>
                  <w:p w14:paraId="67B33352" w14:textId="77777777" w:rsidR="00430FB0" w:rsidRPr="00430FB0" w:rsidRDefault="00430FB0" w:rsidP="00C16543">
                    <w:pPr>
                      <w:rPr>
                        <w:sz w:val="16"/>
                        <w:szCs w:val="20"/>
                      </w:rPr>
                    </w:pPr>
                    <w:r w:rsidRPr="00430FB0">
                      <w:rPr>
                        <w:sz w:val="16"/>
                        <w:szCs w:val="20"/>
                      </w:rPr>
                      <w:t>Bare Soil Result</w:t>
                    </w:r>
                  </w:p>
                </w:tc>
                <w:tc>
                  <w:tcPr>
                    <w:tcW w:w="1203" w:type="dxa"/>
                    <w:noWrap/>
                  </w:tcPr>
                  <w:p w14:paraId="60C4CB98" w14:textId="77777777" w:rsidR="00430FB0" w:rsidRPr="00430FB0" w:rsidRDefault="00430FB0" w:rsidP="00C16543">
                    <w:pPr>
                      <w:rPr>
                        <w:sz w:val="16"/>
                        <w:szCs w:val="20"/>
                      </w:rPr>
                    </w:pPr>
                    <w:r w:rsidRPr="00430FB0">
                      <w:rPr>
                        <w:sz w:val="16"/>
                        <w:szCs w:val="20"/>
                      </w:rPr>
                      <w:t>BOOLEAN</w:t>
                    </w:r>
                  </w:p>
                </w:tc>
              </w:tr>
              <w:tr w:rsidR="00430FB0" w:rsidRPr="00430FB0" w14:paraId="629F6D71" w14:textId="77777777" w:rsidTr="00C16543">
                <w:trPr>
                  <w:trHeight w:val="300"/>
                </w:trPr>
                <w:tc>
                  <w:tcPr>
                    <w:tcW w:w="3877" w:type="dxa"/>
                    <w:noWrap/>
                  </w:tcPr>
                  <w:p w14:paraId="7E5C622C" w14:textId="77777777" w:rsidR="00430FB0" w:rsidRPr="00430FB0" w:rsidRDefault="00430FB0" w:rsidP="00C16543">
                    <w:pPr>
                      <w:rPr>
                        <w:sz w:val="16"/>
                        <w:szCs w:val="20"/>
                      </w:rPr>
                    </w:pPr>
                    <w:r w:rsidRPr="00430FB0">
                      <w:rPr>
                        <w:sz w:val="16"/>
                        <w:szCs w:val="20"/>
                      </w:rPr>
                      <w:t>Bare Soil Confidence</w:t>
                    </w:r>
                  </w:p>
                </w:tc>
                <w:tc>
                  <w:tcPr>
                    <w:tcW w:w="1203" w:type="dxa"/>
                    <w:noWrap/>
                  </w:tcPr>
                  <w:p w14:paraId="392F320A" w14:textId="77777777" w:rsidR="00430FB0" w:rsidRPr="00430FB0" w:rsidRDefault="00430FB0" w:rsidP="00C16543">
                    <w:pPr>
                      <w:rPr>
                        <w:sz w:val="16"/>
                        <w:szCs w:val="20"/>
                      </w:rPr>
                    </w:pPr>
                    <w:r w:rsidRPr="00430FB0">
                      <w:rPr>
                        <w:sz w:val="16"/>
                        <w:szCs w:val="20"/>
                      </w:rPr>
                      <w:t>FLOAT</w:t>
                    </w:r>
                  </w:p>
                </w:tc>
              </w:tr>
              <w:tr w:rsidR="00430FB0" w:rsidRPr="00430FB0" w14:paraId="2118395A" w14:textId="77777777" w:rsidTr="00C16543">
                <w:trPr>
                  <w:trHeight w:val="300"/>
                </w:trPr>
                <w:tc>
                  <w:tcPr>
                    <w:tcW w:w="3877" w:type="dxa"/>
                    <w:noWrap/>
                  </w:tcPr>
                  <w:p w14:paraId="193670A7" w14:textId="77777777" w:rsidR="00430FB0" w:rsidRPr="00430FB0" w:rsidRDefault="00430FB0" w:rsidP="00C16543">
                    <w:pPr>
                      <w:rPr>
                        <w:sz w:val="16"/>
                        <w:szCs w:val="20"/>
                      </w:rPr>
                    </w:pPr>
                    <w:r w:rsidRPr="00430FB0">
                      <w:rPr>
                        <w:sz w:val="16"/>
                        <w:szCs w:val="20"/>
                      </w:rPr>
                      <w:t>Dense Vegetation result</w:t>
                    </w:r>
                  </w:p>
                </w:tc>
                <w:tc>
                  <w:tcPr>
                    <w:tcW w:w="1203" w:type="dxa"/>
                    <w:noWrap/>
                  </w:tcPr>
                  <w:p w14:paraId="588C8006" w14:textId="77777777" w:rsidR="00430FB0" w:rsidRPr="00430FB0" w:rsidRDefault="00430FB0" w:rsidP="00C16543">
                    <w:pPr>
                      <w:rPr>
                        <w:sz w:val="16"/>
                        <w:szCs w:val="20"/>
                      </w:rPr>
                    </w:pPr>
                    <w:r w:rsidRPr="00430FB0">
                      <w:rPr>
                        <w:sz w:val="16"/>
                        <w:szCs w:val="20"/>
                      </w:rPr>
                      <w:t>BOOLEAN</w:t>
                    </w:r>
                  </w:p>
                </w:tc>
              </w:tr>
              <w:tr w:rsidR="00430FB0" w:rsidRPr="00430FB0" w14:paraId="484181A7" w14:textId="77777777" w:rsidTr="00C16543">
                <w:trPr>
                  <w:trHeight w:val="300"/>
                </w:trPr>
                <w:tc>
                  <w:tcPr>
                    <w:tcW w:w="3877" w:type="dxa"/>
                    <w:noWrap/>
                  </w:tcPr>
                  <w:p w14:paraId="395CFD00" w14:textId="77777777" w:rsidR="00430FB0" w:rsidRPr="00430FB0" w:rsidRDefault="00430FB0" w:rsidP="00C16543">
                    <w:pPr>
                      <w:rPr>
                        <w:sz w:val="16"/>
                        <w:szCs w:val="20"/>
                      </w:rPr>
                    </w:pPr>
                    <w:r w:rsidRPr="00430FB0">
                      <w:rPr>
                        <w:sz w:val="16"/>
                        <w:szCs w:val="20"/>
                      </w:rPr>
                      <w:t>Dense Vegetation Confidence</w:t>
                    </w:r>
                  </w:p>
                </w:tc>
                <w:tc>
                  <w:tcPr>
                    <w:tcW w:w="1203" w:type="dxa"/>
                    <w:noWrap/>
                  </w:tcPr>
                  <w:p w14:paraId="3F62B188" w14:textId="77777777" w:rsidR="00430FB0" w:rsidRPr="00430FB0" w:rsidRDefault="00430FB0" w:rsidP="00C16543">
                    <w:pPr>
                      <w:rPr>
                        <w:sz w:val="16"/>
                        <w:szCs w:val="20"/>
                      </w:rPr>
                    </w:pPr>
                    <w:r w:rsidRPr="00430FB0">
                      <w:rPr>
                        <w:sz w:val="16"/>
                        <w:szCs w:val="20"/>
                      </w:rPr>
                      <w:t>FLOAT</w:t>
                    </w:r>
                  </w:p>
                </w:tc>
              </w:tr>
              <w:tr w:rsidR="00430FB0" w:rsidRPr="00430FB0" w14:paraId="0F978AFE" w14:textId="77777777" w:rsidTr="00C16543">
                <w:trPr>
                  <w:trHeight w:val="300"/>
                </w:trPr>
                <w:tc>
                  <w:tcPr>
                    <w:tcW w:w="3877" w:type="dxa"/>
                    <w:noWrap/>
                  </w:tcPr>
                  <w:p w14:paraId="1417B5F1" w14:textId="77777777" w:rsidR="00430FB0" w:rsidRPr="00430FB0" w:rsidRDefault="00430FB0" w:rsidP="00C16543">
                    <w:pPr>
                      <w:rPr>
                        <w:sz w:val="16"/>
                        <w:szCs w:val="20"/>
                      </w:rPr>
                    </w:pPr>
                    <w:r w:rsidRPr="00430FB0">
                      <w:rPr>
                        <w:sz w:val="16"/>
                        <w:szCs w:val="20"/>
                      </w:rPr>
                      <w:t>Grazing Result</w:t>
                    </w:r>
                  </w:p>
                </w:tc>
                <w:tc>
                  <w:tcPr>
                    <w:tcW w:w="1203" w:type="dxa"/>
                    <w:noWrap/>
                  </w:tcPr>
                  <w:p w14:paraId="6CABA2F5" w14:textId="77777777" w:rsidR="00430FB0" w:rsidRPr="00430FB0" w:rsidRDefault="00430FB0" w:rsidP="00C16543">
                    <w:pPr>
                      <w:rPr>
                        <w:sz w:val="16"/>
                        <w:szCs w:val="20"/>
                      </w:rPr>
                    </w:pPr>
                    <w:r w:rsidRPr="00430FB0">
                      <w:rPr>
                        <w:sz w:val="16"/>
                        <w:szCs w:val="20"/>
                      </w:rPr>
                      <w:t>BOOLEAN</w:t>
                    </w:r>
                  </w:p>
                </w:tc>
              </w:tr>
              <w:tr w:rsidR="00430FB0" w:rsidRPr="00430FB0" w14:paraId="268578CF" w14:textId="77777777" w:rsidTr="00C16543">
                <w:trPr>
                  <w:trHeight w:val="300"/>
                </w:trPr>
                <w:tc>
                  <w:tcPr>
                    <w:tcW w:w="3877" w:type="dxa"/>
                    <w:noWrap/>
                  </w:tcPr>
                  <w:p w14:paraId="43BBDAA9" w14:textId="77777777" w:rsidR="00430FB0" w:rsidRPr="00430FB0" w:rsidRDefault="00430FB0" w:rsidP="00C16543">
                    <w:pPr>
                      <w:rPr>
                        <w:sz w:val="16"/>
                        <w:szCs w:val="20"/>
                      </w:rPr>
                    </w:pPr>
                    <w:r w:rsidRPr="00430FB0">
                      <w:rPr>
                        <w:sz w:val="16"/>
                        <w:szCs w:val="20"/>
                      </w:rPr>
                      <w:t>Grazing Confidence</w:t>
                    </w:r>
                  </w:p>
                </w:tc>
                <w:tc>
                  <w:tcPr>
                    <w:tcW w:w="1203" w:type="dxa"/>
                    <w:noWrap/>
                  </w:tcPr>
                  <w:p w14:paraId="18C05B91" w14:textId="77777777" w:rsidR="00430FB0" w:rsidRPr="00430FB0" w:rsidRDefault="00430FB0" w:rsidP="00C16543">
                    <w:pPr>
                      <w:rPr>
                        <w:sz w:val="16"/>
                        <w:szCs w:val="20"/>
                      </w:rPr>
                    </w:pPr>
                    <w:r w:rsidRPr="00430FB0">
                      <w:rPr>
                        <w:sz w:val="16"/>
                        <w:szCs w:val="20"/>
                      </w:rPr>
                      <w:t>FLOAT</w:t>
                    </w:r>
                  </w:p>
                </w:tc>
              </w:tr>
              <w:tr w:rsidR="00430FB0" w:rsidRPr="00430FB0" w14:paraId="1C69F99B" w14:textId="77777777" w:rsidTr="00C16543">
                <w:trPr>
                  <w:trHeight w:val="300"/>
                </w:trPr>
                <w:tc>
                  <w:tcPr>
                    <w:tcW w:w="3877" w:type="dxa"/>
                    <w:noWrap/>
                    <w:hideMark/>
                  </w:tcPr>
                  <w:p w14:paraId="69785A57" w14:textId="77777777" w:rsidR="00430FB0" w:rsidRPr="00430FB0" w:rsidRDefault="00430FB0" w:rsidP="00C16543">
                    <w:pPr>
                      <w:rPr>
                        <w:sz w:val="16"/>
                        <w:szCs w:val="20"/>
                      </w:rPr>
                    </w:pPr>
                    <w:r w:rsidRPr="00430FB0">
                      <w:rPr>
                        <w:sz w:val="16"/>
                        <w:szCs w:val="20"/>
                      </w:rPr>
                      <w:t>Ineligible Feature RESULT</w:t>
                    </w:r>
                  </w:p>
                </w:tc>
                <w:tc>
                  <w:tcPr>
                    <w:tcW w:w="1203" w:type="dxa"/>
                    <w:noWrap/>
                    <w:hideMark/>
                  </w:tcPr>
                  <w:p w14:paraId="492E9DD6" w14:textId="77777777" w:rsidR="00430FB0" w:rsidRPr="00430FB0" w:rsidRDefault="00430FB0" w:rsidP="00C16543">
                    <w:pPr>
                      <w:rPr>
                        <w:sz w:val="16"/>
                        <w:szCs w:val="20"/>
                      </w:rPr>
                    </w:pPr>
                    <w:r w:rsidRPr="00430FB0">
                      <w:rPr>
                        <w:sz w:val="16"/>
                        <w:szCs w:val="20"/>
                      </w:rPr>
                      <w:t>BOOLEAN</w:t>
                    </w:r>
                  </w:p>
                </w:tc>
              </w:tr>
              <w:tr w:rsidR="00430FB0" w:rsidRPr="00430FB0" w14:paraId="1B1B6819" w14:textId="77777777" w:rsidTr="00C16543">
                <w:trPr>
                  <w:trHeight w:val="300"/>
                </w:trPr>
                <w:tc>
                  <w:tcPr>
                    <w:tcW w:w="3877" w:type="dxa"/>
                    <w:noWrap/>
                    <w:hideMark/>
                  </w:tcPr>
                  <w:p w14:paraId="28996123" w14:textId="77777777" w:rsidR="00430FB0" w:rsidRPr="00430FB0" w:rsidRDefault="00430FB0" w:rsidP="00C16543">
                    <w:pPr>
                      <w:rPr>
                        <w:sz w:val="16"/>
                        <w:szCs w:val="20"/>
                      </w:rPr>
                    </w:pPr>
                    <w:r w:rsidRPr="00430FB0">
                      <w:rPr>
                        <w:sz w:val="16"/>
                        <w:szCs w:val="20"/>
                      </w:rPr>
                      <w:t>Ineligible Feature CONFIDENCE</w:t>
                    </w:r>
                  </w:p>
                </w:tc>
                <w:tc>
                  <w:tcPr>
                    <w:tcW w:w="1203" w:type="dxa"/>
                    <w:noWrap/>
                    <w:hideMark/>
                  </w:tcPr>
                  <w:p w14:paraId="1F304D8A" w14:textId="77777777" w:rsidR="00430FB0" w:rsidRPr="00430FB0" w:rsidRDefault="00430FB0" w:rsidP="00C16543">
                    <w:pPr>
                      <w:rPr>
                        <w:sz w:val="16"/>
                        <w:szCs w:val="20"/>
                      </w:rPr>
                    </w:pPr>
                    <w:r w:rsidRPr="00430FB0">
                      <w:rPr>
                        <w:sz w:val="16"/>
                        <w:szCs w:val="20"/>
                      </w:rPr>
                      <w:t>FLOAT</w:t>
                    </w:r>
                  </w:p>
                </w:tc>
              </w:tr>
            </w:tbl>
            <w:p w14:paraId="3317AD67" w14:textId="77777777" w:rsidR="00B36352" w:rsidRPr="00B36352" w:rsidRDefault="00B36352" w:rsidP="00B36352">
              <w:pPr>
                <w:rPr>
                  <w:rFonts w:eastAsia="Calibri" w:cs="Calibri"/>
                  <w:szCs w:val="22"/>
                  <w:lang w:val="en-IE"/>
                </w:rPr>
              </w:pPr>
            </w:p>
            <w:p w14:paraId="2E64057C" w14:textId="62AFF1AB" w:rsidR="00B36352" w:rsidRPr="00B36352" w:rsidRDefault="00B36352" w:rsidP="002E0C01">
              <w:pPr>
                <w:keepNext/>
                <w:tabs>
                  <w:tab w:val="left" w:pos="567"/>
                  <w:tab w:val="left" w:pos="907"/>
                  <w:tab w:val="left" w:pos="1134"/>
                </w:tabs>
                <w:ind w:left="360"/>
                <w:outlineLvl w:val="2"/>
                <w:rPr>
                  <w:rFonts w:eastAsia="Calibri" w:cs="Calibri"/>
                  <w:b/>
                  <w:iCs/>
                  <w:color w:val="1F3864"/>
                  <w:szCs w:val="22"/>
                  <w:u w:val="single"/>
                  <w:lang w:val="en-IE"/>
                </w:rPr>
              </w:pPr>
              <w:r w:rsidRPr="00B36352">
                <w:rPr>
                  <w:rFonts w:eastAsia="Calibri" w:cs="Calibri"/>
                  <w:b/>
                  <w:iCs/>
                  <w:color w:val="1F3864"/>
                  <w:szCs w:val="22"/>
                  <w:lang w:val="en-IE"/>
                </w:rPr>
                <w:t>1.2</w:t>
              </w:r>
              <w:r w:rsidR="002E0C01">
                <w:rPr>
                  <w:rFonts w:eastAsia="Calibri" w:cs="Calibri"/>
                  <w:b/>
                  <w:iCs/>
                  <w:color w:val="1F3864"/>
                  <w:szCs w:val="22"/>
                  <w:lang w:val="en-IE"/>
                </w:rPr>
                <w:t>0.2</w:t>
              </w:r>
              <w:r w:rsidRPr="00B36352">
                <w:rPr>
                  <w:rFonts w:eastAsia="Calibri" w:cs="Calibri"/>
                  <w:b/>
                  <w:iCs/>
                  <w:color w:val="1F3864"/>
                  <w:szCs w:val="22"/>
                  <w:lang w:val="en-IE"/>
                </w:rPr>
                <w:t xml:space="preserve"> </w:t>
              </w:r>
              <w:r w:rsidRPr="00B36352">
                <w:rPr>
                  <w:rFonts w:eastAsia="Calibri" w:cs="Calibri"/>
                  <w:b/>
                  <w:iCs/>
                  <w:color w:val="1F3864"/>
                  <w:szCs w:val="22"/>
                  <w:u w:val="single"/>
                  <w:lang w:val="en-IE"/>
                </w:rPr>
                <w:t xml:space="preserve">Storage and </w:t>
              </w:r>
              <w:r w:rsidR="00EA2D42">
                <w:rPr>
                  <w:rFonts w:eastAsia="Calibri" w:cs="Calibri"/>
                  <w:b/>
                  <w:iCs/>
                  <w:color w:val="1F3864"/>
                  <w:szCs w:val="22"/>
                  <w:u w:val="single"/>
                  <w:lang w:val="en-IE"/>
                </w:rPr>
                <w:t>M</w:t>
              </w:r>
              <w:r w:rsidRPr="00B36352">
                <w:rPr>
                  <w:rFonts w:eastAsia="Calibri" w:cs="Calibri"/>
                  <w:b/>
                  <w:iCs/>
                  <w:color w:val="1F3864"/>
                  <w:szCs w:val="22"/>
                  <w:u w:val="single"/>
                  <w:lang w:val="en-IE"/>
                </w:rPr>
                <w:t xml:space="preserve">anagement of </w:t>
              </w:r>
              <w:r w:rsidR="00EA2D42">
                <w:rPr>
                  <w:rFonts w:eastAsia="Calibri" w:cs="Calibri"/>
                  <w:b/>
                  <w:iCs/>
                  <w:color w:val="1F3864"/>
                  <w:szCs w:val="22"/>
                  <w:u w:val="single"/>
                  <w:lang w:val="en-IE"/>
                </w:rPr>
                <w:t>R</w:t>
              </w:r>
              <w:r w:rsidRPr="00B36352">
                <w:rPr>
                  <w:rFonts w:eastAsia="Calibri" w:cs="Calibri"/>
                  <w:b/>
                  <w:iCs/>
                  <w:color w:val="1F3864"/>
                  <w:szCs w:val="22"/>
                  <w:u w:val="single"/>
                  <w:lang w:val="en-IE"/>
                </w:rPr>
                <w:t xml:space="preserve">esults </w:t>
              </w:r>
              <w:r w:rsidR="00EA2D42">
                <w:rPr>
                  <w:rFonts w:eastAsia="Calibri" w:cs="Calibri"/>
                  <w:b/>
                  <w:iCs/>
                  <w:color w:val="1F3864"/>
                  <w:szCs w:val="22"/>
                  <w:u w:val="single"/>
                  <w:lang w:val="en-IE"/>
                </w:rPr>
                <w:t>D</w:t>
              </w:r>
              <w:r w:rsidRPr="00B36352">
                <w:rPr>
                  <w:rFonts w:eastAsia="Calibri" w:cs="Calibri"/>
                  <w:b/>
                  <w:iCs/>
                  <w:color w:val="1F3864"/>
                  <w:szCs w:val="22"/>
                  <w:u w:val="single"/>
                  <w:lang w:val="en-IE"/>
                </w:rPr>
                <w:t>ata</w:t>
              </w:r>
            </w:p>
            <w:p w14:paraId="4E33414F" w14:textId="77777777" w:rsidR="00B36352" w:rsidRPr="00B36352" w:rsidRDefault="00B36352" w:rsidP="007973CB">
              <w:pPr>
                <w:numPr>
                  <w:ilvl w:val="0"/>
                  <w:numId w:val="54"/>
                </w:numPr>
                <w:ind w:left="720"/>
                <w:contextualSpacing/>
                <w:rPr>
                  <w:rFonts w:eastAsia="Calibri" w:cs="Calibri"/>
                  <w:szCs w:val="22"/>
                  <w:lang w:val="en-IE"/>
                </w:rPr>
              </w:pPr>
              <w:r w:rsidRPr="00B36352">
                <w:rPr>
                  <w:rFonts w:eastAsia="Calibri" w:cs="Calibri"/>
                  <w:szCs w:val="22"/>
                  <w:lang w:val="en-IE"/>
                </w:rPr>
                <w:t xml:space="preserve">The successful Tenderer shall establish database infrastructure to collect, store, and integrate AMS results. </w:t>
              </w:r>
            </w:p>
            <w:p w14:paraId="1F5D56AF" w14:textId="3EDA06D5" w:rsidR="00B36352" w:rsidRPr="00B36352" w:rsidRDefault="00B36352" w:rsidP="007973CB">
              <w:pPr>
                <w:numPr>
                  <w:ilvl w:val="0"/>
                  <w:numId w:val="54"/>
                </w:numPr>
                <w:ind w:left="720"/>
                <w:contextualSpacing/>
                <w:rPr>
                  <w:rFonts w:eastAsia="Calibri" w:cs="Calibri"/>
                  <w:szCs w:val="22"/>
                  <w:lang w:val="en-IE"/>
                </w:rPr>
              </w:pPr>
              <w:r w:rsidRPr="00B36352">
                <w:rPr>
                  <w:rFonts w:eastAsia="Calibri" w:cs="Calibri"/>
                  <w:szCs w:val="22"/>
                  <w:lang w:val="en-IE"/>
                </w:rPr>
                <w:t>Imagery itself will not need to be stored but it may be required that a time series of data aggregated from multiple image sources and dates needs to be stored for each parcel</w:t>
              </w:r>
              <w:r w:rsidR="00A41D7D">
                <w:rPr>
                  <w:rFonts w:eastAsia="Calibri" w:cs="Calibri"/>
                  <w:szCs w:val="22"/>
                  <w:lang w:val="en-IE"/>
                </w:rPr>
                <w:t xml:space="preserve"> / FOI shape</w:t>
              </w:r>
              <w:r w:rsidRPr="00B36352">
                <w:rPr>
                  <w:rFonts w:eastAsia="Calibri" w:cs="Calibri"/>
                  <w:szCs w:val="22"/>
                  <w:lang w:val="en-IE"/>
                </w:rPr>
                <w:t>.</w:t>
              </w:r>
            </w:p>
            <w:p w14:paraId="5AD32907" w14:textId="33332E23" w:rsidR="00B36352" w:rsidRPr="00B36352" w:rsidRDefault="00B36352" w:rsidP="007973CB">
              <w:pPr>
                <w:numPr>
                  <w:ilvl w:val="0"/>
                  <w:numId w:val="54"/>
                </w:numPr>
                <w:ind w:left="720"/>
                <w:contextualSpacing/>
                <w:rPr>
                  <w:rFonts w:eastAsia="Calibri" w:cs="Calibri"/>
                  <w:szCs w:val="22"/>
                  <w:lang w:val="en-IE"/>
                </w:rPr>
              </w:pPr>
              <w:r w:rsidRPr="00B36352">
                <w:rPr>
                  <w:rFonts w:eastAsia="Calibri" w:cs="Calibri"/>
                  <w:szCs w:val="22"/>
                  <w:lang w:val="en-IE"/>
                </w:rPr>
                <w:t>A comprehensive AMS database would also include static tables to define marker rules and business decisions which can automatically be used to assign results per scheme for each delivered parcel</w:t>
              </w:r>
              <w:r w:rsidR="00A41D7D">
                <w:rPr>
                  <w:rFonts w:eastAsia="Calibri" w:cs="Calibri"/>
                  <w:szCs w:val="22"/>
                  <w:lang w:val="en-IE"/>
                </w:rPr>
                <w:t xml:space="preserve"> / FOI</w:t>
              </w:r>
              <w:r w:rsidRPr="00B36352">
                <w:rPr>
                  <w:rFonts w:eastAsia="Calibri" w:cs="Calibri"/>
                  <w:szCs w:val="22"/>
                  <w:lang w:val="en-IE"/>
                </w:rPr>
                <w:t>.</w:t>
              </w:r>
            </w:p>
            <w:p w14:paraId="71D9C6E2" w14:textId="4D0D753E" w:rsidR="00B36352" w:rsidRPr="00B36352" w:rsidRDefault="00B36352" w:rsidP="007973CB">
              <w:pPr>
                <w:numPr>
                  <w:ilvl w:val="0"/>
                  <w:numId w:val="54"/>
                </w:numPr>
                <w:ind w:left="720"/>
                <w:contextualSpacing/>
                <w:rPr>
                  <w:rFonts w:eastAsia="Calibri" w:cs="Calibri"/>
                  <w:szCs w:val="22"/>
                  <w:lang w:val="en-IE"/>
                </w:rPr>
              </w:pPr>
              <w:r w:rsidRPr="00B36352">
                <w:rPr>
                  <w:rFonts w:eastAsia="Calibri" w:cs="Calibri"/>
                  <w:szCs w:val="22"/>
                  <w:lang w:val="en-IE"/>
                </w:rPr>
                <w:t>A repository of historical data will be required such that the information can provide a context for the status of the parcel</w:t>
              </w:r>
              <w:r w:rsidR="00A41D7D">
                <w:rPr>
                  <w:rFonts w:eastAsia="Calibri" w:cs="Calibri"/>
                  <w:szCs w:val="22"/>
                  <w:lang w:val="en-IE"/>
                </w:rPr>
                <w:t xml:space="preserve"> / FOI</w:t>
              </w:r>
              <w:r w:rsidRPr="00B36352">
                <w:rPr>
                  <w:rFonts w:eastAsia="Calibri" w:cs="Calibri"/>
                  <w:szCs w:val="22"/>
                  <w:lang w:val="en-IE"/>
                </w:rPr>
                <w:t xml:space="preserve"> along the decision workflow.</w:t>
              </w:r>
            </w:p>
            <w:p w14:paraId="4AAFC808" w14:textId="77777777" w:rsidR="00B36352" w:rsidRPr="00B36352" w:rsidRDefault="00B36352" w:rsidP="00B36352">
              <w:pPr>
                <w:ind w:left="360"/>
                <w:rPr>
                  <w:rFonts w:eastAsia="Calibri" w:cs="Calibri"/>
                  <w:szCs w:val="22"/>
                  <w:lang w:val="en-IE"/>
                </w:rPr>
              </w:pPr>
            </w:p>
            <w:p w14:paraId="5499C587" w14:textId="5231055D" w:rsidR="00B36352" w:rsidRPr="00B36352" w:rsidRDefault="00B36352" w:rsidP="002E0C01">
              <w:pPr>
                <w:keepNext/>
                <w:tabs>
                  <w:tab w:val="left" w:pos="567"/>
                  <w:tab w:val="left" w:pos="907"/>
                  <w:tab w:val="left" w:pos="1134"/>
                </w:tabs>
                <w:ind w:left="360"/>
                <w:outlineLvl w:val="2"/>
                <w:rPr>
                  <w:rFonts w:eastAsia="Calibri" w:cs="Calibri"/>
                  <w:b/>
                  <w:iCs/>
                  <w:color w:val="1F3864"/>
                  <w:szCs w:val="22"/>
                  <w:u w:val="single"/>
                  <w:lang w:val="en-IE"/>
                </w:rPr>
              </w:pPr>
              <w:r w:rsidRPr="00B36352">
                <w:rPr>
                  <w:rFonts w:eastAsia="Calibri" w:cs="Calibri"/>
                  <w:b/>
                  <w:iCs/>
                  <w:color w:val="1F3864"/>
                  <w:szCs w:val="22"/>
                  <w:lang w:val="en-IE"/>
                </w:rPr>
                <w:t>1.2</w:t>
              </w:r>
              <w:r w:rsidR="002E0C01">
                <w:rPr>
                  <w:rFonts w:eastAsia="Calibri" w:cs="Calibri"/>
                  <w:b/>
                  <w:iCs/>
                  <w:color w:val="1F3864"/>
                  <w:szCs w:val="22"/>
                  <w:lang w:val="en-IE"/>
                </w:rPr>
                <w:t>0.3</w:t>
              </w:r>
              <w:r w:rsidRPr="00B36352">
                <w:rPr>
                  <w:rFonts w:eastAsia="Calibri" w:cs="Calibri"/>
                  <w:b/>
                  <w:iCs/>
                  <w:color w:val="1F3864"/>
                  <w:szCs w:val="22"/>
                  <w:lang w:val="en-IE"/>
                </w:rPr>
                <w:t xml:space="preserve"> </w:t>
              </w:r>
              <w:r w:rsidRPr="00B36352">
                <w:rPr>
                  <w:rFonts w:eastAsia="Calibri" w:cs="Calibri"/>
                  <w:b/>
                  <w:iCs/>
                  <w:color w:val="1F3864"/>
                  <w:szCs w:val="22"/>
                  <w:u w:val="single"/>
                  <w:lang w:val="en-IE"/>
                </w:rPr>
                <w:t xml:space="preserve">Results Data Analysis and Display </w:t>
              </w:r>
              <w:r w:rsidR="000C276E">
                <w:rPr>
                  <w:rFonts w:eastAsia="Calibri" w:cs="Calibri"/>
                  <w:b/>
                  <w:iCs/>
                  <w:color w:val="1F3864"/>
                  <w:szCs w:val="22"/>
                  <w:u w:val="single"/>
                  <w:lang w:val="en-IE"/>
                </w:rPr>
                <w:t>Dashboard – Expert Viewer Application</w:t>
              </w:r>
            </w:p>
            <w:p w14:paraId="2A3BB817" w14:textId="77777777" w:rsidR="00B36352" w:rsidRPr="00B36352" w:rsidRDefault="00B36352" w:rsidP="007973CB">
              <w:pPr>
                <w:numPr>
                  <w:ilvl w:val="0"/>
                  <w:numId w:val="55"/>
                </w:numPr>
                <w:contextualSpacing/>
                <w:rPr>
                  <w:rFonts w:eastAsia="Calibri" w:cs="Calibri"/>
                  <w:szCs w:val="22"/>
                  <w:lang w:val="en-IE"/>
                </w:rPr>
              </w:pPr>
              <w:r w:rsidRPr="00B36352">
                <w:rPr>
                  <w:rFonts w:eastAsia="Calibri" w:cs="Calibri"/>
                  <w:szCs w:val="22"/>
                  <w:lang w:val="en-IE"/>
                </w:rPr>
                <w:t>The successful Tenderer shall develop an application which consumes the back end AMS data and displays it to aid with high-level functions.</w:t>
              </w:r>
            </w:p>
            <w:p w14:paraId="7CFBB4B8" w14:textId="5822BF3F" w:rsidR="00712F25" w:rsidRPr="00712F25" w:rsidRDefault="00B36352" w:rsidP="007973CB">
              <w:pPr>
                <w:numPr>
                  <w:ilvl w:val="0"/>
                  <w:numId w:val="55"/>
                </w:numPr>
                <w:contextualSpacing/>
                <w:rPr>
                  <w:rFonts w:eastAsia="Calibri" w:cs="Calibri"/>
                  <w:szCs w:val="22"/>
                  <w:lang w:val="en-IE"/>
                </w:rPr>
              </w:pPr>
              <w:r w:rsidRPr="00712F25">
                <w:rPr>
                  <w:rFonts w:eastAsia="Calibri" w:cs="Calibri"/>
                  <w:szCs w:val="22"/>
                  <w:lang w:val="en-IE"/>
                </w:rPr>
                <w:t xml:space="preserve">The application shall allow a </w:t>
              </w:r>
              <w:r w:rsidR="00712F25" w:rsidRPr="00712F25">
                <w:rPr>
                  <w:rFonts w:eastAsia="Calibri" w:cs="Calibri"/>
                  <w:szCs w:val="22"/>
                  <w:lang w:val="en-IE"/>
                </w:rPr>
                <w:t>DAFM</w:t>
              </w:r>
              <w:r w:rsidRPr="00712F25">
                <w:rPr>
                  <w:rFonts w:eastAsia="Calibri" w:cs="Calibri"/>
                  <w:szCs w:val="22"/>
                  <w:lang w:val="en-IE"/>
                </w:rPr>
                <w:t xml:space="preserve"> user to query AMS results</w:t>
              </w:r>
              <w:r w:rsidR="00712F25" w:rsidRPr="00712F25">
                <w:rPr>
                  <w:rFonts w:eastAsia="Calibri" w:cs="Calibri"/>
                  <w:szCs w:val="22"/>
                  <w:lang w:val="en-IE"/>
                </w:rPr>
                <w:t>. I</w:t>
              </w:r>
              <w:r w:rsidRPr="00712F25">
                <w:rPr>
                  <w:rFonts w:eastAsia="Calibri" w:cs="Calibri"/>
                  <w:szCs w:val="22"/>
                  <w:lang w:val="en-IE"/>
                </w:rPr>
                <w:t xml:space="preserve">nformation as to how that conclusion was reached e.g., </w:t>
              </w:r>
              <w:r w:rsidR="00712F25" w:rsidRPr="00712F25">
                <w:rPr>
                  <w:rFonts w:eastAsia="Calibri" w:cs="Calibri"/>
                  <w:szCs w:val="22"/>
                  <w:lang w:val="en-IE"/>
                </w:rPr>
                <w:t>FOI</w:t>
              </w:r>
              <w:r w:rsidRPr="00712F25">
                <w:rPr>
                  <w:rFonts w:eastAsia="Calibri" w:cs="Calibri"/>
                  <w:szCs w:val="22"/>
                  <w:lang w:val="en-IE"/>
                </w:rPr>
                <w:t xml:space="preserve"> A123000456 has a red status because it is claimed as Barley-Spring but did not display any bare soil signature between January and June. For cases where a scenario has manifested as opposed to being absent, a date of recorded signature should be available e.g., </w:t>
              </w:r>
              <w:r w:rsidR="00712F25" w:rsidRPr="00712F25">
                <w:rPr>
                  <w:rFonts w:eastAsia="Calibri" w:cs="Calibri"/>
                  <w:szCs w:val="22"/>
                  <w:lang w:val="en-IE"/>
                </w:rPr>
                <w:t>FOI</w:t>
              </w:r>
              <w:r w:rsidRPr="00712F25">
                <w:rPr>
                  <w:rFonts w:eastAsia="Calibri" w:cs="Calibri"/>
                  <w:szCs w:val="22"/>
                  <w:lang w:val="en-IE"/>
                </w:rPr>
                <w:t xml:space="preserve"> A123000457 has a green status because bare soil was recorded using data between January and June.</w:t>
              </w:r>
            </w:p>
            <w:p w14:paraId="2E1134C7" w14:textId="6519DAE2" w:rsidR="001704A0" w:rsidRPr="00712F25" w:rsidRDefault="001704A0" w:rsidP="007973CB">
              <w:pPr>
                <w:numPr>
                  <w:ilvl w:val="1"/>
                  <w:numId w:val="55"/>
                </w:numPr>
                <w:contextualSpacing/>
                <w:rPr>
                  <w:rFonts w:eastAsia="Calibri" w:cs="Calibri"/>
                </w:rPr>
              </w:pPr>
              <w:r w:rsidRPr="00712F25">
                <w:rPr>
                  <w:rFonts w:eastAsia="Calibri" w:cs="Calibri"/>
                </w:rPr>
                <w:t xml:space="preserve">It </w:t>
              </w:r>
              <w:r w:rsidR="00712F25" w:rsidRPr="00712F25">
                <w:rPr>
                  <w:rFonts w:eastAsia="Calibri" w:cs="Calibri"/>
                </w:rPr>
                <w:t>should</w:t>
              </w:r>
              <w:r w:rsidRPr="00712F25">
                <w:rPr>
                  <w:rFonts w:eastAsia="Calibri" w:cs="Calibri"/>
                </w:rPr>
                <w:t xml:space="preserve"> enable DAFM project staff to have an overview of the monitoring at FOI level</w:t>
              </w:r>
              <w:r w:rsidR="00712F25">
                <w:rPr>
                  <w:rFonts w:eastAsia="Calibri" w:cs="Calibri"/>
                </w:rPr>
                <w:t>.</w:t>
              </w:r>
            </w:p>
            <w:p w14:paraId="629628C0" w14:textId="3DA7B0BA" w:rsidR="00B36352" w:rsidRDefault="00B36352" w:rsidP="007973CB">
              <w:pPr>
                <w:numPr>
                  <w:ilvl w:val="0"/>
                  <w:numId w:val="55"/>
                </w:numPr>
                <w:contextualSpacing/>
                <w:rPr>
                  <w:rFonts w:eastAsia="Calibri" w:cs="Calibri"/>
                  <w:szCs w:val="22"/>
                  <w:lang w:val="en-IE"/>
                </w:rPr>
              </w:pPr>
              <w:r w:rsidRPr="00B36352">
                <w:rPr>
                  <w:rFonts w:eastAsia="Calibri" w:cs="Calibri"/>
                  <w:szCs w:val="22"/>
                  <w:lang w:val="en-IE"/>
                </w:rPr>
                <w:t xml:space="preserve">The application shall provide a functionality </w:t>
              </w:r>
              <w:r w:rsidR="001D24DA">
                <w:rPr>
                  <w:rFonts w:eastAsia="Calibri" w:cs="Calibri"/>
                  <w:szCs w:val="22"/>
                  <w:lang w:val="en-IE"/>
                </w:rPr>
                <w:t>to view results at FOI level for markers and scenarios</w:t>
              </w:r>
              <w:r w:rsidRPr="00B36352">
                <w:rPr>
                  <w:rFonts w:eastAsia="Calibri" w:cs="Calibri"/>
                  <w:szCs w:val="22"/>
                  <w:lang w:val="en-IE"/>
                </w:rPr>
                <w:t>.</w:t>
              </w:r>
            </w:p>
            <w:p w14:paraId="6533B7A5" w14:textId="252FDC5F" w:rsidR="000C276E" w:rsidRPr="00B36352" w:rsidRDefault="000C276E" w:rsidP="007973CB">
              <w:pPr>
                <w:numPr>
                  <w:ilvl w:val="0"/>
                  <w:numId w:val="55"/>
                </w:numPr>
                <w:contextualSpacing/>
                <w:rPr>
                  <w:rFonts w:eastAsia="Calibri" w:cs="Calibri"/>
                  <w:szCs w:val="22"/>
                  <w:lang w:val="en-IE"/>
                </w:rPr>
              </w:pPr>
              <w:r>
                <w:rPr>
                  <w:rFonts w:eastAsia="Calibri" w:cs="Calibri"/>
                  <w:szCs w:val="22"/>
                  <w:lang w:val="en-IE"/>
                </w:rPr>
                <w:t xml:space="preserve">The application must support autonomous, code-free business user </w:t>
              </w:r>
              <w:r w:rsidR="003170A1">
                <w:rPr>
                  <w:rFonts w:eastAsia="Calibri" w:cs="Calibri"/>
                  <w:szCs w:val="22"/>
                  <w:lang w:val="en-IE"/>
                </w:rPr>
                <w:t>functionality and allow business users run ad-hoc queries with close to real time results</w:t>
              </w:r>
              <w:r w:rsidR="00EA2D42">
                <w:rPr>
                  <w:rFonts w:eastAsia="Calibri" w:cs="Calibri"/>
                  <w:szCs w:val="22"/>
                  <w:lang w:val="en-IE"/>
                </w:rPr>
                <w:t xml:space="preserve"> and the production of reports if required.</w:t>
              </w:r>
            </w:p>
            <w:p w14:paraId="42B118DF" w14:textId="0A732914" w:rsidR="00B36352" w:rsidRPr="00B36352" w:rsidRDefault="00B36352" w:rsidP="007973CB">
              <w:pPr>
                <w:numPr>
                  <w:ilvl w:val="0"/>
                  <w:numId w:val="55"/>
                </w:numPr>
                <w:contextualSpacing/>
                <w:rPr>
                  <w:rFonts w:eastAsia="Calibri" w:cs="Calibri"/>
                  <w:szCs w:val="22"/>
                  <w:lang w:val="en-IE"/>
                </w:rPr>
              </w:pPr>
              <w:r w:rsidRPr="00B36352">
                <w:rPr>
                  <w:rFonts w:eastAsia="Calibri" w:cs="Calibri"/>
                  <w:szCs w:val="22"/>
                  <w:lang w:val="en-IE"/>
                </w:rPr>
                <w:t xml:space="preserve">At a higher level the application shall provide summaries across multiple criteria which will allow the AMS team to assess the performance of automatic processes and algorithms. This functionality shall help summarise inconsistencies with the overall workflow to facilitate continuous improvement of the </w:t>
              </w:r>
              <w:r w:rsidR="000C276E">
                <w:rPr>
                  <w:rFonts w:eastAsia="Calibri" w:cs="Calibri"/>
                  <w:szCs w:val="22"/>
                  <w:lang w:val="en-IE"/>
                </w:rPr>
                <w:t>AMS.</w:t>
              </w:r>
            </w:p>
            <w:p w14:paraId="252E2AEA" w14:textId="77777777" w:rsidR="003170A1" w:rsidRDefault="00B36352" w:rsidP="007973CB">
              <w:pPr>
                <w:numPr>
                  <w:ilvl w:val="0"/>
                  <w:numId w:val="55"/>
                </w:numPr>
                <w:contextualSpacing/>
                <w:rPr>
                  <w:rFonts w:eastAsia="Calibri" w:cs="Calibri"/>
                  <w:szCs w:val="22"/>
                  <w:lang w:val="en-IE"/>
                </w:rPr>
              </w:pPr>
              <w:r w:rsidRPr="003170A1">
                <w:rPr>
                  <w:rFonts w:eastAsia="Calibri" w:cs="Calibri"/>
                  <w:szCs w:val="22"/>
                  <w:lang w:val="en-IE"/>
                </w:rPr>
                <w:t xml:space="preserve">The Expert </w:t>
              </w:r>
              <w:r w:rsidR="00456127" w:rsidRPr="003170A1">
                <w:rPr>
                  <w:rFonts w:eastAsia="Calibri" w:cs="Calibri"/>
                  <w:szCs w:val="22"/>
                  <w:lang w:val="en-IE"/>
                </w:rPr>
                <w:t>Viewer</w:t>
              </w:r>
              <w:r w:rsidRPr="003170A1">
                <w:rPr>
                  <w:rFonts w:eastAsia="Calibri" w:cs="Calibri"/>
                  <w:szCs w:val="22"/>
                  <w:lang w:val="en-IE"/>
                </w:rPr>
                <w:t xml:space="preserve"> Application will act as a decision support system and provide aggregated data to allow Department and Project experts make decisions on inconclusive parcel results. The functions of such a system could include time series plots for remotely sensed data (e.g., Sentinel 2 NDVI, Sentinel 1 COH), imagettes of available Sentinel 2 imagery and comparison metrics to determine how similar a parcel is to those of the same claim in that region.</w:t>
              </w:r>
              <w:bookmarkEnd w:id="41"/>
              <w:r w:rsidR="002E0C01" w:rsidRPr="003170A1">
                <w:rPr>
                  <w:rFonts w:eastAsia="Calibri" w:cs="Calibri"/>
                  <w:szCs w:val="22"/>
                  <w:lang w:val="en-IE"/>
                </w:rPr>
                <w:t xml:space="preserve"> </w:t>
              </w:r>
            </w:p>
            <w:p w14:paraId="14187930" w14:textId="16BBA4C4" w:rsidR="003170A1" w:rsidRDefault="003170A1" w:rsidP="00590B58">
              <w:pPr>
                <w:numPr>
                  <w:ilvl w:val="0"/>
                  <w:numId w:val="55"/>
                </w:numPr>
                <w:contextualSpacing/>
                <w:rPr>
                  <w:rFonts w:eastAsia="Calibri" w:cs="Calibri"/>
                  <w:szCs w:val="22"/>
                  <w:lang w:val="en-IE"/>
                </w:rPr>
              </w:pPr>
              <w:r w:rsidRPr="003170A1">
                <w:rPr>
                  <w:rFonts w:asciiTheme="minorHAnsi" w:hAnsiTheme="minorHAnsi" w:cstheme="minorHAnsi"/>
                </w:rPr>
                <w:t xml:space="preserve">The ability for </w:t>
              </w:r>
              <w:r w:rsidR="00EA2D42">
                <w:rPr>
                  <w:rFonts w:asciiTheme="minorHAnsi" w:hAnsiTheme="minorHAnsi" w:cstheme="minorHAnsi"/>
                </w:rPr>
                <w:t>a</w:t>
              </w:r>
              <w:r w:rsidRPr="003170A1">
                <w:rPr>
                  <w:rFonts w:asciiTheme="minorHAnsi" w:hAnsiTheme="minorHAnsi" w:cstheme="minorHAnsi"/>
                </w:rPr>
                <w:t xml:space="preserve"> business user to do interactive analysis with, at a minimum, basic chart types, including tables, bar charts, line charts, area charts and pie charts, without requiring third-party options, coding or scripting. </w:t>
              </w:r>
            </w:p>
            <w:p w14:paraId="37ACA974" w14:textId="0605298D" w:rsidR="00590B58" w:rsidRDefault="00590B58" w:rsidP="00590B58">
              <w:pPr>
                <w:ind w:left="720"/>
                <w:contextualSpacing/>
                <w:rPr>
                  <w:rFonts w:eastAsia="Calibri" w:cs="Calibri"/>
                  <w:szCs w:val="22"/>
                  <w:lang w:val="en-IE"/>
                </w:rPr>
              </w:pPr>
            </w:p>
            <w:p w14:paraId="0F17B9C7" w14:textId="1C3EB993" w:rsidR="0008433F" w:rsidRDefault="0008433F" w:rsidP="00590B58">
              <w:pPr>
                <w:ind w:left="720"/>
                <w:contextualSpacing/>
                <w:rPr>
                  <w:rFonts w:eastAsia="Calibri" w:cs="Calibri"/>
                  <w:szCs w:val="22"/>
                  <w:lang w:val="en-IE"/>
                </w:rPr>
              </w:pPr>
            </w:p>
            <w:p w14:paraId="2D61EB4F" w14:textId="77777777" w:rsidR="0008433F" w:rsidRPr="00590B58" w:rsidRDefault="0008433F" w:rsidP="00590B58">
              <w:pPr>
                <w:ind w:left="720"/>
                <w:contextualSpacing/>
                <w:rPr>
                  <w:rFonts w:eastAsia="Calibri" w:cs="Calibri"/>
                  <w:szCs w:val="22"/>
                  <w:lang w:val="en-IE"/>
                </w:rPr>
              </w:pPr>
            </w:p>
            <w:p w14:paraId="64BB13C3" w14:textId="77777777" w:rsidR="003170A1" w:rsidRPr="003170A1" w:rsidRDefault="003170A1" w:rsidP="003170A1">
              <w:pPr>
                <w:ind w:left="720"/>
                <w:contextualSpacing/>
                <w:rPr>
                  <w:rFonts w:eastAsia="Calibri" w:cs="Calibri"/>
                  <w:szCs w:val="22"/>
                  <w:lang w:val="en-IE"/>
                </w:rPr>
              </w:pPr>
            </w:p>
            <w:p w14:paraId="7B44E86D" w14:textId="1F556792" w:rsidR="00B36352" w:rsidRPr="00854F66" w:rsidRDefault="00B36352" w:rsidP="00854F66">
              <w:pPr>
                <w:keepNext/>
                <w:tabs>
                  <w:tab w:val="left" w:pos="567"/>
                  <w:tab w:val="left" w:pos="907"/>
                  <w:tab w:val="left" w:pos="1134"/>
                </w:tabs>
                <w:outlineLvl w:val="2"/>
                <w:rPr>
                  <w:rFonts w:eastAsia="Calibri" w:cs="Calibri"/>
                  <w:b/>
                  <w:iCs/>
                  <w:color w:val="1F3864"/>
                  <w:szCs w:val="22"/>
                  <w:u w:val="single"/>
                  <w:lang w:val="en-IE"/>
                </w:rPr>
              </w:pPr>
              <w:bookmarkStart w:id="42" w:name="_Toc92216838"/>
              <w:r w:rsidRPr="00B36352">
                <w:rPr>
                  <w:rFonts w:eastAsia="Calibri" w:cs="Calibri"/>
                  <w:b/>
                  <w:iCs/>
                  <w:color w:val="1F3864"/>
                  <w:szCs w:val="22"/>
                  <w:lang w:val="en-IE"/>
                </w:rPr>
                <w:lastRenderedPageBreak/>
                <w:t xml:space="preserve">1.21 </w:t>
              </w:r>
              <w:r w:rsidRPr="00B36352">
                <w:rPr>
                  <w:rFonts w:eastAsia="Calibri" w:cs="Calibri"/>
                  <w:b/>
                  <w:iCs/>
                  <w:color w:val="1F3864"/>
                  <w:szCs w:val="22"/>
                  <w:u w:val="single"/>
                  <w:lang w:val="en-IE"/>
                </w:rPr>
                <w:t>Project Location</w:t>
              </w:r>
              <w:bookmarkEnd w:id="42"/>
            </w:p>
            <w:p w14:paraId="1D959B8E" w14:textId="77777777" w:rsidR="00B36352" w:rsidRPr="00B36352" w:rsidRDefault="00B36352" w:rsidP="00B36352">
              <w:pPr>
                <w:rPr>
                  <w:rFonts w:eastAsia="Calibri" w:cs="Calibri"/>
                  <w:szCs w:val="22"/>
                  <w:lang w:val="en-IE"/>
                </w:rPr>
              </w:pPr>
              <w:r w:rsidRPr="00B36352">
                <w:rPr>
                  <w:rFonts w:eastAsia="Calibri" w:cs="Calibri"/>
                  <w:szCs w:val="22"/>
                  <w:lang w:val="en-IE"/>
                </w:rPr>
                <w:t>The AMS Project for which this tender applies is located in the Department’s Portlaoise Office.</w:t>
              </w:r>
            </w:p>
            <w:p w14:paraId="568342FB" w14:textId="77777777" w:rsidR="00B36352" w:rsidRPr="00B36352" w:rsidRDefault="00B36352" w:rsidP="00B36352">
              <w:pPr>
                <w:rPr>
                  <w:rFonts w:eastAsia="Calibri" w:cs="Calibri"/>
                  <w:b/>
                  <w:bCs/>
                  <w:color w:val="1F4E79"/>
                  <w:szCs w:val="22"/>
                  <w:u w:val="single"/>
                </w:rPr>
              </w:pPr>
            </w:p>
            <w:p w14:paraId="04AD7C6A" w14:textId="635FDD1B" w:rsidR="00B36352" w:rsidRPr="00B36352" w:rsidRDefault="00B36352" w:rsidP="007973CB">
              <w:pPr>
                <w:keepNext/>
                <w:numPr>
                  <w:ilvl w:val="1"/>
                  <w:numId w:val="56"/>
                </w:numPr>
                <w:tabs>
                  <w:tab w:val="left" w:pos="567"/>
                  <w:tab w:val="left" w:pos="907"/>
                  <w:tab w:val="left" w:pos="1134"/>
                </w:tabs>
                <w:outlineLvl w:val="2"/>
                <w:rPr>
                  <w:rFonts w:eastAsia="Calibri" w:cs="Calibri"/>
                  <w:b/>
                  <w:iCs/>
                  <w:color w:val="1F3864"/>
                  <w:szCs w:val="22"/>
                  <w:u w:val="single"/>
                  <w:lang w:val="en-IE"/>
                </w:rPr>
              </w:pPr>
              <w:bookmarkStart w:id="43" w:name="_Toc92216839"/>
              <w:bookmarkStart w:id="44" w:name="_Hlk97909378"/>
              <w:r w:rsidRPr="00B36352">
                <w:rPr>
                  <w:rFonts w:eastAsia="Calibri" w:cs="Calibri"/>
                  <w:b/>
                  <w:iCs/>
                  <w:color w:val="1F3864"/>
                  <w:szCs w:val="22"/>
                  <w:u w:val="single"/>
                  <w:lang w:val="en-IE"/>
                </w:rPr>
                <w:t>Resource locations</w:t>
              </w:r>
              <w:bookmarkEnd w:id="43"/>
            </w:p>
            <w:p w14:paraId="2C98A3CC" w14:textId="27B8750C" w:rsidR="008365B0" w:rsidRDefault="008365B0" w:rsidP="008365B0">
              <w:pPr>
                <w:spacing w:before="120"/>
                <w:rPr>
                  <w:color w:val="000000"/>
                </w:rPr>
              </w:pPr>
              <w:bookmarkStart w:id="45" w:name="_Hlk91169212"/>
            </w:p>
            <w:p w14:paraId="41FE1235" w14:textId="77777777" w:rsidR="00213B60" w:rsidRPr="00213B60" w:rsidRDefault="00213B60" w:rsidP="00213B60">
              <w:pPr>
                <w:spacing w:before="120"/>
              </w:pPr>
              <w:r w:rsidRPr="00213B60">
                <w:t>In the context of this Request for Tender:</w:t>
              </w:r>
            </w:p>
            <w:p w14:paraId="4B0D42BC" w14:textId="77777777" w:rsidR="00213B60" w:rsidRPr="008365B0" w:rsidRDefault="00213B60" w:rsidP="00213B60">
              <w:pPr>
                <w:spacing w:before="120"/>
              </w:pPr>
              <w:r w:rsidRPr="008365B0">
                <w:rPr>
                  <w:b/>
                  <w:bCs/>
                  <w:color w:val="003399"/>
                </w:rPr>
                <w:t>On-Site</w:t>
              </w:r>
              <w:r w:rsidRPr="008365B0">
                <w:rPr>
                  <w:color w:val="003399"/>
                </w:rPr>
                <w:t xml:space="preserve"> </w:t>
              </w:r>
              <w:r w:rsidRPr="008365B0">
                <w:t xml:space="preserve">is defined as a work location provided by the Contracting Authority. </w:t>
              </w:r>
            </w:p>
            <w:p w14:paraId="56C60B13" w14:textId="77777777" w:rsidR="00213B60" w:rsidRDefault="00213B60" w:rsidP="00213B60">
              <w:pPr>
                <w:spacing w:before="120"/>
              </w:pPr>
              <w:r w:rsidRPr="008365B0">
                <w:rPr>
                  <w:b/>
                  <w:bCs/>
                  <w:color w:val="003399"/>
                </w:rPr>
                <w:t>On-Shore</w:t>
              </w:r>
              <w:r w:rsidRPr="008365B0">
                <w:rPr>
                  <w:color w:val="003399"/>
                </w:rPr>
                <w:t xml:space="preserve"> </w:t>
              </w:r>
              <w:r w:rsidRPr="008365B0">
                <w:t xml:space="preserve">is defined as a non-Department location or locations, on the </w:t>
              </w:r>
              <w:r w:rsidRPr="008365B0">
                <w:rPr>
                  <w:b/>
                  <w:bCs/>
                </w:rPr>
                <w:t>island of Ireland,</w:t>
              </w:r>
              <w:r w:rsidRPr="008365B0">
                <w:t xml:space="preserve"> proposed by the Tenderer and approved by the Contracting Authority. The successful Tenderer will be responsible for the confidentiality and security of the Contracting Authority’s data, equipment, if any, provided by the Contracting Authority during any such arrangement. </w:t>
              </w:r>
            </w:p>
            <w:p w14:paraId="06A3BD82" w14:textId="5BAC610E" w:rsidR="00213B60" w:rsidRDefault="00213B60" w:rsidP="00213B60">
              <w:pPr>
                <w:spacing w:before="120"/>
              </w:pPr>
              <w:r w:rsidRPr="008365B0">
                <w:rPr>
                  <w:b/>
                  <w:bCs/>
                  <w:color w:val="003399"/>
                </w:rPr>
                <w:t>O</w:t>
              </w:r>
              <w:r>
                <w:rPr>
                  <w:b/>
                  <w:bCs/>
                  <w:color w:val="003399"/>
                </w:rPr>
                <w:t>ff</w:t>
              </w:r>
              <w:r w:rsidRPr="008365B0">
                <w:rPr>
                  <w:b/>
                  <w:bCs/>
                  <w:color w:val="003399"/>
                </w:rPr>
                <w:t>-Shore</w:t>
              </w:r>
              <w:r w:rsidRPr="008365B0">
                <w:rPr>
                  <w:color w:val="003399"/>
                </w:rPr>
                <w:t xml:space="preserve"> </w:t>
              </w:r>
              <w:r w:rsidRPr="008365B0">
                <w:t xml:space="preserve">is defined as a non-Department location or locations, </w:t>
              </w:r>
              <w:r>
                <w:t>outside</w:t>
              </w:r>
              <w:r w:rsidRPr="008365B0">
                <w:t xml:space="preserve"> the </w:t>
              </w:r>
              <w:r w:rsidRPr="008365B0">
                <w:rPr>
                  <w:b/>
                  <w:bCs/>
                </w:rPr>
                <w:t>island of Ireland</w:t>
              </w:r>
              <w:r>
                <w:rPr>
                  <w:b/>
                  <w:bCs/>
                </w:rPr>
                <w:t xml:space="preserve"> but within the E</w:t>
              </w:r>
              <w:r w:rsidR="00CE61E0">
                <w:rPr>
                  <w:b/>
                  <w:bCs/>
                </w:rPr>
                <w:t>EA</w:t>
              </w:r>
              <w:r w:rsidR="00206C98">
                <w:rPr>
                  <w:b/>
                  <w:bCs/>
                </w:rPr>
                <w:t xml:space="preserve"> or mainland UK</w:t>
              </w:r>
              <w:r w:rsidRPr="008365B0">
                <w:rPr>
                  <w:b/>
                  <w:bCs/>
                </w:rPr>
                <w:t>,</w:t>
              </w:r>
              <w:r w:rsidRPr="008365B0">
                <w:t xml:space="preserve"> proposed by the Tenderer and approved by the Contracting Authority. The successful Tenderer will be responsible for the confidentiality and security of the Contracting Authority’s data, equipment, if any, provided by the Contracting Authority during any such arrangement.</w:t>
              </w:r>
            </w:p>
            <w:p w14:paraId="6A6F1178" w14:textId="77777777" w:rsidR="00213B60" w:rsidRDefault="00213B60" w:rsidP="008365B0">
              <w:pPr>
                <w:spacing w:before="120"/>
                <w:rPr>
                  <w:color w:val="000000"/>
                </w:rPr>
              </w:pPr>
            </w:p>
            <w:p w14:paraId="02B78AD6" w14:textId="11095272" w:rsidR="00911E7F" w:rsidRDefault="00213B60" w:rsidP="008365B0">
              <w:pPr>
                <w:spacing w:before="120"/>
                <w:rPr>
                  <w:color w:val="000000"/>
                </w:rPr>
              </w:pPr>
              <w:r>
                <w:rPr>
                  <w:color w:val="000000"/>
                </w:rPr>
                <w:t>The</w:t>
              </w:r>
              <w:r w:rsidR="004929DE">
                <w:rPr>
                  <w:color w:val="000000"/>
                </w:rPr>
                <w:t xml:space="preserve"> Contracting Authority requires that the Project Manager is located </w:t>
              </w:r>
              <w:r w:rsidR="00911E7F">
                <w:rPr>
                  <w:color w:val="000000"/>
                </w:rPr>
                <w:t>full time O</w:t>
              </w:r>
              <w:r w:rsidR="004929DE">
                <w:rPr>
                  <w:color w:val="000000"/>
                </w:rPr>
                <w:t>n-</w:t>
              </w:r>
              <w:r w:rsidR="00911E7F">
                <w:rPr>
                  <w:color w:val="000000"/>
                </w:rPr>
                <w:t>S</w:t>
              </w:r>
              <w:r w:rsidR="004929DE">
                <w:rPr>
                  <w:color w:val="000000"/>
                </w:rPr>
                <w:t>hore</w:t>
              </w:r>
              <w:r>
                <w:rPr>
                  <w:color w:val="000000"/>
                </w:rPr>
                <w:t>.</w:t>
              </w:r>
              <w:r w:rsidR="004929DE">
                <w:rPr>
                  <w:color w:val="000000"/>
                </w:rPr>
                <w:t xml:space="preserve"> </w:t>
              </w:r>
              <w:r>
                <w:rPr>
                  <w:color w:val="000000"/>
                </w:rPr>
                <w:t xml:space="preserve">They </w:t>
              </w:r>
              <w:r w:rsidR="004929DE">
                <w:rPr>
                  <w:color w:val="000000"/>
                </w:rPr>
                <w:t>will</w:t>
              </w:r>
              <w:r>
                <w:rPr>
                  <w:color w:val="000000"/>
                </w:rPr>
                <w:t xml:space="preserve"> be </w:t>
              </w:r>
              <w:r w:rsidR="004929DE">
                <w:rPr>
                  <w:color w:val="000000"/>
                </w:rPr>
                <w:t>required to meet with DAFM person</w:t>
              </w:r>
              <w:r w:rsidR="00775AB9">
                <w:rPr>
                  <w:color w:val="000000"/>
                </w:rPr>
                <w:t>ne</w:t>
              </w:r>
              <w:r w:rsidR="004929DE">
                <w:rPr>
                  <w:color w:val="000000"/>
                </w:rPr>
                <w:t xml:space="preserve">l on a </w:t>
              </w:r>
              <w:r w:rsidR="00BE2DFB">
                <w:rPr>
                  <w:color w:val="000000"/>
                </w:rPr>
                <w:t>frequent</w:t>
              </w:r>
              <w:r w:rsidR="004929DE">
                <w:rPr>
                  <w:color w:val="000000"/>
                </w:rPr>
                <w:t xml:space="preserve"> basis</w:t>
              </w:r>
              <w:r w:rsidR="00911E7F">
                <w:rPr>
                  <w:color w:val="000000"/>
                </w:rPr>
                <w:t xml:space="preserve"> </w:t>
              </w:r>
              <w:r>
                <w:rPr>
                  <w:color w:val="000000"/>
                </w:rPr>
                <w:t xml:space="preserve">at one of </w:t>
              </w:r>
              <w:r w:rsidR="00BE2DFB">
                <w:rPr>
                  <w:color w:val="000000"/>
                </w:rPr>
                <w:t>DAFM’s</w:t>
              </w:r>
              <w:r>
                <w:rPr>
                  <w:color w:val="000000"/>
                </w:rPr>
                <w:t xml:space="preserve"> On-Site locations</w:t>
              </w:r>
              <w:r w:rsidR="00911E7F">
                <w:rPr>
                  <w:color w:val="000000"/>
                </w:rPr>
                <w:t xml:space="preserve"> or other location on the island of Ireland.</w:t>
              </w:r>
            </w:p>
            <w:p w14:paraId="0A6A11FA" w14:textId="5A8551E3" w:rsidR="00213B60" w:rsidRDefault="00213B60" w:rsidP="008365B0">
              <w:pPr>
                <w:spacing w:before="120"/>
                <w:rPr>
                  <w:color w:val="000000"/>
                </w:rPr>
              </w:pPr>
            </w:p>
            <w:p w14:paraId="6E9EF9B2" w14:textId="22F2D0AB" w:rsidR="00FB06DA" w:rsidRDefault="00213B60" w:rsidP="00FB06DA">
              <w:pPr>
                <w:spacing w:before="120"/>
                <w:rPr>
                  <w:color w:val="000000"/>
                </w:rPr>
              </w:pPr>
              <w:r>
                <w:rPr>
                  <w:color w:val="000000"/>
                </w:rPr>
                <w:t xml:space="preserve">Ideally the proposed Project Team Members would also be </w:t>
              </w:r>
              <w:r w:rsidR="00FB06DA">
                <w:rPr>
                  <w:color w:val="000000"/>
                </w:rPr>
                <w:t xml:space="preserve">located </w:t>
              </w:r>
              <w:r>
                <w:rPr>
                  <w:color w:val="000000"/>
                </w:rPr>
                <w:t xml:space="preserve">On-Shore however the Contracting Authority will </w:t>
              </w:r>
              <w:r w:rsidR="00FB06DA">
                <w:rPr>
                  <w:color w:val="000000"/>
                </w:rPr>
                <w:t>permit</w:t>
              </w:r>
              <w:r>
                <w:rPr>
                  <w:color w:val="000000"/>
                </w:rPr>
                <w:t xml:space="preserve"> some or all of this team to exercise off</w:t>
              </w:r>
              <w:r w:rsidR="00FB06DA">
                <w:rPr>
                  <w:color w:val="000000"/>
                </w:rPr>
                <w:t>-</w:t>
              </w:r>
              <w:r>
                <w:rPr>
                  <w:color w:val="000000"/>
                </w:rPr>
                <w:t>shore arrangements</w:t>
              </w:r>
              <w:r w:rsidR="00FB06DA">
                <w:rPr>
                  <w:color w:val="000000"/>
                </w:rPr>
                <w:t xml:space="preserve"> during the Contract term.</w:t>
              </w:r>
              <w:r w:rsidR="00FB06DA" w:rsidRPr="00FB06DA">
                <w:rPr>
                  <w:color w:val="000000"/>
                </w:rPr>
                <w:t xml:space="preserve"> </w:t>
              </w:r>
              <w:r w:rsidR="00FB06DA">
                <w:rPr>
                  <w:color w:val="000000"/>
                </w:rPr>
                <w:t>Some or all of the team will also be required to meet with DAFM perso</w:t>
              </w:r>
              <w:r w:rsidR="00775AB9">
                <w:rPr>
                  <w:color w:val="000000"/>
                </w:rPr>
                <w:t>n</w:t>
              </w:r>
              <w:r w:rsidR="00FB06DA">
                <w:rPr>
                  <w:color w:val="000000"/>
                </w:rPr>
                <w:t>n</w:t>
              </w:r>
              <w:r w:rsidR="00775AB9">
                <w:rPr>
                  <w:color w:val="000000"/>
                </w:rPr>
                <w:t>e</w:t>
              </w:r>
              <w:r w:rsidR="00FB06DA">
                <w:rPr>
                  <w:color w:val="000000"/>
                </w:rPr>
                <w:t xml:space="preserve">l on a </w:t>
              </w:r>
              <w:r w:rsidR="00196A64">
                <w:rPr>
                  <w:color w:val="000000"/>
                </w:rPr>
                <w:t>regular</w:t>
              </w:r>
              <w:r w:rsidR="00FB06DA">
                <w:rPr>
                  <w:color w:val="000000"/>
                </w:rPr>
                <w:t xml:space="preserve"> basis at one of </w:t>
              </w:r>
              <w:r w:rsidR="00196A64">
                <w:rPr>
                  <w:color w:val="000000"/>
                </w:rPr>
                <w:t>DAFM’s</w:t>
              </w:r>
              <w:r w:rsidR="00FB06DA">
                <w:rPr>
                  <w:color w:val="000000"/>
                </w:rPr>
                <w:t xml:space="preserve"> On-Site locations or other location on the island of Ireland.</w:t>
              </w:r>
            </w:p>
            <w:p w14:paraId="18E0761B" w14:textId="77777777" w:rsidR="00213B60" w:rsidRDefault="00213B60" w:rsidP="008365B0">
              <w:pPr>
                <w:spacing w:before="120"/>
                <w:rPr>
                  <w:color w:val="000000"/>
                </w:rPr>
              </w:pPr>
            </w:p>
            <w:p w14:paraId="6FB2F4DB" w14:textId="4C4DF3E4" w:rsidR="00213B60" w:rsidRPr="008365B0" w:rsidRDefault="00213B60" w:rsidP="00213B60">
              <w:pPr>
                <w:spacing w:before="120"/>
              </w:pPr>
              <w:r w:rsidRPr="008365B0">
                <w:t>The Contracting Authority will consult with the successful Tenderer on the placement of Resources prior to the commencement of the contract. The Contracting Authority reserves the right to the sole discretion, on whether to exercise the O</w:t>
              </w:r>
              <w:r w:rsidR="00196A64">
                <w:t>ff-</w:t>
              </w:r>
              <w:r w:rsidRPr="008365B0">
                <w:t xml:space="preserve">Shore arrangements during the Contract Term. </w:t>
              </w:r>
            </w:p>
            <w:p w14:paraId="7D870E3C" w14:textId="77777777" w:rsidR="007859E3" w:rsidRDefault="007859E3" w:rsidP="007859E3">
              <w:pPr>
                <w:spacing w:before="120"/>
                <w:contextualSpacing/>
                <w:jc w:val="left"/>
                <w:rPr>
                  <w:b/>
                  <w:bCs/>
                  <w:color w:val="003399"/>
                </w:rPr>
              </w:pPr>
            </w:p>
            <w:p w14:paraId="3B346738" w14:textId="06116A57" w:rsidR="008365B0" w:rsidRPr="004B5A83" w:rsidRDefault="004B5A83" w:rsidP="004B5A83">
              <w:pPr>
                <w:spacing w:before="120"/>
                <w:contextualSpacing/>
                <w:jc w:val="left"/>
              </w:pPr>
              <w:r>
                <w:t>T</w:t>
              </w:r>
              <w:r w:rsidR="007859E3" w:rsidRPr="007859E3">
                <w:t>enderer</w:t>
              </w:r>
              <w:r>
                <w:t>s</w:t>
              </w:r>
              <w:r w:rsidR="007859E3" w:rsidRPr="007859E3">
                <w:t xml:space="preserve"> </w:t>
              </w:r>
              <w:r>
                <w:t>are</w:t>
              </w:r>
              <w:r w:rsidR="007859E3">
                <w:t xml:space="preserve"> required</w:t>
              </w:r>
              <w:r w:rsidRPr="00091542">
                <w:rPr>
                  <w:rFonts w:cs="Calibri"/>
                  <w:szCs w:val="22"/>
                </w:rPr>
                <w:t>, as part of the Award Criteria</w:t>
              </w:r>
              <w:r>
                <w:rPr>
                  <w:rFonts w:cs="Calibri"/>
                  <w:szCs w:val="22"/>
                </w:rPr>
                <w:t>,</w:t>
              </w:r>
              <w:r w:rsidR="007859E3">
                <w:t xml:space="preserve"> to</w:t>
              </w:r>
              <w:r w:rsidR="007859E3" w:rsidRPr="007859E3">
                <w:t xml:space="preserve"> provide the necessary personnel to plan, implement, configure, document, and train personnel in respect of the </w:t>
              </w:r>
              <w:r>
                <w:t>proposed AMS solution</w:t>
              </w:r>
              <w:r w:rsidR="007859E3" w:rsidRPr="007859E3">
                <w:t>.</w:t>
              </w:r>
              <w:r>
                <w:t xml:space="preserve"> </w:t>
              </w:r>
              <w:r w:rsidR="008365B0" w:rsidRPr="00091542">
                <w:rPr>
                  <w:rFonts w:cs="Calibri"/>
                  <w:szCs w:val="22"/>
                </w:rPr>
                <w:t xml:space="preserve">Tenders are </w:t>
              </w:r>
              <w:r>
                <w:rPr>
                  <w:rFonts w:cs="Calibri"/>
                  <w:szCs w:val="22"/>
                </w:rPr>
                <w:t xml:space="preserve">also </w:t>
              </w:r>
              <w:r w:rsidR="008365B0" w:rsidRPr="00091542">
                <w:rPr>
                  <w:rFonts w:cs="Calibri"/>
                  <w:szCs w:val="22"/>
                </w:rPr>
                <w:t>required</w:t>
              </w:r>
              <w:r>
                <w:rPr>
                  <w:rFonts w:cs="Calibri"/>
                  <w:szCs w:val="22"/>
                </w:rPr>
                <w:t xml:space="preserve"> </w:t>
              </w:r>
              <w:r w:rsidR="008365B0" w:rsidRPr="00091542">
                <w:rPr>
                  <w:rFonts w:cs="Calibri"/>
                  <w:szCs w:val="22"/>
                </w:rPr>
                <w:t>to provide a proposal for the management of the Team of Resources irrespective of whether they are based:</w:t>
              </w:r>
            </w:p>
            <w:p w14:paraId="1C99F3FC" w14:textId="26863840" w:rsidR="008365B0" w:rsidRPr="008365B0" w:rsidRDefault="008365B0" w:rsidP="007973CB">
              <w:pPr>
                <w:pStyle w:val="ListParagraph"/>
                <w:numPr>
                  <w:ilvl w:val="2"/>
                  <w:numId w:val="79"/>
                </w:numPr>
                <w:spacing w:before="120"/>
                <w:jc w:val="left"/>
                <w:rPr>
                  <w:color w:val="000000"/>
                </w:rPr>
              </w:pPr>
              <w:r w:rsidRPr="009322C0">
                <w:rPr>
                  <w:rFonts w:cs="Calibri"/>
                  <w:b/>
                  <w:bCs/>
                  <w:color w:val="003399"/>
                  <w:szCs w:val="22"/>
                </w:rPr>
                <w:t>On</w:t>
              </w:r>
              <w:r w:rsidR="00196A64">
                <w:rPr>
                  <w:rFonts w:cs="Calibri"/>
                  <w:b/>
                  <w:bCs/>
                  <w:color w:val="003399"/>
                  <w:szCs w:val="22"/>
                </w:rPr>
                <w:t>-</w:t>
              </w:r>
              <w:r w:rsidRPr="009322C0">
                <w:rPr>
                  <w:rFonts w:cs="Calibri"/>
                  <w:b/>
                  <w:bCs/>
                  <w:color w:val="003399"/>
                  <w:szCs w:val="22"/>
                </w:rPr>
                <w:t>Shore</w:t>
              </w:r>
              <w:r w:rsidRPr="009322C0">
                <w:rPr>
                  <w:rFonts w:cs="Calibri"/>
                  <w:color w:val="003399"/>
                  <w:szCs w:val="22"/>
                </w:rPr>
                <w:t xml:space="preserve"> </w:t>
              </w:r>
              <w:r w:rsidRPr="00091542">
                <w:rPr>
                  <w:rFonts w:cs="Calibri"/>
                  <w:szCs w:val="22"/>
                </w:rPr>
                <w:t>in one or multiple locations proposed by the Tenderer</w:t>
              </w:r>
              <w:r w:rsidR="00196A64">
                <w:rPr>
                  <w:rFonts w:cs="Calibri"/>
                  <w:szCs w:val="22"/>
                </w:rPr>
                <w:t xml:space="preserve">, </w:t>
              </w:r>
              <w:r w:rsidR="00196A64" w:rsidRPr="00196A64">
                <w:rPr>
                  <w:rFonts w:cs="Calibri"/>
                  <w:szCs w:val="22"/>
                  <w:u w:val="single"/>
                </w:rPr>
                <w:t>or</w:t>
              </w:r>
            </w:p>
            <w:p w14:paraId="1AEC94FC" w14:textId="7084857B" w:rsidR="004929DE" w:rsidRPr="008365B0" w:rsidRDefault="004929DE" w:rsidP="007973CB">
              <w:pPr>
                <w:pStyle w:val="ListParagraph"/>
                <w:numPr>
                  <w:ilvl w:val="2"/>
                  <w:numId w:val="79"/>
                </w:numPr>
                <w:spacing w:before="120"/>
                <w:jc w:val="left"/>
                <w:rPr>
                  <w:color w:val="000000"/>
                </w:rPr>
              </w:pPr>
              <w:r w:rsidRPr="009322C0">
                <w:rPr>
                  <w:rFonts w:cs="Calibri"/>
                  <w:b/>
                  <w:bCs/>
                  <w:color w:val="003399"/>
                  <w:szCs w:val="22"/>
                </w:rPr>
                <w:t>O</w:t>
              </w:r>
              <w:r>
                <w:rPr>
                  <w:rFonts w:cs="Calibri"/>
                  <w:b/>
                  <w:bCs/>
                  <w:color w:val="003399"/>
                  <w:szCs w:val="22"/>
                </w:rPr>
                <w:t>ff-S</w:t>
              </w:r>
              <w:r w:rsidRPr="009322C0">
                <w:rPr>
                  <w:rFonts w:cs="Calibri"/>
                  <w:b/>
                  <w:bCs/>
                  <w:color w:val="003399"/>
                  <w:szCs w:val="22"/>
                </w:rPr>
                <w:t>hore</w:t>
              </w:r>
              <w:r>
                <w:rPr>
                  <w:rFonts w:cs="Calibri"/>
                  <w:b/>
                  <w:bCs/>
                  <w:color w:val="003399"/>
                  <w:szCs w:val="22"/>
                </w:rPr>
                <w:t xml:space="preserve"> </w:t>
              </w:r>
              <w:r w:rsidRPr="00091542">
                <w:rPr>
                  <w:rFonts w:cs="Calibri"/>
                  <w:szCs w:val="22"/>
                </w:rPr>
                <w:t xml:space="preserve">in one or multiple locations proposed by the Tenderer, </w:t>
              </w:r>
              <w:r w:rsidRPr="00091542">
                <w:rPr>
                  <w:rFonts w:cs="Calibri"/>
                  <w:szCs w:val="22"/>
                  <w:u w:val="single"/>
                </w:rPr>
                <w:t>or</w:t>
              </w:r>
              <w:r w:rsidRPr="00091542">
                <w:rPr>
                  <w:rFonts w:cs="Calibri"/>
                  <w:szCs w:val="22"/>
                </w:rPr>
                <w:t xml:space="preserve"> </w:t>
              </w:r>
              <w:r w:rsidRPr="00AF743F">
                <w:rPr>
                  <w:rFonts w:cs="Calibri"/>
                  <w:szCs w:val="22"/>
                </w:rPr>
                <w:t xml:space="preserve">a combination of the </w:t>
              </w:r>
              <w:r w:rsidR="00196A64">
                <w:rPr>
                  <w:rFonts w:cs="Calibri"/>
                  <w:szCs w:val="22"/>
                </w:rPr>
                <w:t>On-Shore / Off-Shore.</w:t>
              </w:r>
            </w:p>
            <w:p w14:paraId="71475387" w14:textId="28537500" w:rsidR="00BC1C11" w:rsidRDefault="00BC1C11" w:rsidP="00B36352">
              <w:pPr>
                <w:rPr>
                  <w:rFonts w:eastAsia="Calibri" w:cs="Calibri"/>
                  <w:szCs w:val="22"/>
                  <w:lang w:val="en-IE"/>
                </w:rPr>
              </w:pPr>
            </w:p>
            <w:p w14:paraId="24BC4D5B" w14:textId="5E229B8B" w:rsidR="004929DE" w:rsidRPr="00FB06DA" w:rsidRDefault="004929DE" w:rsidP="00B36352">
              <w:pPr>
                <w:rPr>
                  <w:rFonts w:eastAsia="Calibri" w:cs="Calibri"/>
                  <w:szCs w:val="22"/>
                  <w:u w:val="single"/>
                  <w:lang w:val="en-IE"/>
                </w:rPr>
              </w:pPr>
              <w:r w:rsidRPr="00FB06DA">
                <w:rPr>
                  <w:rFonts w:eastAsia="Calibri" w:cs="Calibri"/>
                  <w:szCs w:val="22"/>
                  <w:u w:val="single"/>
                  <w:lang w:val="en-IE"/>
                </w:rPr>
                <w:t xml:space="preserve">Please note that any costs </w:t>
              </w:r>
              <w:r w:rsidR="00213B60" w:rsidRPr="00FB06DA">
                <w:rPr>
                  <w:rFonts w:eastAsia="Calibri" w:cs="Calibri"/>
                  <w:szCs w:val="22"/>
                  <w:u w:val="single"/>
                  <w:lang w:val="en-IE"/>
                </w:rPr>
                <w:t xml:space="preserve">incurred </w:t>
              </w:r>
              <w:r w:rsidRPr="00FB06DA">
                <w:rPr>
                  <w:rFonts w:eastAsia="Calibri" w:cs="Calibri"/>
                  <w:szCs w:val="22"/>
                  <w:u w:val="single"/>
                  <w:lang w:val="en-IE"/>
                </w:rPr>
                <w:t>from meetings</w:t>
              </w:r>
              <w:r w:rsidR="00196A64">
                <w:rPr>
                  <w:rFonts w:eastAsia="Calibri" w:cs="Calibri"/>
                  <w:szCs w:val="22"/>
                  <w:u w:val="single"/>
                  <w:lang w:val="en-IE"/>
                </w:rPr>
                <w:t xml:space="preserve"> requested by DAFM</w:t>
              </w:r>
              <w:r w:rsidRPr="00FB06DA">
                <w:rPr>
                  <w:rFonts w:eastAsia="Calibri" w:cs="Calibri"/>
                  <w:szCs w:val="22"/>
                  <w:u w:val="single"/>
                  <w:lang w:val="en-IE"/>
                </w:rPr>
                <w:t xml:space="preserve"> at </w:t>
              </w:r>
              <w:r w:rsidR="00196A64">
                <w:rPr>
                  <w:rFonts w:eastAsia="Calibri" w:cs="Calibri"/>
                  <w:szCs w:val="22"/>
                  <w:u w:val="single"/>
                  <w:lang w:val="en-IE"/>
                </w:rPr>
                <w:t xml:space="preserve">one of </w:t>
              </w:r>
              <w:r w:rsidRPr="00FB06DA">
                <w:rPr>
                  <w:rFonts w:eastAsia="Calibri" w:cs="Calibri"/>
                  <w:szCs w:val="22"/>
                  <w:u w:val="single"/>
                  <w:lang w:val="en-IE"/>
                </w:rPr>
                <w:t xml:space="preserve">DAFM’s on-site locations by any of the service providers team must be covered by the service provider.  </w:t>
              </w:r>
            </w:p>
            <w:p w14:paraId="6EC22006" w14:textId="77777777" w:rsidR="004929DE" w:rsidRDefault="004929DE" w:rsidP="00B36352">
              <w:pPr>
                <w:rPr>
                  <w:rFonts w:eastAsia="Calibri" w:cs="Calibri"/>
                  <w:szCs w:val="22"/>
                  <w:lang w:val="en-IE"/>
                </w:rPr>
              </w:pPr>
            </w:p>
            <w:p w14:paraId="3791C3BD" w14:textId="77777777" w:rsidR="00A41D7D" w:rsidRDefault="00B36352" w:rsidP="00A41D7D">
              <w:pPr>
                <w:spacing w:before="120"/>
              </w:pPr>
              <w:r w:rsidRPr="00B36352">
                <w:rPr>
                  <w:rFonts w:eastAsia="Calibri" w:cs="Calibri"/>
                  <w:szCs w:val="22"/>
                  <w:lang w:val="en-IE"/>
                </w:rPr>
                <w:t>The successful tenderer w</w:t>
              </w:r>
              <w:r w:rsidR="00213B60">
                <w:rPr>
                  <w:rFonts w:eastAsia="Calibri" w:cs="Calibri"/>
                  <w:szCs w:val="22"/>
                  <w:lang w:val="en-IE"/>
                </w:rPr>
                <w:t>ill</w:t>
              </w:r>
              <w:r w:rsidRPr="00B36352">
                <w:rPr>
                  <w:rFonts w:eastAsia="Calibri" w:cs="Calibri"/>
                  <w:szCs w:val="22"/>
                  <w:lang w:val="en-IE"/>
                </w:rPr>
                <w:t xml:space="preserve"> be responsible for the confidentiality and security of the Contracting Authority’s data during any such arrangement.</w:t>
              </w:r>
              <w:r w:rsidR="00A41D7D">
                <w:rPr>
                  <w:rFonts w:eastAsia="Calibri" w:cs="Calibri"/>
                  <w:szCs w:val="22"/>
                  <w:lang w:val="en-IE"/>
                </w:rPr>
                <w:t xml:space="preserve"> </w:t>
              </w:r>
              <w:r w:rsidR="00A41D7D" w:rsidRPr="002D1E3F">
                <w:t>All</w:t>
              </w:r>
              <w:r w:rsidR="00A41D7D">
                <w:t xml:space="preserve"> </w:t>
              </w:r>
              <w:r w:rsidR="00A41D7D" w:rsidRPr="002D1E3F">
                <w:t>members</w:t>
              </w:r>
              <w:r w:rsidR="00A41D7D">
                <w:t xml:space="preserve"> </w:t>
              </w:r>
              <w:r w:rsidR="00A41D7D" w:rsidRPr="002D1E3F">
                <w:t>of</w:t>
              </w:r>
              <w:r w:rsidR="00A41D7D">
                <w:t xml:space="preserve"> </w:t>
              </w:r>
              <w:r w:rsidR="00A41D7D" w:rsidRPr="002D1E3F">
                <w:t>the</w:t>
              </w:r>
              <w:r w:rsidR="00A41D7D">
                <w:t xml:space="preserve"> proposed </w:t>
              </w:r>
              <w:r w:rsidR="00A41D7D" w:rsidRPr="002D1E3F">
                <w:t>team</w:t>
              </w:r>
              <w:r w:rsidR="00A41D7D">
                <w:t xml:space="preserve"> </w:t>
              </w:r>
              <w:r w:rsidR="00A41D7D" w:rsidRPr="002D1E3F">
                <w:t>will</w:t>
              </w:r>
              <w:r w:rsidR="00A41D7D">
                <w:t xml:space="preserve"> </w:t>
              </w:r>
              <w:r w:rsidR="00A41D7D" w:rsidRPr="002D1E3F">
                <w:t>be</w:t>
              </w:r>
              <w:r w:rsidR="00A41D7D">
                <w:t xml:space="preserve"> </w:t>
              </w:r>
              <w:r w:rsidR="00A41D7D" w:rsidRPr="002D1E3F">
                <w:t>bound</w:t>
              </w:r>
              <w:r w:rsidR="00A41D7D">
                <w:t xml:space="preserve"> </w:t>
              </w:r>
              <w:r w:rsidR="00A41D7D" w:rsidRPr="002D1E3F">
                <w:t>by</w:t>
              </w:r>
              <w:r w:rsidR="00A41D7D">
                <w:t xml:space="preserve"> </w:t>
              </w:r>
              <w:r w:rsidR="00A41D7D" w:rsidRPr="002D1E3F">
                <w:t>the</w:t>
              </w:r>
              <w:r w:rsidR="00A41D7D">
                <w:t xml:space="preserve"> </w:t>
              </w:r>
              <w:r w:rsidR="00A41D7D" w:rsidRPr="002D1E3F">
                <w:t>Department’s</w:t>
              </w:r>
              <w:r w:rsidR="00A41D7D">
                <w:t xml:space="preserve"> </w:t>
              </w:r>
              <w:r w:rsidR="00A41D7D" w:rsidRPr="002D1E3F">
                <w:t>confidentiality</w:t>
              </w:r>
              <w:r w:rsidR="00A41D7D">
                <w:t xml:space="preserve"> </w:t>
              </w:r>
              <w:r w:rsidR="00A41D7D" w:rsidRPr="002D1E3F">
                <w:t>agreements.</w:t>
              </w:r>
            </w:p>
            <w:bookmarkEnd w:id="44"/>
            <w:bookmarkEnd w:id="45"/>
            <w:p w14:paraId="4C59F936" w14:textId="77777777" w:rsidR="00B36352" w:rsidRPr="00B36352" w:rsidRDefault="00B36352" w:rsidP="00B36352">
              <w:pPr>
                <w:rPr>
                  <w:rFonts w:eastAsia="Calibri" w:cs="Calibri"/>
                  <w:b/>
                  <w:bCs/>
                  <w:color w:val="1F4E79"/>
                  <w:szCs w:val="22"/>
                  <w:u w:val="single"/>
                </w:rPr>
              </w:pPr>
            </w:p>
            <w:p w14:paraId="32BA5A78" w14:textId="77777777" w:rsidR="00B36352" w:rsidRPr="00B36352" w:rsidRDefault="00B36352" w:rsidP="007973CB">
              <w:pPr>
                <w:keepNext/>
                <w:numPr>
                  <w:ilvl w:val="1"/>
                  <w:numId w:val="56"/>
                </w:numPr>
                <w:tabs>
                  <w:tab w:val="left" w:pos="567"/>
                  <w:tab w:val="left" w:pos="907"/>
                  <w:tab w:val="left" w:pos="1134"/>
                </w:tabs>
                <w:outlineLvl w:val="2"/>
                <w:rPr>
                  <w:rFonts w:eastAsia="Calibri" w:cs="Calibri"/>
                  <w:b/>
                  <w:iCs/>
                  <w:color w:val="1F3864"/>
                  <w:szCs w:val="22"/>
                  <w:u w:val="single"/>
                  <w:lang w:val="en-IE"/>
                </w:rPr>
              </w:pPr>
              <w:bookmarkStart w:id="46" w:name="_Toc92216841"/>
              <w:r w:rsidRPr="00B36352">
                <w:rPr>
                  <w:rFonts w:eastAsia="Calibri" w:cs="Calibri"/>
                  <w:b/>
                  <w:iCs/>
                  <w:color w:val="1F3864"/>
                  <w:szCs w:val="22"/>
                  <w:u w:val="single"/>
                  <w:lang w:val="en-IE"/>
                </w:rPr>
                <w:t>Qualifying Experience</w:t>
              </w:r>
              <w:bookmarkEnd w:id="46"/>
            </w:p>
            <w:p w14:paraId="322D7CDE" w14:textId="77777777" w:rsidR="00B36352" w:rsidRPr="00B36352" w:rsidRDefault="00B36352" w:rsidP="00B36352">
              <w:pPr>
                <w:rPr>
                  <w:rFonts w:eastAsia="Calibri" w:cs="Calibri"/>
                  <w:szCs w:val="22"/>
                  <w:lang w:val="en-IE"/>
                </w:rPr>
              </w:pPr>
              <w:r w:rsidRPr="00B36352">
                <w:rPr>
                  <w:rFonts w:eastAsia="Calibri" w:cs="Calibri"/>
                  <w:szCs w:val="22"/>
                  <w:lang w:val="en-IE"/>
                </w:rPr>
                <w:t>The Contracting Authority will not accept time spent on an undergraduate placement and/or on work experience opportunities as valid experience in the context of the Resource experience criterion. Tenderers should not rely on such periods to contribute to the specified minimum experience level for the Role.</w:t>
              </w:r>
            </w:p>
            <w:p w14:paraId="161C313C" w14:textId="77777777" w:rsidR="00B36352" w:rsidRPr="00B36352" w:rsidRDefault="00B36352" w:rsidP="00B36352">
              <w:pPr>
                <w:rPr>
                  <w:rFonts w:eastAsia="Calibri" w:cs="Calibri"/>
                  <w:szCs w:val="22"/>
                  <w:lang w:val="en-IE"/>
                </w:rPr>
              </w:pPr>
              <w:r w:rsidRPr="00B36352">
                <w:rPr>
                  <w:rFonts w:eastAsia="Calibri" w:cs="Calibri"/>
                  <w:szCs w:val="22"/>
                  <w:lang w:val="en-IE"/>
                </w:rPr>
                <w:t xml:space="preserve">It is a mandatory requirement that each Resource proposed has the minimum experience required for the Role as specified by the contracting Authority. Additional mandatory requirements and ‘Minimum Marks Required’ are specified in the Award Criteria for each resource type. The failure of any candidate to meet a mandatory requirement or to achieve the ‘Minimum Mark Required’ in any criterion or sub-criterion (where such a mark is specified) will result in the tender being excluded from the competition at that point of failure.  </w:t>
              </w:r>
            </w:p>
            <w:p w14:paraId="52998371" w14:textId="77777777" w:rsidR="00B36352" w:rsidRPr="00B36352" w:rsidRDefault="00B36352" w:rsidP="00B36352">
              <w:pPr>
                <w:rPr>
                  <w:rFonts w:eastAsia="Calibri" w:cs="Calibri"/>
                  <w:szCs w:val="22"/>
                  <w:lang w:val="en-IE"/>
                </w:rPr>
              </w:pPr>
            </w:p>
            <w:p w14:paraId="66546C2D" w14:textId="77777777" w:rsidR="00B36352" w:rsidRPr="00B36352" w:rsidRDefault="00B36352" w:rsidP="007973CB">
              <w:pPr>
                <w:keepNext/>
                <w:numPr>
                  <w:ilvl w:val="1"/>
                  <w:numId w:val="56"/>
                </w:numPr>
                <w:tabs>
                  <w:tab w:val="left" w:pos="567"/>
                  <w:tab w:val="left" w:pos="907"/>
                  <w:tab w:val="left" w:pos="1134"/>
                </w:tabs>
                <w:outlineLvl w:val="2"/>
                <w:rPr>
                  <w:rFonts w:eastAsia="Calibri" w:cs="Calibri"/>
                  <w:b/>
                  <w:iCs/>
                  <w:color w:val="1F3864"/>
                  <w:szCs w:val="22"/>
                  <w:u w:val="single"/>
                  <w:lang w:val="en-IE"/>
                </w:rPr>
              </w:pPr>
              <w:bookmarkStart w:id="47" w:name="_Toc92216842"/>
              <w:r w:rsidRPr="00B36352">
                <w:rPr>
                  <w:rFonts w:eastAsia="Calibri" w:cs="Calibri"/>
                  <w:b/>
                  <w:iCs/>
                  <w:color w:val="1F3864"/>
                  <w:szCs w:val="22"/>
                  <w:u w:val="single"/>
                  <w:lang w:val="en-IE"/>
                </w:rPr>
                <w:t>Key Personnel Requirement</w:t>
              </w:r>
              <w:bookmarkEnd w:id="47"/>
              <w:r w:rsidRPr="00B36352">
                <w:rPr>
                  <w:rFonts w:eastAsia="Calibri" w:cs="Calibri"/>
                  <w:b/>
                  <w:iCs/>
                  <w:color w:val="1F3864"/>
                  <w:szCs w:val="22"/>
                  <w:u w:val="single"/>
                  <w:lang w:val="en-IE"/>
                </w:rPr>
                <w:t xml:space="preserve"> </w:t>
              </w:r>
            </w:p>
            <w:p w14:paraId="4FC6EA4A" w14:textId="77777777" w:rsidR="00B36352" w:rsidRPr="00B36352" w:rsidRDefault="00B36352" w:rsidP="00B36352">
              <w:pPr>
                <w:rPr>
                  <w:rFonts w:eastAsia="Calibri" w:cs="Calibri"/>
                  <w:szCs w:val="22"/>
                  <w:lang w:val="en-IE"/>
                </w:rPr>
              </w:pPr>
              <w:r w:rsidRPr="00B36352">
                <w:rPr>
                  <w:rFonts w:eastAsia="Calibri" w:cs="Calibri"/>
                  <w:szCs w:val="22"/>
                  <w:lang w:val="en-IE"/>
                </w:rPr>
                <w:t>The Resources proposed by successful Tenderer will be deemed ‘Key Personnel’ for the duration of the Term of the Services Contract. The Contracting Authority expects that all the nominated “Key Personnel” will be available to commence on the contract start date. If one or more of the proposed Resources becomes unavailable prior to the contract commencement date the contracting Authority may permit the Tenderer to nominate an alternative Resource or Resources with equivalent experience and qualifications, to complete the team. The Contracting Authority is under no obligation to accept any or all alternative Resources offered and reserve the right to cancel the Preferred Bidder status and proceed to award a contract to the next highest scoring Tenderer.  During the Term of the contract, the Contracting Authority will have sole discretion to accept or reject a candidate proposed as a replacement based on the CA’s requirement at that point in the contract and the skills/competencies that the replacement candidate offers to the Team.</w:t>
              </w:r>
            </w:p>
            <w:p w14:paraId="1D1700F6" w14:textId="77777777" w:rsidR="00B36352" w:rsidRPr="00B36352" w:rsidRDefault="00B36352" w:rsidP="00B36352">
              <w:pPr>
                <w:rPr>
                  <w:rFonts w:eastAsia="Calibri" w:cs="Calibri"/>
                  <w:b/>
                  <w:bCs/>
                  <w:color w:val="1F4E79"/>
                  <w:szCs w:val="22"/>
                  <w:u w:val="single"/>
                </w:rPr>
              </w:pPr>
            </w:p>
            <w:p w14:paraId="168C9C4F" w14:textId="77777777" w:rsidR="00B36352" w:rsidRPr="00B36352" w:rsidRDefault="00B36352" w:rsidP="00B36352">
              <w:pPr>
                <w:rPr>
                  <w:rFonts w:eastAsia="Calibri" w:cs="Calibri"/>
                  <w:szCs w:val="22"/>
                  <w:lang w:val="en-IE"/>
                </w:rPr>
              </w:pPr>
            </w:p>
            <w:p w14:paraId="2B554C5B" w14:textId="77777777" w:rsidR="00B36352" w:rsidRPr="00B36352" w:rsidRDefault="00B36352" w:rsidP="007973CB">
              <w:pPr>
                <w:keepNext/>
                <w:numPr>
                  <w:ilvl w:val="1"/>
                  <w:numId w:val="56"/>
                </w:numPr>
                <w:tabs>
                  <w:tab w:val="left" w:pos="567"/>
                  <w:tab w:val="left" w:pos="907"/>
                  <w:tab w:val="left" w:pos="1134"/>
                </w:tabs>
                <w:outlineLvl w:val="2"/>
                <w:rPr>
                  <w:rFonts w:eastAsia="Calibri" w:cs="Calibri"/>
                  <w:b/>
                  <w:iCs/>
                  <w:color w:val="1F3864"/>
                  <w:szCs w:val="22"/>
                  <w:u w:val="single"/>
                  <w:lang w:val="en-IE"/>
                </w:rPr>
              </w:pPr>
              <w:bookmarkStart w:id="48" w:name="_Toc92216843"/>
              <w:r w:rsidRPr="00B36352">
                <w:rPr>
                  <w:rFonts w:eastAsia="Calibri" w:cs="Calibri"/>
                  <w:b/>
                  <w:iCs/>
                  <w:color w:val="1F3864"/>
                  <w:szCs w:val="22"/>
                  <w:u w:val="single"/>
                  <w:lang w:val="en-IE"/>
                </w:rPr>
                <w:t>Role Descriptions</w:t>
              </w:r>
              <w:bookmarkEnd w:id="48"/>
            </w:p>
            <w:p w14:paraId="025F07BE" w14:textId="77777777" w:rsidR="00B36352" w:rsidRPr="00B36352" w:rsidRDefault="00B36352" w:rsidP="00B36352">
              <w:pPr>
                <w:rPr>
                  <w:rFonts w:eastAsia="Calibri" w:cs="Calibri"/>
                  <w:szCs w:val="22"/>
                  <w:lang w:val="en-IE"/>
                </w:rPr>
              </w:pPr>
              <w:r w:rsidRPr="00B36352">
                <w:rPr>
                  <w:rFonts w:eastAsia="Calibri" w:cs="Calibri"/>
                  <w:szCs w:val="22"/>
                  <w:lang w:val="en-IE"/>
                </w:rPr>
                <w:t>A Role description for each Resource type is provided under the Award Criteria. Please see RFT Section 3.3.</w:t>
              </w:r>
            </w:p>
            <w:p w14:paraId="547E2E80" w14:textId="77777777" w:rsidR="00B36352" w:rsidRPr="00B36352" w:rsidRDefault="00B36352" w:rsidP="00B36352">
              <w:pPr>
                <w:rPr>
                  <w:rFonts w:eastAsia="Calibri" w:cs="Calibri"/>
                  <w:szCs w:val="22"/>
                </w:rPr>
              </w:pPr>
            </w:p>
            <w:p w14:paraId="07CAC0AA" w14:textId="7B6B7A07" w:rsidR="00B36352" w:rsidRPr="00B36352" w:rsidRDefault="00B36352" w:rsidP="00B36352">
              <w:pPr>
                <w:keepNext/>
                <w:tabs>
                  <w:tab w:val="left" w:pos="567"/>
                  <w:tab w:val="left" w:pos="907"/>
                  <w:tab w:val="left" w:pos="1134"/>
                </w:tabs>
                <w:outlineLvl w:val="2"/>
                <w:rPr>
                  <w:rFonts w:eastAsia="Calibri" w:cs="Calibri"/>
                  <w:b/>
                  <w:iCs/>
                  <w:color w:val="1F3864"/>
                  <w:szCs w:val="22"/>
                  <w:u w:val="single"/>
                  <w:lang w:val="en-IE"/>
                </w:rPr>
              </w:pPr>
              <w:r w:rsidRPr="00B36352">
                <w:rPr>
                  <w:rFonts w:eastAsia="Calibri" w:cs="Calibri"/>
                  <w:b/>
                  <w:iCs/>
                  <w:color w:val="1F3864"/>
                  <w:szCs w:val="22"/>
                  <w:lang w:val="en-IE"/>
                </w:rPr>
                <w:t>1.2</w:t>
              </w:r>
              <w:r w:rsidR="004B5A83">
                <w:rPr>
                  <w:rFonts w:eastAsia="Calibri" w:cs="Calibri"/>
                  <w:b/>
                  <w:iCs/>
                  <w:color w:val="1F3864"/>
                  <w:szCs w:val="22"/>
                  <w:lang w:val="en-IE"/>
                </w:rPr>
                <w:t>6</w:t>
              </w:r>
              <w:r w:rsidRPr="00B36352">
                <w:rPr>
                  <w:rFonts w:eastAsia="Calibri" w:cs="Calibri"/>
                  <w:b/>
                  <w:iCs/>
                  <w:color w:val="1F3864"/>
                  <w:szCs w:val="22"/>
                  <w:lang w:val="en-IE"/>
                </w:rPr>
                <w:t xml:space="preserve"> </w:t>
              </w:r>
              <w:r w:rsidRPr="00B36352">
                <w:rPr>
                  <w:rFonts w:eastAsia="Calibri" w:cs="Calibri"/>
                  <w:b/>
                  <w:iCs/>
                  <w:color w:val="1F3864"/>
                  <w:szCs w:val="22"/>
                  <w:u w:val="single"/>
                  <w:lang w:val="en-IE"/>
                </w:rPr>
                <w:t>Key personnel – tender submission and contract</w:t>
              </w:r>
            </w:p>
            <w:p w14:paraId="084DFD46" w14:textId="77777777" w:rsidR="00B36352" w:rsidRPr="00B36352" w:rsidRDefault="00B36352" w:rsidP="00B36352">
              <w:pPr>
                <w:suppressAutoHyphens/>
                <w:rPr>
                  <w:rFonts w:cs="Calibri"/>
                  <w:szCs w:val="22"/>
                </w:rPr>
              </w:pPr>
              <w:r w:rsidRPr="00B36352">
                <w:rPr>
                  <w:rFonts w:cs="Calibri"/>
                  <w:color w:val="000000"/>
                  <w:szCs w:val="22"/>
                  <w:lang w:val="en-US"/>
                </w:rPr>
                <w:t>Tenderers should take note of Clause 2 of Schedule A of the Draft Services Contract set out in Appendix 5 regarding key personnel</w:t>
              </w:r>
              <w:r w:rsidRPr="00B36352">
                <w:rPr>
                  <w:rFonts w:cs="Calibri"/>
                  <w:szCs w:val="22"/>
                </w:rPr>
                <w:t>.</w:t>
              </w:r>
            </w:p>
            <w:p w14:paraId="32FA0CCB" w14:textId="77777777" w:rsidR="00B36352" w:rsidRPr="00B36352" w:rsidRDefault="00B36352" w:rsidP="00B36352">
              <w:pPr>
                <w:suppressAutoHyphens/>
                <w:rPr>
                  <w:rFonts w:cs="Calibri"/>
                  <w:szCs w:val="22"/>
                </w:rPr>
              </w:pPr>
              <w:r w:rsidRPr="00B36352">
                <w:rPr>
                  <w:rFonts w:cs="Calibri"/>
                  <w:szCs w:val="22"/>
                </w:rPr>
                <w:t xml:space="preserve">Tenderers must, for the duration of the contract, be in a position to replace any team member with a candidate of equal or superior standing should any of the nominated team become unavailable. The </w:t>
              </w:r>
              <w:r w:rsidRPr="00B36352">
                <w:rPr>
                  <w:rFonts w:cs="Calibri"/>
                  <w:szCs w:val="22"/>
                </w:rPr>
                <w:lastRenderedPageBreak/>
                <w:t>Department reserves the right to reject any candidate proposed as a replacement. The Department must not suffer any loss in productivity or incur additional costs arising from this activity.</w:t>
              </w:r>
            </w:p>
            <w:p w14:paraId="3DC9A196" w14:textId="77777777" w:rsidR="00B36352" w:rsidRPr="00B36352" w:rsidRDefault="00B36352" w:rsidP="00B36352">
              <w:pPr>
                <w:rPr>
                  <w:rFonts w:cs="Calibri"/>
                  <w:szCs w:val="22"/>
                </w:rPr>
              </w:pPr>
              <w:r w:rsidRPr="00B36352">
                <w:rPr>
                  <w:rFonts w:cs="Calibri"/>
                  <w:szCs w:val="22"/>
                </w:rPr>
                <w:t>Tenderers must confirm that they will, if requested, provide additional resources and that the additional resource(s) will be of a similar quality as the candidate proposed in response to this tender request.</w:t>
              </w:r>
            </w:p>
            <w:p w14:paraId="7B48C929" w14:textId="77777777" w:rsidR="00B36352" w:rsidRPr="00B36352" w:rsidRDefault="00B36352" w:rsidP="00B36352">
              <w:pPr>
                <w:rPr>
                  <w:rFonts w:cs="Calibri"/>
                  <w:szCs w:val="22"/>
                </w:rPr>
              </w:pPr>
              <w:r w:rsidRPr="00B36352">
                <w:rPr>
                  <w:rFonts w:cs="Calibri"/>
                  <w:szCs w:val="22"/>
                </w:rPr>
                <w:t>In the event of one or more of the successful Tenderer’s nominated personnel becoming unavailable before the conclusion of the contract, the Department reserves the right to re-evaluate the tender on foot of the replacement(s) offered.</w:t>
              </w:r>
            </w:p>
            <w:p w14:paraId="325A29A6" w14:textId="407BF7EF" w:rsidR="00B36352" w:rsidRDefault="00B36352" w:rsidP="00B36352">
              <w:pPr>
                <w:rPr>
                  <w:rFonts w:cs="Calibri"/>
                  <w:szCs w:val="22"/>
                </w:rPr>
              </w:pPr>
              <w:r w:rsidRPr="00B36352">
                <w:rPr>
                  <w:rFonts w:cs="Calibri"/>
                  <w:szCs w:val="22"/>
                </w:rPr>
                <w:t>Moreover, in the event of any nominated personnel becoming unavailable after the conclusion of the contract and where the replacements offered are deemed unsuitable by the Department, the Department reserves the right to terminate the contract and to award a contract to the next highest placed Tenderer or to re-tender.</w:t>
              </w:r>
            </w:p>
            <w:p w14:paraId="5F9DB762" w14:textId="77777777" w:rsidR="00B36352" w:rsidRPr="00B36352" w:rsidRDefault="00B36352" w:rsidP="00B36352">
              <w:pPr>
                <w:tabs>
                  <w:tab w:val="left" w:pos="270"/>
                  <w:tab w:val="left" w:pos="915"/>
                </w:tabs>
                <w:rPr>
                  <w:rFonts w:eastAsia="Calibri" w:cs="Calibri"/>
                  <w:szCs w:val="22"/>
                  <w:lang w:val="en-IE"/>
                </w:rPr>
              </w:pPr>
            </w:p>
            <w:p w14:paraId="409110BB" w14:textId="372839C9" w:rsidR="00B36352" w:rsidRPr="004B5A83" w:rsidRDefault="00B36352" w:rsidP="007973CB">
              <w:pPr>
                <w:pStyle w:val="ListParagraph"/>
                <w:keepNext/>
                <w:numPr>
                  <w:ilvl w:val="1"/>
                  <w:numId w:val="80"/>
                </w:numPr>
                <w:tabs>
                  <w:tab w:val="left" w:pos="567"/>
                  <w:tab w:val="left" w:pos="907"/>
                  <w:tab w:val="left" w:pos="1134"/>
                </w:tabs>
                <w:outlineLvl w:val="2"/>
                <w:rPr>
                  <w:rFonts w:eastAsia="Calibri" w:cs="Calibri"/>
                  <w:b/>
                  <w:iCs/>
                  <w:color w:val="1F3864"/>
                  <w:szCs w:val="22"/>
                  <w:u w:val="single"/>
                  <w:lang w:val="en-IE"/>
                </w:rPr>
              </w:pPr>
              <w:bookmarkStart w:id="49" w:name="_Toc92216844"/>
              <w:r w:rsidRPr="004B5A83">
                <w:rPr>
                  <w:rFonts w:eastAsia="Calibri" w:cs="Calibri"/>
                  <w:b/>
                  <w:iCs/>
                  <w:color w:val="1F3864"/>
                  <w:szCs w:val="22"/>
                  <w:u w:val="single"/>
                  <w:lang w:val="en-IE"/>
                </w:rPr>
                <w:t>Project Transition</w:t>
              </w:r>
              <w:bookmarkEnd w:id="49"/>
            </w:p>
            <w:p w14:paraId="183B9F84" w14:textId="2953D918" w:rsidR="00B36352" w:rsidRPr="00B36352" w:rsidRDefault="00B36352" w:rsidP="00B36352">
              <w:pPr>
                <w:rPr>
                  <w:rFonts w:eastAsia="Calibri" w:cs="Calibri"/>
                  <w:szCs w:val="22"/>
                  <w:lang w:val="en-IE"/>
                </w:rPr>
              </w:pPr>
              <w:r w:rsidRPr="00B36352">
                <w:rPr>
                  <w:rFonts w:eastAsia="Calibri" w:cs="Calibri"/>
                  <w:szCs w:val="22"/>
                  <w:lang w:val="en-IE"/>
                </w:rPr>
                <w:t>The Contracting Authority expects that this contract will commence on June 1</w:t>
              </w:r>
              <w:r w:rsidRPr="007E22C2">
                <w:rPr>
                  <w:rFonts w:eastAsia="Calibri" w:cs="Calibri"/>
                  <w:szCs w:val="22"/>
                  <w:vertAlign w:val="superscript"/>
                  <w:lang w:val="en-IE"/>
                </w:rPr>
                <w:t>st</w:t>
              </w:r>
              <w:r w:rsidRPr="00B36352">
                <w:rPr>
                  <w:rFonts w:eastAsia="Calibri" w:cs="Calibri"/>
                  <w:szCs w:val="22"/>
                  <w:lang w:val="en-IE"/>
                </w:rPr>
                <w:t>, 2022</w:t>
              </w:r>
              <w:r w:rsidR="007E22C2">
                <w:rPr>
                  <w:rFonts w:eastAsia="Calibri" w:cs="Calibri"/>
                  <w:szCs w:val="22"/>
                  <w:lang w:val="en-IE"/>
                </w:rPr>
                <w:t xml:space="preserve"> (This is an indicative start date and may be subject to change</w:t>
              </w:r>
              <w:r w:rsidR="004B5A83">
                <w:rPr>
                  <w:rFonts w:eastAsia="Calibri" w:cs="Calibri"/>
                  <w:szCs w:val="22"/>
                  <w:lang w:val="en-IE"/>
                </w:rPr>
                <w:t xml:space="preserve"> depending on the duration of the tendering process</w:t>
              </w:r>
              <w:r w:rsidR="007E22C2">
                <w:rPr>
                  <w:rFonts w:eastAsia="Calibri" w:cs="Calibri"/>
                  <w:szCs w:val="22"/>
                  <w:lang w:val="en-IE"/>
                </w:rPr>
                <w:t>)</w:t>
              </w:r>
              <w:r w:rsidRPr="00B36352">
                <w:rPr>
                  <w:rFonts w:eastAsia="Calibri" w:cs="Calibri"/>
                  <w:szCs w:val="22"/>
                  <w:lang w:val="en-IE"/>
                </w:rPr>
                <w:t>. There will be 3 distinct phases to the project:</w:t>
              </w:r>
            </w:p>
            <w:p w14:paraId="42634CAA" w14:textId="77777777" w:rsidR="00B36352" w:rsidRPr="00B36352" w:rsidRDefault="00B36352" w:rsidP="00B36352">
              <w:pPr>
                <w:rPr>
                  <w:rFonts w:eastAsia="Calibri" w:cs="Calibri"/>
                  <w:szCs w:val="22"/>
                  <w:lang w:val="en-IE"/>
                </w:rPr>
              </w:pPr>
            </w:p>
            <w:tbl>
              <w:tblPr>
                <w:tblStyle w:val="TableGrid4"/>
                <w:tblW w:w="0" w:type="auto"/>
                <w:tblLook w:val="04A0" w:firstRow="1" w:lastRow="0" w:firstColumn="1" w:lastColumn="0" w:noHBand="0" w:noVBand="1"/>
              </w:tblPr>
              <w:tblGrid>
                <w:gridCol w:w="988"/>
                <w:gridCol w:w="2693"/>
                <w:gridCol w:w="5335"/>
              </w:tblGrid>
              <w:tr w:rsidR="00B36352" w:rsidRPr="00B36352" w14:paraId="019B407D" w14:textId="77777777" w:rsidTr="00775AB9">
                <w:trPr>
                  <w:trHeight w:val="300"/>
                </w:trPr>
                <w:tc>
                  <w:tcPr>
                    <w:tcW w:w="988" w:type="dxa"/>
                    <w:noWrap/>
                    <w:hideMark/>
                  </w:tcPr>
                  <w:p w14:paraId="7680FB0F" w14:textId="77777777" w:rsidR="00B36352" w:rsidRPr="00B36352" w:rsidRDefault="00B36352" w:rsidP="00B36352">
                    <w:pPr>
                      <w:rPr>
                        <w:rFonts w:eastAsia="Calibri" w:cs="Calibri"/>
                        <w:szCs w:val="22"/>
                        <w:lang w:val="en-IE"/>
                      </w:rPr>
                    </w:pPr>
                    <w:r w:rsidRPr="00B36352">
                      <w:rPr>
                        <w:rFonts w:eastAsia="Calibri" w:cs="Calibri"/>
                        <w:szCs w:val="22"/>
                      </w:rPr>
                      <w:t xml:space="preserve">Year 1 </w:t>
                    </w:r>
                  </w:p>
                </w:tc>
                <w:tc>
                  <w:tcPr>
                    <w:tcW w:w="2693" w:type="dxa"/>
                    <w:noWrap/>
                    <w:hideMark/>
                  </w:tcPr>
                  <w:p w14:paraId="4D2C5E77" w14:textId="77777777" w:rsidR="00B36352" w:rsidRPr="00B36352" w:rsidRDefault="00B36352" w:rsidP="00B36352">
                    <w:pPr>
                      <w:rPr>
                        <w:rFonts w:eastAsia="Calibri" w:cs="Calibri"/>
                        <w:szCs w:val="22"/>
                      </w:rPr>
                    </w:pPr>
                    <w:r w:rsidRPr="00B36352">
                      <w:rPr>
                        <w:rFonts w:eastAsia="Calibri" w:cs="Calibri"/>
                        <w:szCs w:val="22"/>
                      </w:rPr>
                      <w:t>1st June 2022 - 31st May 2023</w:t>
                    </w:r>
                  </w:p>
                </w:tc>
                <w:tc>
                  <w:tcPr>
                    <w:tcW w:w="5335" w:type="dxa"/>
                    <w:noWrap/>
                    <w:hideMark/>
                  </w:tcPr>
                  <w:p w14:paraId="3A30EA5A" w14:textId="354B3163" w:rsidR="00B36352" w:rsidRPr="00B36352" w:rsidRDefault="00B36352" w:rsidP="00B36352">
                    <w:pPr>
                      <w:rPr>
                        <w:rFonts w:eastAsia="Calibri" w:cs="Calibri"/>
                        <w:szCs w:val="22"/>
                      </w:rPr>
                    </w:pPr>
                    <w:r w:rsidRPr="00B36352">
                      <w:rPr>
                        <w:rFonts w:eastAsia="Calibri" w:cs="Calibri"/>
                        <w:szCs w:val="22"/>
                      </w:rPr>
                      <w:t xml:space="preserve">AMS Preparation - Marker refinement, FOI development, IT Infrastructure </w:t>
                    </w:r>
                    <w:r w:rsidR="00C45EC7">
                      <w:rPr>
                        <w:rFonts w:eastAsia="Calibri" w:cs="Calibri"/>
                        <w:szCs w:val="22"/>
                      </w:rPr>
                      <w:t xml:space="preserve">Development and </w:t>
                    </w:r>
                    <w:r w:rsidRPr="00B36352">
                      <w:rPr>
                        <w:rFonts w:eastAsia="Calibri" w:cs="Calibri"/>
                        <w:szCs w:val="22"/>
                      </w:rPr>
                      <w:t>Integration</w:t>
                    </w:r>
                  </w:p>
                </w:tc>
              </w:tr>
              <w:tr w:rsidR="00B36352" w:rsidRPr="00B36352" w14:paraId="5070744F" w14:textId="77777777" w:rsidTr="00775AB9">
                <w:trPr>
                  <w:trHeight w:val="300"/>
                </w:trPr>
                <w:tc>
                  <w:tcPr>
                    <w:tcW w:w="988" w:type="dxa"/>
                    <w:noWrap/>
                    <w:hideMark/>
                  </w:tcPr>
                  <w:p w14:paraId="3C059AF5" w14:textId="77777777" w:rsidR="00B36352" w:rsidRPr="00B36352" w:rsidRDefault="00B36352" w:rsidP="00B36352">
                    <w:pPr>
                      <w:rPr>
                        <w:rFonts w:eastAsia="Calibri" w:cs="Calibri"/>
                        <w:szCs w:val="22"/>
                      </w:rPr>
                    </w:pPr>
                    <w:r w:rsidRPr="00B36352">
                      <w:rPr>
                        <w:rFonts w:eastAsia="Calibri" w:cs="Calibri"/>
                        <w:szCs w:val="22"/>
                      </w:rPr>
                      <w:t>Year 2</w:t>
                    </w:r>
                  </w:p>
                </w:tc>
                <w:tc>
                  <w:tcPr>
                    <w:tcW w:w="2693" w:type="dxa"/>
                    <w:noWrap/>
                    <w:hideMark/>
                  </w:tcPr>
                  <w:p w14:paraId="3E166E8A" w14:textId="77777777" w:rsidR="00B36352" w:rsidRPr="00B36352" w:rsidRDefault="00B36352" w:rsidP="00B36352">
                    <w:pPr>
                      <w:rPr>
                        <w:rFonts w:eastAsia="Calibri" w:cs="Calibri"/>
                        <w:szCs w:val="22"/>
                      </w:rPr>
                    </w:pPr>
                    <w:r w:rsidRPr="00B36352">
                      <w:rPr>
                        <w:rFonts w:eastAsia="Calibri" w:cs="Calibri"/>
                        <w:szCs w:val="22"/>
                      </w:rPr>
                      <w:t>1st June 2023 - 31st May 2024</w:t>
                    </w:r>
                  </w:p>
                </w:tc>
                <w:tc>
                  <w:tcPr>
                    <w:tcW w:w="5335" w:type="dxa"/>
                    <w:noWrap/>
                    <w:hideMark/>
                  </w:tcPr>
                  <w:p w14:paraId="7D9B78A6" w14:textId="77777777" w:rsidR="00B36352" w:rsidRPr="00B36352" w:rsidRDefault="00B36352" w:rsidP="00B36352">
                    <w:pPr>
                      <w:rPr>
                        <w:rFonts w:eastAsia="Calibri" w:cs="Calibri"/>
                        <w:szCs w:val="22"/>
                      </w:rPr>
                    </w:pPr>
                    <w:r w:rsidRPr="00B36352">
                      <w:rPr>
                        <w:rFonts w:eastAsia="Calibri" w:cs="Calibri"/>
                        <w:szCs w:val="22"/>
                      </w:rPr>
                      <w:t>Monitoring BISS, ANC, Protein Schemes &amp; Other</w:t>
                    </w:r>
                  </w:p>
                </w:tc>
              </w:tr>
              <w:tr w:rsidR="00B36352" w:rsidRPr="00B36352" w14:paraId="1E00325F" w14:textId="77777777" w:rsidTr="00775AB9">
                <w:trPr>
                  <w:trHeight w:val="300"/>
                </w:trPr>
                <w:tc>
                  <w:tcPr>
                    <w:tcW w:w="988" w:type="dxa"/>
                    <w:noWrap/>
                    <w:hideMark/>
                  </w:tcPr>
                  <w:p w14:paraId="052AEC38" w14:textId="77777777" w:rsidR="00B36352" w:rsidRPr="00B36352" w:rsidRDefault="00B36352" w:rsidP="00B36352">
                    <w:pPr>
                      <w:rPr>
                        <w:rFonts w:eastAsia="Calibri" w:cs="Calibri"/>
                        <w:szCs w:val="22"/>
                      </w:rPr>
                    </w:pPr>
                    <w:r w:rsidRPr="00B36352">
                      <w:rPr>
                        <w:rFonts w:eastAsia="Calibri" w:cs="Calibri"/>
                        <w:szCs w:val="22"/>
                      </w:rPr>
                      <w:t>Year 3 *</w:t>
                    </w:r>
                  </w:p>
                </w:tc>
                <w:tc>
                  <w:tcPr>
                    <w:tcW w:w="2693" w:type="dxa"/>
                    <w:noWrap/>
                    <w:hideMark/>
                  </w:tcPr>
                  <w:p w14:paraId="5AB4DAF0" w14:textId="77777777" w:rsidR="00B36352" w:rsidRPr="00B36352" w:rsidRDefault="00B36352" w:rsidP="00B36352">
                    <w:pPr>
                      <w:rPr>
                        <w:rFonts w:eastAsia="Calibri" w:cs="Calibri"/>
                        <w:szCs w:val="22"/>
                      </w:rPr>
                    </w:pPr>
                    <w:r w:rsidRPr="00B36352">
                      <w:rPr>
                        <w:rFonts w:eastAsia="Calibri" w:cs="Calibri"/>
                        <w:szCs w:val="22"/>
                      </w:rPr>
                      <w:t>1st June 2024 - 31st May 2025</w:t>
                    </w:r>
                  </w:p>
                </w:tc>
                <w:tc>
                  <w:tcPr>
                    <w:tcW w:w="5335" w:type="dxa"/>
                    <w:noWrap/>
                    <w:hideMark/>
                  </w:tcPr>
                  <w:p w14:paraId="674004AC" w14:textId="77777777" w:rsidR="00B36352" w:rsidRPr="00B36352" w:rsidRDefault="00B36352" w:rsidP="00B36352">
                    <w:pPr>
                      <w:rPr>
                        <w:rFonts w:eastAsia="Calibri" w:cs="Calibri"/>
                        <w:szCs w:val="22"/>
                      </w:rPr>
                    </w:pPr>
                    <w:r w:rsidRPr="00B36352">
                      <w:rPr>
                        <w:rFonts w:eastAsia="Calibri" w:cs="Calibri"/>
                        <w:szCs w:val="22"/>
                      </w:rPr>
                      <w:t>Monitoring AMS BISS, ANC, Protein Schemes &amp; Other Area Based Schemes</w:t>
                    </w:r>
                  </w:p>
                </w:tc>
              </w:tr>
              <w:tr w:rsidR="00B36352" w:rsidRPr="00B36352" w14:paraId="0463A681" w14:textId="77777777" w:rsidTr="00775AB9">
                <w:trPr>
                  <w:trHeight w:val="300"/>
                </w:trPr>
                <w:tc>
                  <w:tcPr>
                    <w:tcW w:w="988" w:type="dxa"/>
                    <w:noWrap/>
                    <w:hideMark/>
                  </w:tcPr>
                  <w:p w14:paraId="089931F8" w14:textId="77777777" w:rsidR="00B36352" w:rsidRPr="00B36352" w:rsidRDefault="00B36352" w:rsidP="00B36352">
                    <w:pPr>
                      <w:rPr>
                        <w:rFonts w:eastAsia="Calibri" w:cs="Calibri"/>
                        <w:szCs w:val="22"/>
                      </w:rPr>
                    </w:pPr>
                    <w:r w:rsidRPr="00B36352">
                      <w:rPr>
                        <w:rFonts w:eastAsia="Calibri" w:cs="Calibri"/>
                        <w:szCs w:val="22"/>
                      </w:rPr>
                      <w:t>Year 4 *</w:t>
                    </w:r>
                  </w:p>
                </w:tc>
                <w:tc>
                  <w:tcPr>
                    <w:tcW w:w="2693" w:type="dxa"/>
                    <w:noWrap/>
                    <w:hideMark/>
                  </w:tcPr>
                  <w:p w14:paraId="781EA732" w14:textId="77777777" w:rsidR="00B36352" w:rsidRPr="00B36352" w:rsidRDefault="00B36352" w:rsidP="00B36352">
                    <w:pPr>
                      <w:rPr>
                        <w:rFonts w:eastAsia="Calibri" w:cs="Calibri"/>
                        <w:szCs w:val="22"/>
                      </w:rPr>
                    </w:pPr>
                    <w:r w:rsidRPr="00B36352">
                      <w:rPr>
                        <w:rFonts w:eastAsia="Calibri" w:cs="Calibri"/>
                        <w:szCs w:val="22"/>
                      </w:rPr>
                      <w:t>1st June 2025 - 31st May 2026</w:t>
                    </w:r>
                  </w:p>
                </w:tc>
                <w:tc>
                  <w:tcPr>
                    <w:tcW w:w="5335" w:type="dxa"/>
                    <w:noWrap/>
                    <w:hideMark/>
                  </w:tcPr>
                  <w:p w14:paraId="4B011A88" w14:textId="77777777" w:rsidR="00B36352" w:rsidRPr="00B36352" w:rsidRDefault="00B36352" w:rsidP="00B36352">
                    <w:pPr>
                      <w:rPr>
                        <w:rFonts w:eastAsia="Calibri" w:cs="Calibri"/>
                        <w:szCs w:val="22"/>
                      </w:rPr>
                    </w:pPr>
                    <w:r w:rsidRPr="00B36352">
                      <w:rPr>
                        <w:rFonts w:eastAsia="Calibri" w:cs="Calibri"/>
                        <w:szCs w:val="22"/>
                      </w:rPr>
                      <w:t>Monitoring AMS BISS, ANC, Protein Schemes &amp; Other Area Based Schemes</w:t>
                    </w:r>
                  </w:p>
                </w:tc>
              </w:tr>
            </w:tbl>
            <w:p w14:paraId="6191A3A8" w14:textId="7D1CACC6" w:rsidR="00B36352" w:rsidRPr="00CC7D97" w:rsidRDefault="00CC7D97" w:rsidP="00B36352">
              <w:pPr>
                <w:rPr>
                  <w:i/>
                  <w:iCs/>
                </w:rPr>
              </w:pPr>
              <w:bookmarkStart w:id="50" w:name="_Toc92216845"/>
              <w:r w:rsidRPr="00CC7D97">
                <w:rPr>
                  <w:i/>
                  <w:iCs/>
                </w:rPr>
                <w:t xml:space="preserve">*Two </w:t>
              </w:r>
              <w:r w:rsidR="00ED6358" w:rsidRPr="00CC7D97">
                <w:rPr>
                  <w:i/>
                  <w:iCs/>
                </w:rPr>
                <w:t>one-year</w:t>
              </w:r>
              <w:r w:rsidRPr="00CC7D97">
                <w:rPr>
                  <w:i/>
                  <w:iCs/>
                </w:rPr>
                <w:t xml:space="preserve"> extensions</w:t>
              </w:r>
            </w:p>
            <w:p w14:paraId="2B4040CB" w14:textId="77777777" w:rsidR="00B36352" w:rsidRPr="00B36352" w:rsidRDefault="00B36352" w:rsidP="00B36352">
              <w:pPr>
                <w:rPr>
                  <w:lang w:val="en-IE"/>
                </w:rPr>
              </w:pPr>
            </w:p>
            <w:p w14:paraId="5B0280A3" w14:textId="47AAE74B" w:rsidR="00B36352" w:rsidRPr="00B36352" w:rsidRDefault="00CC7D97" w:rsidP="00B36352">
              <w:pPr>
                <w:keepNext/>
                <w:tabs>
                  <w:tab w:val="left" w:pos="567"/>
                  <w:tab w:val="left" w:pos="907"/>
                  <w:tab w:val="left" w:pos="1134"/>
                </w:tabs>
                <w:outlineLvl w:val="2"/>
                <w:rPr>
                  <w:rFonts w:eastAsia="Calibri" w:cs="Calibri"/>
                  <w:b/>
                  <w:iCs/>
                  <w:color w:val="1F3864"/>
                  <w:szCs w:val="22"/>
                  <w:u w:val="single"/>
                  <w:lang w:val="en-IE"/>
                </w:rPr>
              </w:pPr>
              <w:r w:rsidRPr="00B36352">
                <w:rPr>
                  <w:rFonts w:eastAsia="Calibri" w:cs="Calibri"/>
                  <w:b/>
                  <w:iCs/>
                  <w:color w:val="1F3864"/>
                  <w:szCs w:val="22"/>
                  <w:lang w:val="en-IE"/>
                </w:rPr>
                <w:t>1.</w:t>
              </w:r>
              <w:r>
                <w:rPr>
                  <w:rFonts w:eastAsia="Calibri" w:cs="Calibri"/>
                  <w:b/>
                  <w:iCs/>
                  <w:color w:val="1F3864"/>
                  <w:szCs w:val="22"/>
                  <w:lang w:val="en-IE"/>
                </w:rPr>
                <w:t>28</w:t>
              </w:r>
              <w:r w:rsidRPr="00B36352">
                <w:rPr>
                  <w:rFonts w:eastAsia="Calibri" w:cs="Calibri"/>
                  <w:b/>
                  <w:iCs/>
                  <w:color w:val="1F3864"/>
                  <w:szCs w:val="22"/>
                  <w:lang w:val="en-IE"/>
                </w:rPr>
                <w:t xml:space="preserve"> </w:t>
              </w:r>
              <w:r w:rsidRPr="00CC7D97">
                <w:rPr>
                  <w:rFonts w:eastAsia="Calibri" w:cs="Calibri"/>
                  <w:b/>
                  <w:iCs/>
                  <w:color w:val="1F3864"/>
                  <w:szCs w:val="22"/>
                  <w:u w:val="single"/>
                  <w:lang w:val="en-IE"/>
                </w:rPr>
                <w:t>Project</w:t>
              </w:r>
              <w:r w:rsidR="00B36352" w:rsidRPr="00CC7D97">
                <w:rPr>
                  <w:rFonts w:eastAsia="Calibri" w:cs="Calibri"/>
                  <w:b/>
                  <w:iCs/>
                  <w:color w:val="1F3864"/>
                  <w:szCs w:val="22"/>
                  <w:u w:val="single"/>
                  <w:lang w:val="en-IE"/>
                </w:rPr>
                <w:t xml:space="preserve"> </w:t>
              </w:r>
              <w:r w:rsidR="00B36352" w:rsidRPr="00B36352">
                <w:rPr>
                  <w:rFonts w:eastAsia="Calibri" w:cs="Calibri"/>
                  <w:b/>
                  <w:iCs/>
                  <w:color w:val="1F3864"/>
                  <w:szCs w:val="22"/>
                  <w:u w:val="single"/>
                  <w:lang w:val="en-IE"/>
                </w:rPr>
                <w:t>Commencement</w:t>
              </w:r>
              <w:bookmarkEnd w:id="50"/>
            </w:p>
            <w:p w14:paraId="0A0DE5B4" w14:textId="143FF4B5" w:rsidR="00B36352" w:rsidRPr="00B36352" w:rsidRDefault="00B36352" w:rsidP="00B36352">
              <w:pPr>
                <w:rPr>
                  <w:rFonts w:eastAsia="Calibri" w:cs="Calibri"/>
                  <w:szCs w:val="22"/>
                  <w:lang w:val="en-IE"/>
                </w:rPr>
              </w:pPr>
              <w:r w:rsidRPr="00B36352">
                <w:rPr>
                  <w:rFonts w:eastAsia="Calibri" w:cs="Calibri"/>
                  <w:szCs w:val="22"/>
                  <w:lang w:val="en-IE"/>
                </w:rPr>
                <w:t>The contract is expected to commence on 01 June 2022</w:t>
              </w:r>
              <w:r w:rsidR="00CC7D97">
                <w:rPr>
                  <w:rFonts w:eastAsia="Calibri" w:cs="Calibri"/>
                  <w:szCs w:val="22"/>
                  <w:lang w:val="en-IE"/>
                </w:rPr>
                <w:t xml:space="preserve"> (This is an indicative start date and may be subject to change depending on the duration of the tendering process)</w:t>
              </w:r>
              <w:r w:rsidRPr="00B36352">
                <w:rPr>
                  <w:rFonts w:eastAsia="Calibri" w:cs="Calibri"/>
                  <w:szCs w:val="22"/>
                  <w:lang w:val="en-IE"/>
                </w:rPr>
                <w:t>. Tenderers must ensure that the Project transition take-on Team will be available to implement the take on process for up to four (4) weeks in advance of the contract commencement date.</w:t>
              </w:r>
            </w:p>
            <w:p w14:paraId="5E8C5A25" w14:textId="77777777" w:rsidR="00B36352" w:rsidRPr="00B36352" w:rsidRDefault="00B36352" w:rsidP="00B36352">
              <w:pPr>
                <w:rPr>
                  <w:rFonts w:eastAsia="Calibri" w:cs="Calibri"/>
                  <w:szCs w:val="22"/>
                  <w:lang w:val="en-IE"/>
                </w:rPr>
              </w:pPr>
            </w:p>
            <w:p w14:paraId="496B31CE" w14:textId="3C119057" w:rsidR="00B36352" w:rsidRPr="00CC7D97" w:rsidRDefault="00B36352" w:rsidP="007973CB">
              <w:pPr>
                <w:pStyle w:val="ListParagraph"/>
                <w:keepNext/>
                <w:numPr>
                  <w:ilvl w:val="1"/>
                  <w:numId w:val="81"/>
                </w:numPr>
                <w:tabs>
                  <w:tab w:val="left" w:pos="567"/>
                  <w:tab w:val="left" w:pos="907"/>
                  <w:tab w:val="left" w:pos="1134"/>
                </w:tabs>
                <w:outlineLvl w:val="2"/>
                <w:rPr>
                  <w:rFonts w:eastAsia="Calibri" w:cs="Calibri"/>
                  <w:b/>
                  <w:iCs/>
                  <w:color w:val="1F3864"/>
                  <w:szCs w:val="22"/>
                  <w:u w:val="single"/>
                  <w:lang w:val="en-IE"/>
                </w:rPr>
              </w:pPr>
              <w:r w:rsidRPr="00CC7D97">
                <w:rPr>
                  <w:rFonts w:eastAsia="Calibri" w:cs="Calibri"/>
                  <w:b/>
                  <w:iCs/>
                  <w:color w:val="1F3864"/>
                  <w:szCs w:val="22"/>
                  <w:u w:val="single"/>
                  <w:lang w:val="en-IE"/>
                </w:rPr>
                <w:t>Duration of the Contract</w:t>
              </w:r>
            </w:p>
            <w:p w14:paraId="0E7C76F0" w14:textId="711EB742" w:rsidR="00B36352" w:rsidRDefault="00B36352" w:rsidP="00BF453C">
              <w:pPr>
                <w:tabs>
                  <w:tab w:val="left" w:pos="720"/>
                </w:tabs>
                <w:rPr>
                  <w:rFonts w:cs="Calibri"/>
                  <w:szCs w:val="22"/>
                </w:rPr>
              </w:pPr>
              <w:r w:rsidRPr="00B36352">
                <w:rPr>
                  <w:rFonts w:cs="Calibri"/>
                  <w:szCs w:val="22"/>
                </w:rPr>
                <w:t>It is intended that this contract shall be placed for a two-year period, with an option for two (2) contract extensions</w:t>
              </w:r>
              <w:r w:rsidR="00A41D7D">
                <w:rPr>
                  <w:rFonts w:cs="Calibri"/>
                  <w:szCs w:val="22"/>
                </w:rPr>
                <w:t xml:space="preserve"> of up to one year</w:t>
              </w:r>
              <w:r w:rsidRPr="00B36352">
                <w:rPr>
                  <w:rFonts w:cs="Calibri"/>
                  <w:szCs w:val="22"/>
                </w:rPr>
                <w:t xml:space="preserve"> on the same terms and conditions.  While the requirements will be similar, actual volumes of requirements may vary over the term of the contract, including any possible extensions. </w:t>
              </w:r>
            </w:p>
            <w:p w14:paraId="4269548A" w14:textId="77777777" w:rsidR="00BF453C" w:rsidRPr="00BF453C" w:rsidRDefault="00BF453C" w:rsidP="00BF453C">
              <w:pPr>
                <w:tabs>
                  <w:tab w:val="left" w:pos="720"/>
                </w:tabs>
                <w:rPr>
                  <w:rFonts w:cs="Calibri"/>
                  <w:szCs w:val="22"/>
                </w:rPr>
              </w:pPr>
            </w:p>
            <w:p w14:paraId="0F53D7CA" w14:textId="77777777" w:rsidR="00B36352" w:rsidRPr="00B36352" w:rsidRDefault="00B36352" w:rsidP="007973CB">
              <w:pPr>
                <w:keepNext/>
                <w:numPr>
                  <w:ilvl w:val="1"/>
                  <w:numId w:val="81"/>
                </w:numPr>
                <w:tabs>
                  <w:tab w:val="left" w:pos="567"/>
                  <w:tab w:val="left" w:pos="907"/>
                  <w:tab w:val="left" w:pos="1134"/>
                </w:tabs>
                <w:outlineLvl w:val="2"/>
                <w:rPr>
                  <w:rFonts w:eastAsia="Calibri" w:cs="Calibri"/>
                  <w:b/>
                  <w:iCs/>
                  <w:color w:val="1F3864"/>
                  <w:szCs w:val="22"/>
                  <w:u w:val="single"/>
                  <w:lang w:val="en-IE"/>
                </w:rPr>
              </w:pPr>
              <w:r w:rsidRPr="00B36352">
                <w:rPr>
                  <w:rFonts w:eastAsia="Calibri" w:cs="Calibri"/>
                  <w:b/>
                  <w:iCs/>
                  <w:color w:val="1F3864"/>
                  <w:szCs w:val="22"/>
                  <w:u w:val="single"/>
                  <w:lang w:val="en-IE"/>
                </w:rPr>
                <w:lastRenderedPageBreak/>
                <w:t>Constraints of the Project</w:t>
              </w:r>
            </w:p>
            <w:p w14:paraId="1E8A191B" w14:textId="77777777" w:rsidR="00B36352" w:rsidRPr="00B36352" w:rsidRDefault="00B36352" w:rsidP="00B36352">
              <w:pPr>
                <w:tabs>
                  <w:tab w:val="left" w:pos="720"/>
                </w:tabs>
                <w:rPr>
                  <w:rFonts w:cs="Calibri"/>
                  <w:szCs w:val="22"/>
                </w:rPr>
              </w:pPr>
              <w:r w:rsidRPr="00B36352">
                <w:rPr>
                  <w:rFonts w:cs="Calibri"/>
                  <w:szCs w:val="22"/>
                </w:rPr>
                <w:t>The AMS Service provider will have to deal with the following general constraints:</w:t>
              </w:r>
            </w:p>
            <w:p w14:paraId="32F1E78B" w14:textId="77777777" w:rsidR="00B36352" w:rsidRPr="00B36352" w:rsidRDefault="00B36352" w:rsidP="00B36352">
              <w:pPr>
                <w:tabs>
                  <w:tab w:val="left" w:pos="720"/>
                </w:tabs>
                <w:rPr>
                  <w:rFonts w:cs="Calibri"/>
                  <w:szCs w:val="22"/>
                </w:rPr>
              </w:pPr>
            </w:p>
            <w:p w14:paraId="7C04F7C9" w14:textId="77777777" w:rsidR="00057335" w:rsidRDefault="00057335" w:rsidP="007973CB">
              <w:pPr>
                <w:numPr>
                  <w:ilvl w:val="0"/>
                  <w:numId w:val="68"/>
                </w:numPr>
                <w:spacing w:after="52" w:line="266" w:lineRule="auto"/>
                <w:ind w:right="1405" w:hanging="360"/>
              </w:pPr>
              <w:r>
                <w:t xml:space="preserve">The main constraint will be the large volume of data to be managed and processed to meet the specified deadlines. As the exact volume of data to be processed is difficult to anticipate, the prospective Successful Tenderer must be prepared to be very flexible. If the volume of data to be processed is greater than anticipated, the Successful Tenderer will be required to assign additional resources to complete the work within the deadlines set out. </w:t>
              </w:r>
            </w:p>
            <w:p w14:paraId="65A2CD42" w14:textId="77777777" w:rsidR="00057335" w:rsidRDefault="00057335" w:rsidP="00057335">
              <w:pPr>
                <w:spacing w:after="52" w:line="266" w:lineRule="auto"/>
                <w:ind w:left="823" w:right="1405"/>
              </w:pPr>
            </w:p>
            <w:p w14:paraId="31A944E7" w14:textId="77777777" w:rsidR="00057335" w:rsidRDefault="00057335" w:rsidP="007973CB">
              <w:pPr>
                <w:numPr>
                  <w:ilvl w:val="0"/>
                  <w:numId w:val="68"/>
                </w:numPr>
                <w:spacing w:after="52" w:line="266" w:lineRule="auto"/>
                <w:ind w:right="1405" w:hanging="360"/>
              </w:pPr>
              <w:r>
                <w:t>Monitoring in Ireland will have a heavy reliance on Sentinel 1 data due to the low number of cloud-free Sentinel 2 acquisitions during the year. Owing to the ongoing unavailability of data from the Sentinel-1B satellite, the timeliness of the information gathered for monitoring will be significantly reduced. The Successful Tenderer will be expected to provide solutions which can handle the reduction in available data.</w:t>
              </w:r>
            </w:p>
            <w:p w14:paraId="45C52949" w14:textId="77777777" w:rsidR="00057335" w:rsidRDefault="00057335" w:rsidP="00057335">
              <w:pPr>
                <w:spacing w:after="52" w:line="266" w:lineRule="auto"/>
                <w:ind w:right="1405"/>
              </w:pPr>
            </w:p>
            <w:p w14:paraId="37CDA76B" w14:textId="77777777" w:rsidR="00057335" w:rsidRDefault="00057335" w:rsidP="007973CB">
              <w:pPr>
                <w:numPr>
                  <w:ilvl w:val="0"/>
                  <w:numId w:val="68"/>
                </w:numPr>
                <w:spacing w:after="52" w:line="266" w:lineRule="auto"/>
                <w:ind w:right="1405" w:hanging="360"/>
              </w:pPr>
              <w:r>
                <w:t>For the AMS, there are critical periods during the year as indicated in the estimated timelines provided for in paragraph 1.18 of this Appendix. Tenderers are required to state in their tender submission that they have the capacity to meet these deadlines.</w:t>
              </w:r>
            </w:p>
            <w:p w14:paraId="679C7BCD" w14:textId="77777777" w:rsidR="00057335" w:rsidRDefault="00057335" w:rsidP="00057335">
              <w:pPr>
                <w:spacing w:after="52" w:line="266" w:lineRule="auto"/>
                <w:ind w:right="1405"/>
              </w:pPr>
            </w:p>
            <w:p w14:paraId="79464FB2" w14:textId="77777777" w:rsidR="00057335" w:rsidRDefault="00057335" w:rsidP="007973CB">
              <w:pPr>
                <w:numPr>
                  <w:ilvl w:val="0"/>
                  <w:numId w:val="68"/>
                </w:numPr>
                <w:spacing w:after="52" w:line="266" w:lineRule="auto"/>
                <w:ind w:right="1405" w:hanging="360"/>
              </w:pPr>
              <w:r w:rsidRPr="00BD2237">
                <w:t xml:space="preserve">As LPIS parcels are perpetually updated, the AMS solution will have to facilitate updates to the FOIs throughout the year at a regular interval </w:t>
              </w:r>
              <w:r>
                <w:t xml:space="preserve">to be </w:t>
              </w:r>
              <w:r w:rsidRPr="00BD2237">
                <w:t>determined by the Department</w:t>
              </w:r>
              <w:r>
                <w:t xml:space="preserve">. </w:t>
              </w:r>
            </w:p>
            <w:p w14:paraId="196C52E8" w14:textId="77777777" w:rsidR="00057335" w:rsidRDefault="00057335" w:rsidP="00057335">
              <w:pPr>
                <w:spacing w:after="52" w:line="266" w:lineRule="auto"/>
                <w:ind w:right="1405"/>
              </w:pPr>
            </w:p>
            <w:p w14:paraId="6BB54FD7" w14:textId="77777777" w:rsidR="00057335" w:rsidRDefault="00057335" w:rsidP="007973CB">
              <w:pPr>
                <w:numPr>
                  <w:ilvl w:val="0"/>
                  <w:numId w:val="68"/>
                </w:numPr>
                <w:spacing w:after="52" w:line="266" w:lineRule="auto"/>
                <w:ind w:right="1405" w:hanging="360"/>
              </w:pPr>
              <w:r>
                <w:t xml:space="preserve">The AMS service and AMS results delivery will be carried out in parallel with the operation of the Direct Payments Division of the Department and will require consultation with other Department staff, in particular Inspectorate staff of Integrated Controls Division, and contractors/consultants, where necessary.  </w:t>
              </w:r>
            </w:p>
            <w:p w14:paraId="25C4E8D6" w14:textId="77777777" w:rsidR="00057335" w:rsidRDefault="00057335" w:rsidP="00057335">
              <w:pPr>
                <w:spacing w:after="52" w:line="266" w:lineRule="auto"/>
                <w:ind w:right="1405"/>
              </w:pPr>
            </w:p>
            <w:p w14:paraId="0E252BCB" w14:textId="77777777" w:rsidR="00057335" w:rsidRDefault="00057335" w:rsidP="007973CB">
              <w:pPr>
                <w:numPr>
                  <w:ilvl w:val="0"/>
                  <w:numId w:val="68"/>
                </w:numPr>
                <w:spacing w:after="9" w:line="267" w:lineRule="auto"/>
                <w:ind w:right="1405" w:hanging="360"/>
              </w:pPr>
              <w:r>
                <w:rPr>
                  <w:b/>
                  <w:u w:val="single" w:color="000000"/>
                </w:rPr>
                <w:t>Under no circumstances can any deadlines issued by the Department be extended or</w:t>
              </w:r>
              <w:r>
                <w:rPr>
                  <w:b/>
                </w:rPr>
                <w:t xml:space="preserve"> </w:t>
              </w:r>
              <w:r>
                <w:rPr>
                  <w:b/>
                  <w:u w:val="single" w:color="000000"/>
                </w:rPr>
                <w:t>postponed by the Successful Tenderer as completion of the project on time is essential for</w:t>
              </w:r>
              <w:r>
                <w:rPr>
                  <w:b/>
                </w:rPr>
                <w:t xml:space="preserve"> </w:t>
              </w:r>
              <w:r>
                <w:rPr>
                  <w:b/>
                  <w:u w:val="single" w:color="000000"/>
                </w:rPr>
                <w:t>timely payments to farmers and to meet the CAP Strategic Plan.</w:t>
              </w:r>
              <w:r>
                <w:rPr>
                  <w:b/>
                </w:rPr>
                <w:t xml:space="preserve"> </w:t>
              </w:r>
            </w:p>
            <w:p w14:paraId="17A27D87" w14:textId="77777777" w:rsidR="00B36352" w:rsidRPr="00B36352" w:rsidRDefault="00B36352" w:rsidP="00B36352">
              <w:pPr>
                <w:contextualSpacing/>
                <w:rPr>
                  <w:rFonts w:cs="Calibri"/>
                  <w:b/>
                  <w:bCs/>
                  <w:szCs w:val="22"/>
                  <w:u w:val="single"/>
                </w:rPr>
              </w:pPr>
            </w:p>
            <w:p w14:paraId="0CEDB630" w14:textId="77777777" w:rsidR="00B36352" w:rsidRPr="00B36352" w:rsidRDefault="00B36352" w:rsidP="007973CB">
              <w:pPr>
                <w:keepNext/>
                <w:numPr>
                  <w:ilvl w:val="1"/>
                  <w:numId w:val="81"/>
                </w:numPr>
                <w:tabs>
                  <w:tab w:val="left" w:pos="567"/>
                  <w:tab w:val="left" w:pos="907"/>
                  <w:tab w:val="left" w:pos="1134"/>
                </w:tabs>
                <w:outlineLvl w:val="2"/>
                <w:rPr>
                  <w:rFonts w:eastAsia="Calibri" w:cs="Calibri"/>
                  <w:b/>
                  <w:bCs/>
                  <w:iCs/>
                  <w:color w:val="1F3864"/>
                  <w:szCs w:val="22"/>
                  <w:u w:val="single"/>
                  <w:lang w:val="en-IE"/>
                </w:rPr>
              </w:pPr>
              <w:r w:rsidRPr="00B36352">
                <w:rPr>
                  <w:rFonts w:eastAsia="Calibri" w:cs="Calibri"/>
                  <w:b/>
                  <w:iCs/>
                  <w:color w:val="1F3864"/>
                  <w:szCs w:val="22"/>
                  <w:u w:val="single"/>
                  <w:lang w:val="en-IE"/>
                </w:rPr>
                <w:t>Tender Content</w:t>
              </w:r>
            </w:p>
            <w:p w14:paraId="16731366" w14:textId="70B5FC82" w:rsidR="00B36352" w:rsidRPr="00B36352" w:rsidRDefault="00B36352" w:rsidP="00B36352">
              <w:pPr>
                <w:rPr>
                  <w:rFonts w:cs="Calibri"/>
                  <w:szCs w:val="22"/>
                </w:rPr>
              </w:pPr>
              <w:r w:rsidRPr="00B36352">
                <w:rPr>
                  <w:rFonts w:cs="Calibri"/>
                  <w:szCs w:val="22"/>
                </w:rPr>
                <w:t xml:space="preserve">The main requirement for the Tender is that it be clear in layout, content and meaning.  The tender must refer to all requirements outlined in this RFT including describing how they propose to deliver and manage the service and details of resources to be assigned.     </w:t>
              </w:r>
            </w:p>
            <w:p w14:paraId="6261988B" w14:textId="77777777" w:rsidR="00B36352" w:rsidRPr="00B36352" w:rsidRDefault="00B36352" w:rsidP="00B36352">
              <w:pPr>
                <w:rPr>
                  <w:rFonts w:eastAsia="Calibri" w:cs="Calibri"/>
                  <w:szCs w:val="22"/>
                  <w:lang w:val="en-IE"/>
                </w:rPr>
              </w:pPr>
            </w:p>
            <w:p w14:paraId="552606C7" w14:textId="77777777" w:rsidR="00B36352" w:rsidRPr="00B36352" w:rsidRDefault="00B36352" w:rsidP="007973CB">
              <w:pPr>
                <w:keepNext/>
                <w:numPr>
                  <w:ilvl w:val="1"/>
                  <w:numId w:val="81"/>
                </w:numPr>
                <w:tabs>
                  <w:tab w:val="left" w:pos="567"/>
                  <w:tab w:val="left" w:pos="907"/>
                  <w:tab w:val="left" w:pos="1134"/>
                </w:tabs>
                <w:outlineLvl w:val="2"/>
                <w:rPr>
                  <w:rFonts w:eastAsia="Calibri" w:cs="Calibri"/>
                  <w:b/>
                  <w:iCs/>
                  <w:color w:val="1F3864"/>
                  <w:szCs w:val="22"/>
                  <w:u w:val="single"/>
                  <w:lang w:val="en-IE"/>
                </w:rPr>
              </w:pPr>
              <w:bookmarkStart w:id="51" w:name="_Toc92216846"/>
              <w:r w:rsidRPr="00B36352">
                <w:rPr>
                  <w:rFonts w:eastAsia="Calibri" w:cs="Calibri"/>
                  <w:b/>
                  <w:iCs/>
                  <w:color w:val="1F3864"/>
                  <w:szCs w:val="22"/>
                  <w:u w:val="single"/>
                  <w:lang w:val="en-IE"/>
                </w:rPr>
                <w:lastRenderedPageBreak/>
                <w:t>Additional work / Resource Days</w:t>
              </w:r>
              <w:bookmarkEnd w:id="51"/>
            </w:p>
            <w:p w14:paraId="24E466AD" w14:textId="6943CBEB" w:rsidR="00196A64" w:rsidRPr="00B36352" w:rsidRDefault="00B36352" w:rsidP="00B36352">
              <w:pPr>
                <w:rPr>
                  <w:rFonts w:cs="Calibri"/>
                  <w:szCs w:val="22"/>
                </w:rPr>
              </w:pPr>
              <w:r w:rsidRPr="00B36352">
                <w:rPr>
                  <w:rFonts w:cs="Calibri"/>
                  <w:szCs w:val="22"/>
                </w:rPr>
                <w:t>The Contracting Authority may require ancillary work related to the AMS project completed from time to time during the contract period. In this regard it may require additional Resources to undertake these tasks or to complement the Core Team identified in Part 3 of this RF</w:t>
              </w:r>
              <w:r w:rsidR="00CC5E45">
                <w:rPr>
                  <w:rFonts w:cs="Calibri"/>
                  <w:szCs w:val="22"/>
                </w:rPr>
                <w:t>T</w:t>
              </w:r>
              <w:r w:rsidRPr="00B36352">
                <w:rPr>
                  <w:rFonts w:cs="Calibri"/>
                  <w:szCs w:val="22"/>
                </w:rPr>
                <w:t>. The Contracting Authority has attempted to estimate the Resource Roles and estimated number of days required for each Role in the Table below. Tenderers should note that this is an estimate only and the number of days identified for each Role may vary depending on the requirements of individual projects.</w:t>
              </w:r>
            </w:p>
            <w:p w14:paraId="38E6FF0E" w14:textId="6112D07C" w:rsidR="00B36352" w:rsidRPr="00B36352" w:rsidRDefault="00B36352" w:rsidP="00B36352">
              <w:pPr>
                <w:spacing w:after="200" w:line="240" w:lineRule="auto"/>
                <w:rPr>
                  <w:rFonts w:cs="Calibri"/>
                  <w:i/>
                  <w:iCs/>
                  <w:color w:val="44546A"/>
                  <w:szCs w:val="22"/>
                </w:rPr>
              </w:pPr>
              <w:r w:rsidRPr="00B36352">
                <w:rPr>
                  <w:i/>
                  <w:iCs/>
                  <w:color w:val="44546A"/>
                  <w:sz w:val="18"/>
                  <w:szCs w:val="18"/>
                </w:rPr>
                <w:t xml:space="preserve">Table </w:t>
              </w:r>
              <w:r w:rsidRPr="00B36352">
                <w:rPr>
                  <w:i/>
                  <w:iCs/>
                  <w:color w:val="44546A"/>
                  <w:sz w:val="18"/>
                  <w:szCs w:val="18"/>
                </w:rPr>
                <w:fldChar w:fldCharType="begin"/>
              </w:r>
              <w:r w:rsidRPr="00B36352">
                <w:rPr>
                  <w:i/>
                  <w:iCs/>
                  <w:color w:val="44546A"/>
                  <w:sz w:val="18"/>
                  <w:szCs w:val="18"/>
                </w:rPr>
                <w:instrText xml:space="preserve"> SEQ Table \* ARABIC </w:instrText>
              </w:r>
              <w:r w:rsidRPr="00B36352">
                <w:rPr>
                  <w:i/>
                  <w:iCs/>
                  <w:color w:val="44546A"/>
                  <w:sz w:val="18"/>
                  <w:szCs w:val="18"/>
                </w:rPr>
                <w:fldChar w:fldCharType="separate"/>
              </w:r>
              <w:r w:rsidR="004258F1">
                <w:rPr>
                  <w:i/>
                  <w:iCs/>
                  <w:noProof/>
                  <w:color w:val="44546A"/>
                  <w:sz w:val="18"/>
                  <w:szCs w:val="18"/>
                </w:rPr>
                <w:t>2</w:t>
              </w:r>
              <w:r w:rsidRPr="00B36352">
                <w:rPr>
                  <w:i/>
                  <w:iCs/>
                  <w:color w:val="44546A"/>
                  <w:sz w:val="18"/>
                  <w:szCs w:val="18"/>
                </w:rPr>
                <w:fldChar w:fldCharType="end"/>
              </w:r>
              <w:r w:rsidRPr="00B36352">
                <w:rPr>
                  <w:i/>
                  <w:iCs/>
                  <w:color w:val="44546A"/>
                  <w:sz w:val="18"/>
                  <w:szCs w:val="18"/>
                </w:rPr>
                <w:t xml:space="preserve">: Additional Resource Days </w:t>
              </w:r>
            </w:p>
            <w:tbl>
              <w:tblPr>
                <w:tblStyle w:val="TableGrid11"/>
                <w:tblW w:w="6833" w:type="dxa"/>
                <w:tblInd w:w="108" w:type="dxa"/>
                <w:tblLayout w:type="fixed"/>
                <w:tblLook w:val="04A0" w:firstRow="1" w:lastRow="0" w:firstColumn="1" w:lastColumn="0" w:noHBand="0" w:noVBand="1"/>
              </w:tblPr>
              <w:tblGrid>
                <w:gridCol w:w="3507"/>
                <w:gridCol w:w="3326"/>
              </w:tblGrid>
              <w:tr w:rsidR="00B36352" w:rsidRPr="00B36352" w14:paraId="6004851C" w14:textId="77777777" w:rsidTr="00775AB9">
                <w:tc>
                  <w:tcPr>
                    <w:tcW w:w="3507" w:type="dxa"/>
                    <w:shd w:val="clear" w:color="auto" w:fill="1F3864"/>
                    <w:vAlign w:val="center"/>
                  </w:tcPr>
                  <w:p w14:paraId="10D39315" w14:textId="77777777" w:rsidR="00B36352" w:rsidRPr="00B36352" w:rsidRDefault="00B36352" w:rsidP="00B36352">
                    <w:pPr>
                      <w:rPr>
                        <w:rFonts w:cs="Calibri"/>
                        <w:b/>
                        <w:szCs w:val="22"/>
                      </w:rPr>
                    </w:pPr>
                    <w:r w:rsidRPr="00B36352">
                      <w:rPr>
                        <w:rFonts w:cs="Calibri"/>
                        <w:b/>
                        <w:szCs w:val="22"/>
                      </w:rPr>
                      <w:t xml:space="preserve">Role Description  </w:t>
                    </w:r>
                  </w:p>
                </w:tc>
                <w:tc>
                  <w:tcPr>
                    <w:tcW w:w="3326" w:type="dxa"/>
                    <w:shd w:val="clear" w:color="auto" w:fill="1F3864"/>
                    <w:vAlign w:val="center"/>
                  </w:tcPr>
                  <w:p w14:paraId="1FBE3BB0" w14:textId="77777777" w:rsidR="00B36352" w:rsidRPr="00B36352" w:rsidRDefault="00B36352" w:rsidP="00B36352">
                    <w:pPr>
                      <w:rPr>
                        <w:rFonts w:cs="Calibri"/>
                        <w:b/>
                        <w:szCs w:val="22"/>
                      </w:rPr>
                    </w:pPr>
                    <w:r w:rsidRPr="00B36352">
                      <w:rPr>
                        <w:rFonts w:cs="Calibri"/>
                        <w:b/>
                        <w:szCs w:val="22"/>
                      </w:rPr>
                      <w:t>Estimated Number of days</w:t>
                    </w:r>
                  </w:p>
                </w:tc>
              </w:tr>
              <w:tr w:rsidR="00B36352" w:rsidRPr="00B36352" w14:paraId="283FDEF9" w14:textId="77777777" w:rsidTr="00775AB9">
                <w:tc>
                  <w:tcPr>
                    <w:tcW w:w="3507" w:type="dxa"/>
                    <w:shd w:val="clear" w:color="auto" w:fill="FFFFFF"/>
                  </w:tcPr>
                  <w:p w14:paraId="28736987" w14:textId="0C9B6E34" w:rsidR="00B36352" w:rsidRPr="00B36352" w:rsidRDefault="00184579" w:rsidP="00B36352">
                    <w:pPr>
                      <w:rPr>
                        <w:rFonts w:cs="Calibri"/>
                        <w:szCs w:val="22"/>
                      </w:rPr>
                    </w:pPr>
                    <w:r>
                      <w:rPr>
                        <w:rFonts w:cs="Calibri"/>
                        <w:szCs w:val="22"/>
                      </w:rPr>
                      <w:t>Additional</w:t>
                    </w:r>
                    <w:r w:rsidR="003524AF">
                      <w:rPr>
                        <w:rFonts w:cs="Calibri"/>
                        <w:szCs w:val="22"/>
                      </w:rPr>
                      <w:t xml:space="preserve"> Team Members</w:t>
                    </w:r>
                  </w:p>
                </w:tc>
                <w:tc>
                  <w:tcPr>
                    <w:tcW w:w="3326" w:type="dxa"/>
                    <w:shd w:val="clear" w:color="auto" w:fill="FFFFFF"/>
                  </w:tcPr>
                  <w:p w14:paraId="6EA41829" w14:textId="1B81E95A" w:rsidR="00B36352" w:rsidRPr="00B36352" w:rsidRDefault="002814B1" w:rsidP="00B36352">
                    <w:pPr>
                      <w:tabs>
                        <w:tab w:val="left" w:pos="426"/>
                      </w:tabs>
                      <w:rPr>
                        <w:rFonts w:cs="Calibri"/>
                        <w:szCs w:val="22"/>
                      </w:rPr>
                    </w:pPr>
                    <w:r>
                      <w:rPr>
                        <w:rFonts w:cs="Calibri"/>
                        <w:szCs w:val="22"/>
                      </w:rPr>
                      <w:t>400</w:t>
                    </w:r>
                  </w:p>
                </w:tc>
              </w:tr>
              <w:tr w:rsidR="00B36352" w:rsidRPr="00B36352" w14:paraId="3E36EA28" w14:textId="77777777" w:rsidTr="00775AB9">
                <w:tc>
                  <w:tcPr>
                    <w:tcW w:w="3507" w:type="dxa"/>
                    <w:shd w:val="clear" w:color="auto" w:fill="FFFFFF"/>
                  </w:tcPr>
                  <w:p w14:paraId="3559B686" w14:textId="77777777" w:rsidR="00B36352" w:rsidRPr="00B36352" w:rsidRDefault="00B36352" w:rsidP="00B36352">
                    <w:pPr>
                      <w:rPr>
                        <w:rFonts w:cs="Calibri"/>
                        <w:szCs w:val="22"/>
                      </w:rPr>
                    </w:pPr>
                  </w:p>
                </w:tc>
                <w:tc>
                  <w:tcPr>
                    <w:tcW w:w="3326" w:type="dxa"/>
                    <w:shd w:val="clear" w:color="auto" w:fill="FFFFFF"/>
                  </w:tcPr>
                  <w:p w14:paraId="4DBBF1C5" w14:textId="4833AB9B" w:rsidR="00B36352" w:rsidRPr="00B36352" w:rsidRDefault="00B36352" w:rsidP="00B36352">
                    <w:pPr>
                      <w:tabs>
                        <w:tab w:val="left" w:pos="426"/>
                      </w:tabs>
                      <w:rPr>
                        <w:rFonts w:cs="Calibri"/>
                        <w:szCs w:val="22"/>
                      </w:rPr>
                    </w:pPr>
                  </w:p>
                </w:tc>
              </w:tr>
            </w:tbl>
            <w:p w14:paraId="5D320ED3" w14:textId="77777777" w:rsidR="002814B1" w:rsidRDefault="002814B1" w:rsidP="00B36352">
              <w:pPr>
                <w:rPr>
                  <w:rFonts w:cs="Calibri"/>
                  <w:szCs w:val="22"/>
                </w:rPr>
              </w:pPr>
            </w:p>
            <w:p w14:paraId="277A2A32" w14:textId="681886B3" w:rsidR="00B36352" w:rsidRPr="00A41D7D" w:rsidRDefault="00B36352" w:rsidP="00B36352">
              <w:pPr>
                <w:rPr>
                  <w:rFonts w:cs="Calibri"/>
                  <w:szCs w:val="22"/>
                </w:rPr>
              </w:pPr>
              <w:r w:rsidRPr="00A41D7D">
                <w:rPr>
                  <w:rFonts w:cs="Calibri"/>
                  <w:szCs w:val="22"/>
                </w:rPr>
                <w:t xml:space="preserve">The Role </w:t>
              </w:r>
              <w:r w:rsidR="002814B1" w:rsidRPr="00A41D7D">
                <w:rPr>
                  <w:rFonts w:cs="Calibri"/>
                  <w:szCs w:val="22"/>
                </w:rPr>
                <w:t xml:space="preserve">of a </w:t>
              </w:r>
              <w:r w:rsidR="00184579">
                <w:rPr>
                  <w:rFonts w:cs="Calibri"/>
                  <w:szCs w:val="22"/>
                </w:rPr>
                <w:t>Team Member</w:t>
              </w:r>
              <w:r w:rsidR="002814B1" w:rsidRPr="00A41D7D">
                <w:rPr>
                  <w:rFonts w:cs="Calibri"/>
                  <w:szCs w:val="22"/>
                </w:rPr>
                <w:t xml:space="preserve"> will require the following qualifications, </w:t>
              </w:r>
              <w:r w:rsidRPr="00A41D7D">
                <w:rPr>
                  <w:rFonts w:cs="Calibri"/>
                  <w:szCs w:val="22"/>
                </w:rPr>
                <w:t xml:space="preserve">minimum experience and skills. </w:t>
              </w:r>
            </w:p>
            <w:p w14:paraId="44C7A65F" w14:textId="77777777" w:rsidR="003524AF" w:rsidRPr="00A41D7D" w:rsidRDefault="003524AF" w:rsidP="007973CB">
              <w:pPr>
                <w:pStyle w:val="ListParagraph"/>
                <w:numPr>
                  <w:ilvl w:val="0"/>
                  <w:numId w:val="70"/>
                </w:numPr>
                <w:spacing w:after="40" w:line="277" w:lineRule="auto"/>
                <w:rPr>
                  <w:rFonts w:cs="Calibri"/>
                  <w:szCs w:val="22"/>
                </w:rPr>
              </w:pPr>
              <w:r w:rsidRPr="00A41D7D">
                <w:rPr>
                  <w:rFonts w:cs="Calibri"/>
                  <w:szCs w:val="22"/>
                </w:rPr>
                <w:t>Have a recognised qualification in the Earth Observation (EO), GIS or Data Analytics fields or equivalent.</w:t>
              </w:r>
            </w:p>
            <w:p w14:paraId="3A465A50" w14:textId="77777777" w:rsidR="003524AF" w:rsidRPr="00A41D7D" w:rsidRDefault="003524AF" w:rsidP="007973CB">
              <w:pPr>
                <w:pStyle w:val="ListParagraph"/>
                <w:numPr>
                  <w:ilvl w:val="0"/>
                  <w:numId w:val="70"/>
                </w:numPr>
                <w:spacing w:after="40" w:line="277" w:lineRule="auto"/>
                <w:rPr>
                  <w:rFonts w:cs="Calibri"/>
                  <w:szCs w:val="22"/>
                </w:rPr>
              </w:pPr>
              <w:r w:rsidRPr="00A41D7D">
                <w:rPr>
                  <w:rFonts w:cs="Calibri"/>
                  <w:szCs w:val="22"/>
                </w:rPr>
                <w:t>Have a minimum of 3 years’ experience within the Earth Observation environment.</w:t>
              </w:r>
            </w:p>
            <w:p w14:paraId="380373B3" w14:textId="77777777" w:rsidR="003524AF" w:rsidRPr="00A41D7D" w:rsidRDefault="003524AF" w:rsidP="007973CB">
              <w:pPr>
                <w:pStyle w:val="ListParagraph"/>
                <w:numPr>
                  <w:ilvl w:val="0"/>
                  <w:numId w:val="70"/>
                </w:numPr>
                <w:spacing w:after="40" w:line="277" w:lineRule="auto"/>
                <w:rPr>
                  <w:rFonts w:cs="Calibri"/>
                  <w:szCs w:val="22"/>
                </w:rPr>
              </w:pPr>
              <w:r w:rsidRPr="00A41D7D">
                <w:rPr>
                  <w:rFonts w:cs="Calibri"/>
                  <w:szCs w:val="22"/>
                </w:rPr>
                <w:t>Fluency in the English language, both spoken and written, is required.</w:t>
              </w:r>
            </w:p>
            <w:p w14:paraId="5B8DABB0" w14:textId="0A5B7EB6" w:rsidR="003524AF" w:rsidRPr="00184579" w:rsidRDefault="00184579" w:rsidP="007973CB">
              <w:pPr>
                <w:pStyle w:val="ListParagraph"/>
                <w:numPr>
                  <w:ilvl w:val="0"/>
                  <w:numId w:val="70"/>
                </w:numPr>
                <w:spacing w:after="40" w:line="277" w:lineRule="auto"/>
                <w:rPr>
                  <w:rFonts w:cs="Calibri"/>
                  <w:szCs w:val="22"/>
                </w:rPr>
              </w:pPr>
              <w:r w:rsidRPr="00184579">
                <w:t xml:space="preserve">Have expertise covering </w:t>
              </w:r>
              <w:r w:rsidRPr="00184579">
                <w:rPr>
                  <w:u w:val="single"/>
                </w:rPr>
                <w:t xml:space="preserve">at least </w:t>
              </w:r>
              <w:r>
                <w:rPr>
                  <w:u w:val="single"/>
                </w:rPr>
                <w:t>1</w:t>
              </w:r>
              <w:r w:rsidRPr="00184579">
                <w:t xml:space="preserve"> of the following topics</w:t>
              </w:r>
              <w:r w:rsidRPr="00184579">
                <w:rPr>
                  <w:rFonts w:eastAsia="Calibri" w:cs="Calibri"/>
                </w:rPr>
                <w:t xml:space="preserve"> related to the specific requirements identified for the additional resource:</w:t>
              </w:r>
            </w:p>
            <w:p w14:paraId="6500788B" w14:textId="7E8C9CCB" w:rsidR="003524AF" w:rsidRPr="00A41D7D" w:rsidRDefault="003524AF" w:rsidP="007973CB">
              <w:pPr>
                <w:pStyle w:val="ListParagraph"/>
                <w:numPr>
                  <w:ilvl w:val="1"/>
                  <w:numId w:val="70"/>
                </w:numPr>
                <w:spacing w:after="129" w:line="266" w:lineRule="auto"/>
                <w:rPr>
                  <w:rFonts w:cs="Calibri"/>
                  <w:szCs w:val="22"/>
                </w:rPr>
              </w:pPr>
              <w:r w:rsidRPr="00A41D7D">
                <w:rPr>
                  <w:rFonts w:cs="Calibri"/>
                  <w:szCs w:val="22"/>
                </w:rPr>
                <w:t>Large scale EO IT Infrastructure experience</w:t>
              </w:r>
              <w:r w:rsidR="00CC7D97" w:rsidRPr="00A41D7D">
                <w:rPr>
                  <w:rFonts w:cs="Calibri"/>
                  <w:szCs w:val="22"/>
                </w:rPr>
                <w:t>.</w:t>
              </w:r>
            </w:p>
            <w:p w14:paraId="5E1D6521" w14:textId="73682402" w:rsidR="003524AF" w:rsidRPr="00A41D7D" w:rsidRDefault="003524AF" w:rsidP="007973CB">
              <w:pPr>
                <w:pStyle w:val="ListParagraph"/>
                <w:numPr>
                  <w:ilvl w:val="1"/>
                  <w:numId w:val="70"/>
                </w:numPr>
                <w:spacing w:after="129" w:line="266" w:lineRule="auto"/>
                <w:rPr>
                  <w:rFonts w:cs="Calibri"/>
                  <w:szCs w:val="22"/>
                </w:rPr>
              </w:pPr>
              <w:r w:rsidRPr="00A41D7D">
                <w:rPr>
                  <w:rFonts w:cs="Calibri"/>
                  <w:szCs w:val="22"/>
                </w:rPr>
                <w:t>EO database solutions experience</w:t>
              </w:r>
              <w:r w:rsidR="00CC7D97" w:rsidRPr="00A41D7D">
                <w:rPr>
                  <w:rFonts w:cs="Calibri"/>
                  <w:szCs w:val="22"/>
                </w:rPr>
                <w:t>.</w:t>
              </w:r>
            </w:p>
            <w:p w14:paraId="28BD8DC3" w14:textId="7D3A6220" w:rsidR="003524AF" w:rsidRPr="00A41D7D" w:rsidRDefault="003524AF" w:rsidP="007973CB">
              <w:pPr>
                <w:pStyle w:val="ListParagraph"/>
                <w:numPr>
                  <w:ilvl w:val="1"/>
                  <w:numId w:val="70"/>
                </w:numPr>
                <w:spacing w:after="129" w:line="266" w:lineRule="auto"/>
                <w:rPr>
                  <w:rFonts w:cs="Calibri"/>
                  <w:szCs w:val="22"/>
                </w:rPr>
              </w:pPr>
              <w:r w:rsidRPr="00A41D7D">
                <w:rPr>
                  <w:rFonts w:cs="Calibri"/>
                  <w:szCs w:val="22"/>
                </w:rPr>
                <w:t>EO knowledge and application to agriculture</w:t>
              </w:r>
              <w:r w:rsidR="00CC7D97" w:rsidRPr="00A41D7D">
                <w:rPr>
                  <w:rFonts w:cs="Calibri"/>
                  <w:szCs w:val="22"/>
                </w:rPr>
                <w:t>.</w:t>
              </w:r>
            </w:p>
            <w:p w14:paraId="0AF44577" w14:textId="43D35A23" w:rsidR="003524AF" w:rsidRPr="00A41D7D" w:rsidRDefault="003524AF" w:rsidP="007973CB">
              <w:pPr>
                <w:pStyle w:val="ListParagraph"/>
                <w:numPr>
                  <w:ilvl w:val="1"/>
                  <w:numId w:val="70"/>
                </w:numPr>
                <w:spacing w:after="129" w:line="266" w:lineRule="auto"/>
                <w:rPr>
                  <w:rFonts w:cs="Calibri"/>
                  <w:szCs w:val="22"/>
                </w:rPr>
              </w:pPr>
              <w:r w:rsidRPr="00A41D7D">
                <w:rPr>
                  <w:rFonts w:cs="Calibri"/>
                  <w:szCs w:val="22"/>
                </w:rPr>
                <w:t>Satellite processing, extraction and analysis experience</w:t>
              </w:r>
              <w:r w:rsidR="00CC7D97" w:rsidRPr="00A41D7D">
                <w:rPr>
                  <w:rFonts w:cs="Calibri"/>
                  <w:szCs w:val="22"/>
                </w:rPr>
                <w:t>.</w:t>
              </w:r>
            </w:p>
            <w:p w14:paraId="58198E9E" w14:textId="1E35DBF1" w:rsidR="003524AF" w:rsidRPr="00A41D7D" w:rsidRDefault="003524AF" w:rsidP="00A41D7D">
              <w:pPr>
                <w:pStyle w:val="ListParagraph"/>
                <w:numPr>
                  <w:ilvl w:val="1"/>
                  <w:numId w:val="70"/>
                </w:numPr>
                <w:spacing w:after="129" w:line="266" w:lineRule="auto"/>
                <w:ind w:left="1434" w:hanging="357"/>
                <w:rPr>
                  <w:rFonts w:cs="Calibri"/>
                  <w:szCs w:val="22"/>
                </w:rPr>
              </w:pPr>
              <w:r w:rsidRPr="00A41D7D">
                <w:rPr>
                  <w:rFonts w:cs="Calibri"/>
                  <w:szCs w:val="22"/>
                </w:rPr>
                <w:t>Automating EO tasks experience</w:t>
              </w:r>
              <w:r w:rsidR="00CC7D97" w:rsidRPr="00A41D7D">
                <w:rPr>
                  <w:rFonts w:cs="Calibri"/>
                  <w:szCs w:val="22"/>
                </w:rPr>
                <w:t>.</w:t>
              </w:r>
            </w:p>
            <w:p w14:paraId="67811990" w14:textId="13435D42" w:rsidR="003524AF" w:rsidRPr="00A41D7D" w:rsidRDefault="003524AF" w:rsidP="00A41D7D">
              <w:pPr>
                <w:pStyle w:val="ListParagraph"/>
                <w:numPr>
                  <w:ilvl w:val="1"/>
                  <w:numId w:val="70"/>
                </w:numPr>
                <w:spacing w:after="129" w:line="266" w:lineRule="auto"/>
                <w:ind w:left="1434" w:hanging="357"/>
                <w:rPr>
                  <w:rFonts w:cs="Calibri"/>
                  <w:szCs w:val="22"/>
                </w:rPr>
              </w:pPr>
              <w:r w:rsidRPr="00A41D7D">
                <w:rPr>
                  <w:rFonts w:cs="Calibri"/>
                  <w:szCs w:val="22"/>
                </w:rPr>
                <w:t>Front-end service development experience</w:t>
              </w:r>
              <w:r w:rsidR="00CC7D97" w:rsidRPr="00A41D7D">
                <w:rPr>
                  <w:rFonts w:cs="Calibri"/>
                  <w:szCs w:val="22"/>
                </w:rPr>
                <w:t>.</w:t>
              </w:r>
            </w:p>
            <w:p w14:paraId="5EBEA52B" w14:textId="0BABCF6B" w:rsidR="003524AF" w:rsidRPr="00A41D7D" w:rsidRDefault="003524AF" w:rsidP="007973CB">
              <w:pPr>
                <w:pStyle w:val="ListParagraph"/>
                <w:numPr>
                  <w:ilvl w:val="1"/>
                  <w:numId w:val="70"/>
                </w:numPr>
                <w:spacing w:after="129" w:line="266" w:lineRule="auto"/>
                <w:rPr>
                  <w:rFonts w:cs="Calibri"/>
                  <w:szCs w:val="22"/>
                </w:rPr>
              </w:pPr>
              <w:r w:rsidRPr="00A41D7D">
                <w:rPr>
                  <w:rFonts w:cs="Calibri"/>
                  <w:szCs w:val="22"/>
                </w:rPr>
                <w:t>Quality assurance of EO data experience</w:t>
              </w:r>
              <w:r w:rsidR="00CC7D97" w:rsidRPr="00A41D7D">
                <w:rPr>
                  <w:rFonts w:cs="Calibri"/>
                  <w:szCs w:val="22"/>
                </w:rPr>
                <w:t>.</w:t>
              </w:r>
            </w:p>
            <w:p w14:paraId="4EFE1964" w14:textId="77777777" w:rsidR="002814B1" w:rsidRPr="00B36352" w:rsidRDefault="002814B1" w:rsidP="00B36352">
              <w:pPr>
                <w:rPr>
                  <w:rFonts w:cs="Calibri"/>
                  <w:szCs w:val="22"/>
                </w:rPr>
              </w:pPr>
            </w:p>
            <w:p w14:paraId="7968ACD2" w14:textId="68F2E4BD" w:rsidR="00B36352" w:rsidRPr="00196A64" w:rsidRDefault="00B36352" w:rsidP="00B36352">
              <w:pPr>
                <w:rPr>
                  <w:rFonts w:cstheme="minorHAnsi"/>
                  <w:b/>
                  <w:bCs/>
                </w:rPr>
              </w:pPr>
              <w:r w:rsidRPr="00B36352">
                <w:rPr>
                  <w:rFonts w:cs="Calibri"/>
                  <w:b/>
                  <w:bCs/>
                  <w:szCs w:val="22"/>
                </w:rPr>
                <w:t>The Contracting Authority does not guarantee that it will draw down any or all of the Resource</w:t>
              </w:r>
              <w:r w:rsidR="00477C88">
                <w:rPr>
                  <w:rFonts w:cs="Calibri"/>
                  <w:b/>
                  <w:bCs/>
                  <w:szCs w:val="22"/>
                </w:rPr>
                <w:t xml:space="preserve"> days identified in the Table above. </w:t>
              </w:r>
              <w:r w:rsidR="00477C88" w:rsidRPr="0047081D">
                <w:rPr>
                  <w:rFonts w:cstheme="minorHAnsi"/>
                  <w:b/>
                  <w:bCs/>
                </w:rPr>
                <w:t>The quoted cost of the estimated additional Resource Days will form part of the Cost Criterion</w:t>
              </w:r>
              <w:r w:rsidR="00477C88">
                <w:rPr>
                  <w:rFonts w:cstheme="minorHAnsi"/>
                  <w:b/>
                  <w:bCs/>
                </w:rPr>
                <w:t xml:space="preserve"> (see pricing schedule in appendix 2).</w:t>
              </w:r>
            </w:p>
            <w:p w14:paraId="3FBAF012" w14:textId="77777777" w:rsidR="00B36352" w:rsidRPr="00B36352" w:rsidRDefault="00B36352" w:rsidP="00B36352">
              <w:pPr>
                <w:rPr>
                  <w:rFonts w:eastAsia="Calibri" w:cs="Calibri"/>
                  <w:b/>
                  <w:bCs/>
                  <w:color w:val="1F4E79"/>
                  <w:szCs w:val="22"/>
                  <w:u w:val="single"/>
                </w:rPr>
              </w:pPr>
            </w:p>
            <w:p w14:paraId="0198BF14" w14:textId="77777777" w:rsidR="00B36352" w:rsidRPr="00B36352" w:rsidRDefault="00B36352" w:rsidP="007973CB">
              <w:pPr>
                <w:keepNext/>
                <w:numPr>
                  <w:ilvl w:val="1"/>
                  <w:numId w:val="81"/>
                </w:numPr>
                <w:tabs>
                  <w:tab w:val="left" w:pos="567"/>
                  <w:tab w:val="left" w:pos="907"/>
                  <w:tab w:val="left" w:pos="1134"/>
                </w:tabs>
                <w:outlineLvl w:val="2"/>
                <w:rPr>
                  <w:rFonts w:eastAsia="Calibri" w:cs="Calibri"/>
                  <w:b/>
                  <w:iCs/>
                  <w:color w:val="1F3864"/>
                  <w:szCs w:val="22"/>
                  <w:u w:val="single"/>
                  <w:lang w:val="en-IE"/>
                </w:rPr>
              </w:pPr>
              <w:bookmarkStart w:id="52" w:name="_Toc92216847"/>
              <w:r w:rsidRPr="00B36352">
                <w:rPr>
                  <w:rFonts w:eastAsia="Calibri" w:cs="Calibri"/>
                  <w:b/>
                  <w:iCs/>
                  <w:color w:val="1F3864"/>
                  <w:szCs w:val="22"/>
                  <w:u w:val="single"/>
                  <w:lang w:val="en-IE"/>
                </w:rPr>
                <w:t>DAFM’s ISO 27001 information security obligations</w:t>
              </w:r>
              <w:bookmarkEnd w:id="52"/>
            </w:p>
            <w:p w14:paraId="5BE72241" w14:textId="77777777" w:rsidR="00B36352" w:rsidRPr="00B36352" w:rsidRDefault="00B36352" w:rsidP="00B36352">
              <w:pPr>
                <w:rPr>
                  <w:rFonts w:eastAsia="Calibri" w:cs="Calibri"/>
                  <w:szCs w:val="22"/>
                  <w:lang w:val="en-IE"/>
                </w:rPr>
              </w:pPr>
              <w:r w:rsidRPr="00B36352">
                <w:rPr>
                  <w:rFonts w:eastAsia="Calibri" w:cs="Calibri"/>
                  <w:szCs w:val="22"/>
                  <w:lang w:val="en-IE"/>
                </w:rPr>
                <w:t xml:space="preserve">The Department of Agriculture, Food and the Marine (DAFM) is ISO 27001 Information Security standard accredited. DAFM is committed to maintain the security of the information in its possession. In order to facilitate DAFM’s maintenance of the security of the information in its possession, any successful tenderer entering into a contract with DAFM which involves the sharing, processing, controlling or storing of any restricted information, or where there is any risk to restricted information through the execution of the contract, is required to sign a </w:t>
              </w:r>
              <w:r w:rsidRPr="00B36352">
                <w:rPr>
                  <w:rFonts w:eastAsia="Calibri" w:cs="Calibri"/>
                  <w:i/>
                  <w:iCs/>
                  <w:szCs w:val="22"/>
                  <w:lang w:val="en-IE"/>
                </w:rPr>
                <w:t>“Confidentiality</w:t>
              </w:r>
              <w:r w:rsidRPr="00B36352">
                <w:rPr>
                  <w:rFonts w:eastAsia="Calibri" w:cs="Calibri"/>
                  <w:szCs w:val="22"/>
                  <w:lang w:val="en-IE"/>
                </w:rPr>
                <w:t xml:space="preserve"> </w:t>
              </w:r>
              <w:r w:rsidRPr="00B36352">
                <w:rPr>
                  <w:rFonts w:eastAsia="Calibri" w:cs="Calibri"/>
                  <w:i/>
                  <w:iCs/>
                  <w:szCs w:val="22"/>
                  <w:lang w:val="en-IE"/>
                </w:rPr>
                <w:t>Agreement Template for Private Organisations (Appendix 7)”</w:t>
              </w:r>
              <w:r w:rsidRPr="00B36352">
                <w:rPr>
                  <w:rFonts w:eastAsia="Calibri" w:cs="Calibri"/>
                  <w:szCs w:val="22"/>
                  <w:lang w:val="en-IE"/>
                </w:rPr>
                <w:t xml:space="preserve"> document in addition to the Services Contract and Confidentiality Agreement.</w:t>
              </w:r>
            </w:p>
            <w:p w14:paraId="4D19F619" w14:textId="77777777" w:rsidR="00B36352" w:rsidRPr="00B36352" w:rsidRDefault="00B36352" w:rsidP="00B36352">
              <w:pPr>
                <w:rPr>
                  <w:rFonts w:eastAsia="Calibri" w:cs="Calibri"/>
                  <w:szCs w:val="22"/>
                  <w:lang w:val="en-IE"/>
                </w:rPr>
              </w:pPr>
            </w:p>
            <w:p w14:paraId="78030441" w14:textId="77777777" w:rsidR="00B36352" w:rsidRPr="00B36352" w:rsidRDefault="00B36352" w:rsidP="00B36352">
              <w:pPr>
                <w:rPr>
                  <w:rFonts w:eastAsia="Calibri" w:cs="Calibri"/>
                  <w:szCs w:val="22"/>
                  <w:lang w:val="en-IE"/>
                </w:rPr>
              </w:pPr>
              <w:r w:rsidRPr="00B36352">
                <w:rPr>
                  <w:rFonts w:eastAsia="Calibri" w:cs="Calibri"/>
                  <w:szCs w:val="22"/>
                  <w:lang w:val="en-IE"/>
                </w:rPr>
                <w:lastRenderedPageBreak/>
                <w:t>All resources will be required to undertake ISO27001 familiarisation training and must achieve an acceptable level of 85% in the online module prior to be granted access to Department systems.</w:t>
              </w:r>
            </w:p>
            <w:p w14:paraId="26C73663" w14:textId="6F3DD4FE" w:rsidR="00B36352" w:rsidRDefault="00B36352" w:rsidP="00B36352">
              <w:pPr>
                <w:rPr>
                  <w:rFonts w:eastAsia="Calibri"/>
                </w:rPr>
              </w:pPr>
            </w:p>
            <w:p w14:paraId="322115FA" w14:textId="77777777" w:rsidR="00C71ADB" w:rsidRPr="00B36352" w:rsidRDefault="00C71ADB" w:rsidP="00B36352">
              <w:pPr>
                <w:rPr>
                  <w:rFonts w:eastAsia="Calibri"/>
                </w:rPr>
              </w:pPr>
            </w:p>
            <w:p w14:paraId="437E48B5" w14:textId="77777777" w:rsidR="00B36352" w:rsidRPr="00B36352" w:rsidRDefault="00B36352" w:rsidP="007973CB">
              <w:pPr>
                <w:keepNext/>
                <w:numPr>
                  <w:ilvl w:val="1"/>
                  <w:numId w:val="81"/>
                </w:numPr>
                <w:tabs>
                  <w:tab w:val="left" w:pos="567"/>
                  <w:tab w:val="left" w:pos="907"/>
                  <w:tab w:val="left" w:pos="1134"/>
                </w:tabs>
                <w:outlineLvl w:val="2"/>
                <w:rPr>
                  <w:rFonts w:eastAsia="Calibri" w:cs="Calibri"/>
                  <w:b/>
                  <w:iCs/>
                  <w:color w:val="1F3864"/>
                  <w:szCs w:val="22"/>
                  <w:u w:val="single"/>
                  <w:lang w:val="en-IE"/>
                </w:rPr>
              </w:pPr>
              <w:r w:rsidRPr="00B36352">
                <w:rPr>
                  <w:rFonts w:eastAsia="Calibri" w:cs="Calibri"/>
                  <w:b/>
                  <w:iCs/>
                  <w:color w:val="1F3864"/>
                  <w:szCs w:val="22"/>
                  <w:u w:val="single"/>
                  <w:lang w:val="en-IE"/>
                </w:rPr>
                <w:t>Confidentiality and security of information</w:t>
              </w:r>
            </w:p>
            <w:p w14:paraId="5EB8324D" w14:textId="77777777" w:rsidR="00B36352" w:rsidRPr="00B36352" w:rsidRDefault="00B36352" w:rsidP="00B36352">
              <w:pPr>
                <w:rPr>
                  <w:rFonts w:eastAsia="Calibri" w:cs="Calibri"/>
                  <w:szCs w:val="22"/>
                </w:rPr>
              </w:pPr>
              <w:r w:rsidRPr="00B36352">
                <w:rPr>
                  <w:rFonts w:eastAsia="Calibri" w:cs="Calibri"/>
                  <w:szCs w:val="22"/>
                </w:rPr>
                <w:t>The provisions of Clause 2.9 of this RFT, the Confidentiality Agreement attached at Appendix 6 of this RFT and Clauses 7 and 21 of the draft contract terms attached at Appendix 5 to this RFT.</w:t>
              </w:r>
            </w:p>
            <w:p w14:paraId="5B6E990D" w14:textId="77777777" w:rsidR="00B36352" w:rsidRPr="00B36352" w:rsidRDefault="00B36352" w:rsidP="00B36352">
              <w:pPr>
                <w:rPr>
                  <w:rFonts w:eastAsia="Calibri" w:cs="Calibri"/>
                  <w:i/>
                  <w:szCs w:val="22"/>
                  <w:u w:val="single"/>
                </w:rPr>
              </w:pPr>
            </w:p>
            <w:p w14:paraId="3CF262D6" w14:textId="77777777" w:rsidR="00B36352" w:rsidRPr="00B36352" w:rsidRDefault="00B36352" w:rsidP="00B36352">
              <w:pPr>
                <w:rPr>
                  <w:rFonts w:eastAsia="Calibri" w:cs="Calibri"/>
                  <w:szCs w:val="22"/>
                </w:rPr>
              </w:pPr>
              <w:r w:rsidRPr="00B36352">
                <w:rPr>
                  <w:rFonts w:eastAsia="Calibri" w:cs="Calibri"/>
                  <w:szCs w:val="22"/>
                </w:rPr>
                <w:t>Tenderers are requested to clearly state the following in their tender submission the proposed location and methods for storing all information provided to and or created by the tenderer if successful as part of the performance of the service required by this RFT.</w:t>
              </w:r>
            </w:p>
            <w:p w14:paraId="39C680C9" w14:textId="77777777" w:rsidR="00B36352" w:rsidRPr="00B36352" w:rsidRDefault="00B36352" w:rsidP="00B36352">
              <w:pPr>
                <w:rPr>
                  <w:rFonts w:eastAsia="Calibri" w:cs="Calibri"/>
                  <w:szCs w:val="22"/>
                </w:rPr>
              </w:pPr>
              <w:r w:rsidRPr="00B36352">
                <w:rPr>
                  <w:rFonts w:eastAsia="Calibri" w:cs="Calibri"/>
                  <w:szCs w:val="22"/>
                </w:rPr>
                <w:t>(See also Clause 3.2.B of this RFT Qualification Pass/Fail criterion)</w:t>
              </w:r>
            </w:p>
            <w:p w14:paraId="2A2BBF0F" w14:textId="3A54DB7B" w:rsidR="00B36352" w:rsidRDefault="00B36352" w:rsidP="00B36352">
              <w:pPr>
                <w:rPr>
                  <w:rFonts w:eastAsia="Calibri" w:cs="Calibri"/>
                  <w:b/>
                  <w:bCs/>
                  <w:color w:val="1F4E79"/>
                  <w:szCs w:val="22"/>
                  <w:u w:val="single"/>
                </w:rPr>
              </w:pPr>
            </w:p>
            <w:p w14:paraId="6474D858" w14:textId="77777777" w:rsidR="00C71ADB" w:rsidRPr="00B36352" w:rsidRDefault="00C71ADB" w:rsidP="00B36352">
              <w:pPr>
                <w:rPr>
                  <w:rFonts w:eastAsia="Calibri" w:cs="Calibri"/>
                  <w:b/>
                  <w:bCs/>
                  <w:color w:val="1F4E79"/>
                  <w:szCs w:val="22"/>
                  <w:u w:val="single"/>
                </w:rPr>
              </w:pPr>
            </w:p>
            <w:p w14:paraId="795DC8E4" w14:textId="0185BBA0" w:rsidR="00B36352" w:rsidRPr="00196A64" w:rsidRDefault="00B36352" w:rsidP="00B36352">
              <w:pPr>
                <w:keepNext/>
                <w:numPr>
                  <w:ilvl w:val="1"/>
                  <w:numId w:val="81"/>
                </w:numPr>
                <w:tabs>
                  <w:tab w:val="left" w:pos="567"/>
                  <w:tab w:val="left" w:pos="907"/>
                  <w:tab w:val="left" w:pos="1134"/>
                </w:tabs>
                <w:outlineLvl w:val="2"/>
                <w:rPr>
                  <w:rFonts w:eastAsia="Calibri" w:cs="Calibri"/>
                  <w:b/>
                  <w:iCs/>
                  <w:color w:val="1F3864"/>
                  <w:szCs w:val="22"/>
                  <w:u w:val="single"/>
                  <w:lang w:val="en-IE"/>
                </w:rPr>
              </w:pPr>
              <w:bookmarkStart w:id="53" w:name="_Toc92216849"/>
              <w:r w:rsidRPr="00B36352">
                <w:rPr>
                  <w:rFonts w:eastAsia="Calibri" w:cs="Calibri"/>
                  <w:b/>
                  <w:iCs/>
                  <w:color w:val="1F3864"/>
                  <w:szCs w:val="22"/>
                  <w:u w:val="single"/>
                  <w:lang w:val="en-IE"/>
                </w:rPr>
                <w:t>Note to all Tenderers</w:t>
              </w:r>
              <w:bookmarkEnd w:id="53"/>
            </w:p>
            <w:p w14:paraId="1DF0BB35" w14:textId="65B40FBA" w:rsidR="00B36352" w:rsidRPr="00B36352" w:rsidRDefault="00B36352" w:rsidP="00B36352">
              <w:pPr>
                <w:rPr>
                  <w:rFonts w:eastAsia="Calibri" w:cs="Calibri"/>
                  <w:b/>
                  <w:bCs/>
                  <w:color w:val="1F4E79"/>
                  <w:szCs w:val="22"/>
                  <w:u w:val="single"/>
                </w:rPr>
              </w:pPr>
              <w:r w:rsidRPr="00B36352">
                <w:rPr>
                  <w:rFonts w:cs="Calibri"/>
                  <w:szCs w:val="22"/>
                  <w:lang w:eastAsia="en-IE"/>
                </w:rPr>
                <w:t xml:space="preserve">Any reference to the Contracting Authority’s  day-to-day management of the services being provided by the Resource(s) and overseeing how the services are being carried out (including any direct reporting obligations of the Resources to CA or direct communications of instructions by the CA to the Resource regarding the services) is NOT intended to relate to other resource management functions such as, holidays, break times, payment of salary, leave etc., which will always be a matter for the successful tenderer. Tenderers should note that where a Resource provides any advice or reports to the CA in the course of providing the Services, the CA is entitled to rely on such advices and reports as if the tenderer has provided such </w:t>
              </w:r>
              <w:r w:rsidR="00070D9B" w:rsidRPr="00B36352">
                <w:rPr>
                  <w:rFonts w:cs="Calibri"/>
                  <w:szCs w:val="22"/>
                  <w:lang w:eastAsia="en-IE"/>
                </w:rPr>
                <w:t>advice</w:t>
              </w:r>
              <w:r w:rsidRPr="00B36352">
                <w:rPr>
                  <w:rFonts w:cs="Calibri"/>
                  <w:szCs w:val="22"/>
                  <w:lang w:eastAsia="en-IE"/>
                </w:rPr>
                <w:t xml:space="preserve"> or reports.  In this regard, the tenderer’s attention is drawn to clause 1E of the attached Services Contract which indicates, inter alia, that “The Officers, employees or agents of the Contractor are not and shall not hold themselves out to be (and shall not be held out by the Contractor as being) servants, employees or agents of the CA for any purposes whatsoever”.   </w:t>
              </w:r>
            </w:p>
            <w:p w14:paraId="374A94C8" w14:textId="719C9FED" w:rsidR="00B36352" w:rsidRDefault="00B36352" w:rsidP="00B36352">
              <w:pPr>
                <w:rPr>
                  <w:rFonts w:cs="Calibri"/>
                  <w:szCs w:val="22"/>
                </w:rPr>
              </w:pPr>
            </w:p>
            <w:p w14:paraId="20B03FE2" w14:textId="4B46C408" w:rsidR="00C71ADB" w:rsidRDefault="00C71ADB" w:rsidP="00B36352">
              <w:pPr>
                <w:rPr>
                  <w:rFonts w:cs="Calibri"/>
                  <w:szCs w:val="22"/>
                </w:rPr>
              </w:pPr>
            </w:p>
            <w:p w14:paraId="74DB3607" w14:textId="77777777" w:rsidR="00C71ADB" w:rsidRPr="00B36352" w:rsidRDefault="00C71ADB" w:rsidP="00B36352">
              <w:pPr>
                <w:rPr>
                  <w:rFonts w:cs="Calibri"/>
                  <w:szCs w:val="22"/>
                </w:rPr>
              </w:pPr>
            </w:p>
            <w:p w14:paraId="433A7CCC" w14:textId="77777777" w:rsidR="00B36352" w:rsidRPr="00B36352" w:rsidRDefault="00B36352" w:rsidP="007973CB">
              <w:pPr>
                <w:keepNext/>
                <w:numPr>
                  <w:ilvl w:val="1"/>
                  <w:numId w:val="81"/>
                </w:numPr>
                <w:tabs>
                  <w:tab w:val="left" w:pos="567"/>
                  <w:tab w:val="left" w:pos="907"/>
                  <w:tab w:val="left" w:pos="1134"/>
                </w:tabs>
                <w:outlineLvl w:val="2"/>
                <w:rPr>
                  <w:rFonts w:eastAsia="Calibri" w:cs="Calibri"/>
                  <w:b/>
                  <w:iCs/>
                  <w:color w:val="1F3864"/>
                  <w:szCs w:val="22"/>
                  <w:u w:val="single"/>
                  <w:lang w:val="en-IE"/>
                </w:rPr>
              </w:pPr>
              <w:r w:rsidRPr="00B36352">
                <w:rPr>
                  <w:rFonts w:eastAsia="Calibri" w:cs="Calibri"/>
                  <w:b/>
                  <w:iCs/>
                  <w:color w:val="1F3864"/>
                  <w:szCs w:val="22"/>
                  <w:u w:val="single"/>
                  <w:lang w:val="en-IE"/>
                </w:rPr>
                <w:t>Qualification</w:t>
              </w:r>
            </w:p>
            <w:p w14:paraId="35D2642B" w14:textId="77777777" w:rsidR="00B36352" w:rsidRPr="00B36352" w:rsidRDefault="00B36352" w:rsidP="00B36352">
              <w:pPr>
                <w:rPr>
                  <w:lang w:val="en-IE"/>
                </w:rPr>
              </w:pPr>
            </w:p>
            <w:p w14:paraId="63599917" w14:textId="423B53F2" w:rsidR="00B36352" w:rsidRPr="00B36352" w:rsidRDefault="00B36352" w:rsidP="00CC7D97">
              <w:pPr>
                <w:keepNext/>
                <w:ind w:firstLine="720"/>
                <w:outlineLvl w:val="3"/>
                <w:rPr>
                  <w:rFonts w:eastAsia="Calibri"/>
                  <w:b/>
                  <w:bCs/>
                  <w:color w:val="1F4E79"/>
                  <w:u w:val="single"/>
                </w:rPr>
              </w:pPr>
              <w:r w:rsidRPr="00B36352">
                <w:rPr>
                  <w:rFonts w:eastAsia="Calibri"/>
                  <w:b/>
                  <w:bCs/>
                  <w:color w:val="1F4E79"/>
                  <w:u w:val="single"/>
                </w:rPr>
                <w:t>1.3</w:t>
              </w:r>
              <w:r w:rsidR="00CC7D97">
                <w:rPr>
                  <w:rFonts w:eastAsia="Calibri"/>
                  <w:b/>
                  <w:bCs/>
                  <w:color w:val="1F4E79"/>
                  <w:u w:val="single"/>
                </w:rPr>
                <w:t>6</w:t>
              </w:r>
              <w:r w:rsidRPr="00B36352">
                <w:rPr>
                  <w:rFonts w:eastAsia="Calibri"/>
                  <w:b/>
                  <w:bCs/>
                  <w:color w:val="1F4E79"/>
                  <w:u w:val="single"/>
                </w:rPr>
                <w:t xml:space="preserve">.1 Qualification/Pass fail criteria. </w:t>
              </w:r>
            </w:p>
            <w:p w14:paraId="7F52EE87" w14:textId="32570542" w:rsidR="00B36352" w:rsidRPr="00B36352" w:rsidRDefault="00B36352" w:rsidP="00B36352">
              <w:pPr>
                <w:rPr>
                  <w:rFonts w:cs="Calibri"/>
                  <w:bCs/>
                  <w:szCs w:val="22"/>
                </w:rPr>
              </w:pPr>
              <w:r w:rsidRPr="00B36352">
                <w:rPr>
                  <w:rFonts w:cs="Calibri"/>
                  <w:bCs/>
                  <w:szCs w:val="22"/>
                </w:rPr>
                <w:t>Clauses in section 3.2 of this RF</w:t>
              </w:r>
              <w:r w:rsidR="00A10CD2">
                <w:rPr>
                  <w:rFonts w:cs="Calibri"/>
                  <w:bCs/>
                  <w:szCs w:val="22"/>
                </w:rPr>
                <w:t>T</w:t>
              </w:r>
              <w:r w:rsidRPr="00B36352">
                <w:rPr>
                  <w:rFonts w:cs="Calibri"/>
                  <w:bCs/>
                  <w:szCs w:val="22"/>
                </w:rPr>
                <w:t xml:space="preserve"> set out minimum Qualification Pass/Fail criteria. </w:t>
              </w:r>
              <w:r w:rsidRPr="00B36352">
                <w:rPr>
                  <w:rFonts w:cs="Calibri"/>
                  <w:szCs w:val="22"/>
                </w:rPr>
                <w:t>Tenderers should also note the requirements for compliant tenderers in this RFT including all</w:t>
              </w:r>
              <w:r w:rsidRPr="00B36352">
                <w:rPr>
                  <w:rFonts w:cs="Calibri"/>
                  <w:bCs/>
                  <w:szCs w:val="22"/>
                </w:rPr>
                <w:t xml:space="preserve"> </w:t>
              </w:r>
              <w:r w:rsidRPr="00B36352">
                <w:rPr>
                  <w:rFonts w:cs="Calibri"/>
                  <w:szCs w:val="22"/>
                </w:rPr>
                <w:t xml:space="preserve">declarations required to be submitted with their tender. </w:t>
              </w:r>
            </w:p>
            <w:p w14:paraId="2B95B5D1" w14:textId="77777777" w:rsidR="00B36352" w:rsidRPr="00B36352" w:rsidRDefault="00B36352" w:rsidP="00B36352">
              <w:pPr>
                <w:rPr>
                  <w:rFonts w:cs="Calibri"/>
                  <w:bCs/>
                  <w:szCs w:val="22"/>
                </w:rPr>
              </w:pPr>
            </w:p>
            <w:p w14:paraId="296CE7AC" w14:textId="77777777" w:rsidR="00B36352" w:rsidRPr="00B36352" w:rsidRDefault="00B36352" w:rsidP="00B36352">
              <w:pPr>
                <w:rPr>
                  <w:rFonts w:cs="Calibri"/>
                  <w:bCs/>
                  <w:szCs w:val="22"/>
                </w:rPr>
              </w:pPr>
              <w:r w:rsidRPr="00B36352">
                <w:rPr>
                  <w:rFonts w:cs="Calibri"/>
                  <w:bCs/>
                  <w:szCs w:val="22"/>
                </w:rPr>
                <w:t xml:space="preserve">Tenderers that fail to demonstrate adherence to those requirements will not proceed to be evaluated in accordance with Clause 3.3 regarding marks available for Award Criteria. </w:t>
              </w:r>
            </w:p>
            <w:p w14:paraId="520075AB" w14:textId="77777777" w:rsidR="00B36352" w:rsidRPr="00B36352" w:rsidRDefault="00B36352" w:rsidP="00B36352">
              <w:pPr>
                <w:rPr>
                  <w:rFonts w:cs="Calibri"/>
                  <w:bCs/>
                  <w:szCs w:val="22"/>
                </w:rPr>
              </w:pPr>
            </w:p>
            <w:p w14:paraId="76AF0632" w14:textId="025538D4" w:rsidR="00B36352" w:rsidRPr="00B36352" w:rsidRDefault="00B36352" w:rsidP="00CC7D97">
              <w:pPr>
                <w:keepNext/>
                <w:spacing w:line="360" w:lineRule="auto"/>
                <w:ind w:firstLine="720"/>
                <w:outlineLvl w:val="3"/>
                <w:rPr>
                  <w:b/>
                  <w:bCs/>
                  <w:color w:val="1F4E79"/>
                  <w:u w:val="single"/>
                </w:rPr>
              </w:pPr>
              <w:r w:rsidRPr="00B36352">
                <w:rPr>
                  <w:b/>
                  <w:bCs/>
                  <w:color w:val="1F4E79"/>
                  <w:u w:val="single"/>
                </w:rPr>
                <w:lastRenderedPageBreak/>
                <w:t>1.3</w:t>
              </w:r>
              <w:r w:rsidR="00CC7D97">
                <w:rPr>
                  <w:b/>
                  <w:bCs/>
                  <w:color w:val="1F4E79"/>
                  <w:u w:val="single"/>
                </w:rPr>
                <w:t>6</w:t>
              </w:r>
              <w:r w:rsidRPr="00B36352">
                <w:rPr>
                  <w:b/>
                  <w:bCs/>
                  <w:color w:val="1F4E79"/>
                  <w:u w:val="single"/>
                </w:rPr>
                <w:t xml:space="preserve">.2 Economic and Financial Standing: </w:t>
              </w:r>
            </w:p>
            <w:p w14:paraId="338DADA4" w14:textId="77777777" w:rsidR="00B36352" w:rsidRPr="00B36352" w:rsidRDefault="00B36352" w:rsidP="00B36352">
              <w:pPr>
                <w:rPr>
                  <w:rFonts w:cs="Calibri"/>
                  <w:szCs w:val="22"/>
                </w:rPr>
              </w:pPr>
              <w:r w:rsidRPr="00B36352">
                <w:rPr>
                  <w:rFonts w:cs="Calibri"/>
                  <w:szCs w:val="22"/>
                </w:rPr>
                <w:t xml:space="preserve">When requested by the Contracting Authority, Tenderers will be required to prove their financial standing by providing certain documentation.  Tenderers should refer to Section 3.2.A of this RFT regarding the minimum requirements and tender submission requirements.  Tenderers must provide with their tender a statement that they will provide the required evidence on request by the Contracting Authority.   </w:t>
              </w:r>
            </w:p>
            <w:p w14:paraId="5D4B419F" w14:textId="77777777" w:rsidR="00B36352" w:rsidRPr="00B36352" w:rsidRDefault="00B36352" w:rsidP="00B36352">
              <w:pPr>
                <w:rPr>
                  <w:rFonts w:cs="Calibri"/>
                  <w:b/>
                  <w:szCs w:val="22"/>
                </w:rPr>
              </w:pPr>
            </w:p>
            <w:p w14:paraId="2B2150D2" w14:textId="1CD3B261" w:rsidR="00B36352" w:rsidRPr="00B36352" w:rsidRDefault="00B36352" w:rsidP="00CC7D97">
              <w:pPr>
                <w:keepNext/>
                <w:spacing w:line="360" w:lineRule="auto"/>
                <w:ind w:firstLine="720"/>
                <w:outlineLvl w:val="3"/>
                <w:rPr>
                  <w:b/>
                  <w:bCs/>
                  <w:color w:val="1F4E79"/>
                  <w:u w:val="single"/>
                </w:rPr>
              </w:pPr>
              <w:r w:rsidRPr="00B36352">
                <w:rPr>
                  <w:b/>
                  <w:bCs/>
                  <w:color w:val="1F4E79"/>
                  <w:u w:val="single"/>
                </w:rPr>
                <w:t>1.3</w:t>
              </w:r>
              <w:r w:rsidR="00CC7D97">
                <w:rPr>
                  <w:b/>
                  <w:bCs/>
                  <w:color w:val="1F4E79"/>
                  <w:u w:val="single"/>
                </w:rPr>
                <w:t>6</w:t>
              </w:r>
              <w:r w:rsidRPr="00B36352">
                <w:rPr>
                  <w:b/>
                  <w:bCs/>
                  <w:color w:val="1F4E79"/>
                  <w:u w:val="single"/>
                </w:rPr>
                <w:t xml:space="preserve">.3 Technical and professional capacity </w:t>
              </w:r>
            </w:p>
            <w:p w14:paraId="38265CE2" w14:textId="77777777" w:rsidR="00B36352" w:rsidRPr="00B36352" w:rsidRDefault="00B36352" w:rsidP="00B36352">
              <w:pPr>
                <w:rPr>
                  <w:rFonts w:cs="Calibri"/>
                  <w:szCs w:val="22"/>
                </w:rPr>
              </w:pPr>
              <w:r w:rsidRPr="00B36352">
                <w:rPr>
                  <w:rFonts w:cs="Calibri"/>
                  <w:szCs w:val="22"/>
                </w:rPr>
                <w:t>It is essential that the personnel proposed by the successful tenderer to carry out this work are appropriately qualified and experienced to perform the tasks required by this RFT. Tenderers should familiarise themselves with</w:t>
              </w:r>
              <w:r w:rsidRPr="00B36352">
                <w:rPr>
                  <w:rFonts w:cs="Calibri"/>
                  <w:szCs w:val="22"/>
                  <w:lang w:val="en-IE"/>
                </w:rPr>
                <w:t xml:space="preserve"> the requirements of this Appendix 1 and </w:t>
              </w:r>
              <w:r w:rsidRPr="00B36352">
                <w:rPr>
                  <w:rFonts w:cs="Calibri"/>
                  <w:szCs w:val="22"/>
                </w:rPr>
                <w:t xml:space="preserve">the minimum requirements included in this RFT. </w:t>
              </w:r>
              <w:r w:rsidRPr="00B36352">
                <w:rPr>
                  <w:rFonts w:cs="Calibri"/>
                  <w:szCs w:val="22"/>
                  <w:lang w:val="en-IE"/>
                </w:rPr>
                <w:t xml:space="preserve">In particular, </w:t>
              </w:r>
              <w:r w:rsidRPr="00B36352">
                <w:rPr>
                  <w:rFonts w:cs="Calibri"/>
                  <w:szCs w:val="22"/>
                </w:rPr>
                <w:t>Tenderers must demonstrate in their tender submission that they have the minimum level of experience, capacity and qualifications to deliver the service at the time required. Tenderers should refer to Section 3.2.B of this RFT regarding the minimum requirements and tender submission requirements.</w:t>
              </w:r>
            </w:p>
            <w:p w14:paraId="32C626B7" w14:textId="77777777" w:rsidR="00B36352" w:rsidRPr="00B36352" w:rsidRDefault="00B36352" w:rsidP="00B36352">
              <w:pPr>
                <w:rPr>
                  <w:rFonts w:cs="Calibri"/>
                  <w:szCs w:val="22"/>
                </w:rPr>
              </w:pPr>
            </w:p>
            <w:p w14:paraId="76C8016F" w14:textId="04A877CF" w:rsidR="00B36352" w:rsidRPr="00B36352" w:rsidRDefault="00B36352" w:rsidP="00190069">
              <w:pPr>
                <w:keepNext/>
                <w:spacing w:line="360" w:lineRule="auto"/>
                <w:ind w:firstLine="720"/>
                <w:outlineLvl w:val="3"/>
                <w:rPr>
                  <w:b/>
                  <w:bCs/>
                  <w:color w:val="1F4E79"/>
                  <w:u w:val="single"/>
                </w:rPr>
              </w:pPr>
              <w:r w:rsidRPr="00B36352">
                <w:rPr>
                  <w:b/>
                  <w:bCs/>
                  <w:color w:val="1F4E79"/>
                  <w:u w:val="single"/>
                </w:rPr>
                <w:t>1.3</w:t>
              </w:r>
              <w:r w:rsidR="00190069">
                <w:rPr>
                  <w:b/>
                  <w:bCs/>
                  <w:color w:val="1F4E79"/>
                  <w:u w:val="single"/>
                </w:rPr>
                <w:t>6</w:t>
              </w:r>
              <w:r w:rsidRPr="00B36352">
                <w:rPr>
                  <w:b/>
                  <w:bCs/>
                  <w:color w:val="1F4E79"/>
                  <w:u w:val="single"/>
                </w:rPr>
                <w:t xml:space="preserve">.4 Insurance </w:t>
              </w:r>
            </w:p>
            <w:p w14:paraId="71EC000C" w14:textId="77777777" w:rsidR="00B36352" w:rsidRPr="00B36352" w:rsidRDefault="00B36352" w:rsidP="00B36352">
              <w:pPr>
                <w:rPr>
                  <w:rFonts w:cs="Calibri"/>
                  <w:szCs w:val="22"/>
                </w:rPr>
              </w:pPr>
              <w:r w:rsidRPr="00B36352">
                <w:rPr>
                  <w:rFonts w:cs="Calibri"/>
                  <w:szCs w:val="22"/>
                </w:rPr>
                <w:t>The successful tenderer will be required to obtain and hold for the duration of any contract arising from this RFT the types of insurances specified at Clause 2.21 of this RFT.</w:t>
              </w:r>
            </w:p>
            <w:p w14:paraId="05CACEF7" w14:textId="77777777" w:rsidR="00B36352" w:rsidRPr="00B36352" w:rsidRDefault="00B36352" w:rsidP="00B36352">
              <w:pPr>
                <w:rPr>
                  <w:rFonts w:cs="Calibri"/>
                  <w:szCs w:val="22"/>
                </w:rPr>
              </w:pPr>
              <w:r w:rsidRPr="00B36352">
                <w:rPr>
                  <w:rFonts w:cs="Calibri"/>
                  <w:szCs w:val="22"/>
                </w:rPr>
                <w:t xml:space="preserve"> </w:t>
              </w:r>
            </w:p>
            <w:p w14:paraId="50727DEC" w14:textId="475F5231" w:rsidR="00B36352" w:rsidRPr="00B36352" w:rsidRDefault="00B36352" w:rsidP="00190069">
              <w:pPr>
                <w:keepNext/>
                <w:spacing w:line="360" w:lineRule="auto"/>
                <w:ind w:firstLine="720"/>
                <w:outlineLvl w:val="3"/>
                <w:rPr>
                  <w:b/>
                  <w:bCs/>
                  <w:color w:val="1F4E79"/>
                  <w:u w:val="single"/>
                </w:rPr>
              </w:pPr>
              <w:r w:rsidRPr="00B36352">
                <w:rPr>
                  <w:b/>
                  <w:bCs/>
                  <w:color w:val="1F4E79"/>
                  <w:u w:val="single"/>
                </w:rPr>
                <w:t>1.3</w:t>
              </w:r>
              <w:r w:rsidR="00190069">
                <w:rPr>
                  <w:b/>
                  <w:bCs/>
                  <w:color w:val="1F4E79"/>
                  <w:u w:val="single"/>
                </w:rPr>
                <w:t>6</w:t>
              </w:r>
              <w:r w:rsidRPr="00B36352">
                <w:rPr>
                  <w:b/>
                  <w:bCs/>
                  <w:color w:val="1F4E79"/>
                  <w:u w:val="single"/>
                </w:rPr>
                <w:t>.5 Declarations/Statements and other minimum requirements</w:t>
              </w:r>
            </w:p>
            <w:p w14:paraId="5355964F" w14:textId="77777777" w:rsidR="00B36352" w:rsidRPr="00B36352" w:rsidRDefault="00B36352" w:rsidP="00B36352">
              <w:pPr>
                <w:rPr>
                  <w:rFonts w:cs="Calibri"/>
                  <w:szCs w:val="22"/>
                </w:rPr>
              </w:pPr>
              <w:r w:rsidRPr="00B36352">
                <w:rPr>
                  <w:rFonts w:cs="Calibri"/>
                  <w:szCs w:val="22"/>
                </w:rPr>
                <w:t>Tenderers should familiarise themselves with requirements throughout this RFT including the requirements relating to any statements/declarations required to be submitted with this tender.</w:t>
              </w:r>
            </w:p>
            <w:p w14:paraId="15742ACB" w14:textId="77777777" w:rsidR="00B36352" w:rsidRPr="00B36352" w:rsidRDefault="00B36352" w:rsidP="00B36352">
              <w:pPr>
                <w:rPr>
                  <w:rFonts w:cs="Calibri"/>
                  <w:szCs w:val="22"/>
                </w:rPr>
              </w:pPr>
            </w:p>
            <w:p w14:paraId="249A7C46" w14:textId="77777777" w:rsidR="00B36352" w:rsidRPr="00B36352" w:rsidRDefault="00B36352" w:rsidP="007973CB">
              <w:pPr>
                <w:keepNext/>
                <w:numPr>
                  <w:ilvl w:val="1"/>
                  <w:numId w:val="81"/>
                </w:numPr>
                <w:tabs>
                  <w:tab w:val="left" w:pos="567"/>
                  <w:tab w:val="left" w:pos="907"/>
                  <w:tab w:val="left" w:pos="1134"/>
                </w:tabs>
                <w:outlineLvl w:val="2"/>
                <w:rPr>
                  <w:rFonts w:eastAsia="Calibri" w:cs="Calibri"/>
                  <w:b/>
                  <w:iCs/>
                  <w:color w:val="1F3864"/>
                  <w:szCs w:val="22"/>
                  <w:u w:val="single"/>
                  <w:lang w:val="en-IE"/>
                </w:rPr>
              </w:pPr>
              <w:r w:rsidRPr="00B36352">
                <w:rPr>
                  <w:rFonts w:eastAsia="Calibri" w:cs="Calibri"/>
                  <w:b/>
                  <w:iCs/>
                  <w:color w:val="1F3864"/>
                  <w:szCs w:val="22"/>
                  <w:u w:val="single"/>
                  <w:lang w:val="en-IE"/>
                </w:rPr>
                <w:t xml:space="preserve">Award criteria </w:t>
              </w:r>
            </w:p>
            <w:p w14:paraId="559E4AB1" w14:textId="77777777" w:rsidR="00B36352" w:rsidRPr="00B36352" w:rsidRDefault="00B36352" w:rsidP="00B36352">
              <w:pPr>
                <w:rPr>
                  <w:rFonts w:cs="Calibri"/>
                  <w:szCs w:val="22"/>
                </w:rPr>
              </w:pPr>
              <w:r w:rsidRPr="00B36352">
                <w:rPr>
                  <w:rFonts w:cs="Calibri"/>
                  <w:bCs/>
                  <w:szCs w:val="22"/>
                </w:rPr>
                <w:t xml:space="preserve">Tenders that are otherwise compliant with the requirements of the RFT and which pass all the Qualification Pass/Fail Minimum requirements will proceed to be evaluated for the award of marks under Clause 3.3 of this RFT. </w:t>
              </w:r>
              <w:r w:rsidRPr="00B36352">
                <w:rPr>
                  <w:rFonts w:cs="Calibri"/>
                  <w:szCs w:val="22"/>
                </w:rPr>
                <w:t xml:space="preserve">As the services proposed by tenderers will, at this stage in the evaluation process, be assessed for their quality it is important that Tenderers provide a detailed description of the services that they will provide, covering at a minimum all the requirements raised in this document. If certain services are not offered, this should be stated specifically. Marks will be awarded on the quality of the proposed service and in particular for any features that exceed the minimum requirements referred to in the Qualification/Minimum criteria. Please note there is a requirement to attain a minimum of 60% in some of the criteria. It is important therefore that tenderers provide as much information as possible on their proposed service. </w:t>
              </w:r>
            </w:p>
            <w:p w14:paraId="34A44A28" w14:textId="77777777" w:rsidR="00B36352" w:rsidRPr="00B36352" w:rsidRDefault="00B36352" w:rsidP="00B36352">
              <w:pPr>
                <w:rPr>
                  <w:rFonts w:cs="Calibri"/>
                  <w:szCs w:val="22"/>
                  <w:lang w:val="en-IE"/>
                </w:rPr>
              </w:pPr>
            </w:p>
            <w:p w14:paraId="1DBDC2EA" w14:textId="77777777" w:rsidR="00B36352" w:rsidRPr="00B36352" w:rsidRDefault="00B36352" w:rsidP="00B36352">
              <w:pPr>
                <w:rPr>
                  <w:rFonts w:cs="Calibri"/>
                  <w:szCs w:val="22"/>
                  <w:lang w:val="en-IE"/>
                </w:rPr>
              </w:pPr>
              <w:r w:rsidRPr="00B36352">
                <w:rPr>
                  <w:rFonts w:cs="Calibri"/>
                  <w:szCs w:val="22"/>
                  <w:lang w:val="en-IE"/>
                </w:rPr>
                <w:t xml:space="preserve">A maximum total of 6000 marks are available for allocation to the award criteria of which up to a maximum of </w:t>
              </w:r>
              <w:r w:rsidRPr="00B36352">
                <w:rPr>
                  <w:rFonts w:cs="Calibri"/>
                  <w:bCs/>
                  <w:szCs w:val="22"/>
                  <w:lang w:val="en-IE"/>
                </w:rPr>
                <w:t>1800</w:t>
              </w:r>
              <w:r w:rsidRPr="00B36352">
                <w:rPr>
                  <w:rFonts w:cs="Calibri"/>
                  <w:b/>
                  <w:szCs w:val="22"/>
                  <w:lang w:val="en-IE"/>
                </w:rPr>
                <w:t xml:space="preserve"> </w:t>
              </w:r>
              <w:r w:rsidRPr="00B36352">
                <w:rPr>
                  <w:rFonts w:cs="Calibri"/>
                  <w:szCs w:val="22"/>
                  <w:lang w:val="en-IE"/>
                </w:rPr>
                <w:t xml:space="preserve">marks are available for total price. </w:t>
              </w:r>
            </w:p>
            <w:p w14:paraId="13EB5172" w14:textId="77777777" w:rsidR="00B36352" w:rsidRPr="00B36352" w:rsidRDefault="00B36352" w:rsidP="00B36352">
              <w:pPr>
                <w:rPr>
                  <w:rFonts w:cs="Calibri"/>
                  <w:szCs w:val="22"/>
                  <w:lang w:val="en-IE"/>
                </w:rPr>
              </w:pPr>
            </w:p>
            <w:p w14:paraId="45A02C00" w14:textId="77777777" w:rsidR="00B36352" w:rsidRPr="00B36352" w:rsidRDefault="00B36352" w:rsidP="00B36352">
              <w:pPr>
                <w:rPr>
                  <w:rFonts w:cs="Calibri"/>
                  <w:szCs w:val="22"/>
                  <w:lang w:val="en-IE"/>
                </w:rPr>
              </w:pPr>
              <w:r w:rsidRPr="00B36352">
                <w:rPr>
                  <w:rFonts w:cs="Calibri"/>
                  <w:szCs w:val="22"/>
                  <w:lang w:val="en-IE"/>
                </w:rPr>
                <w:lastRenderedPageBreak/>
                <w:t xml:space="preserve">Tenderers should refer to Section 3.3 of this RFT regarding the breakdown of maximum marks available under award criteria. </w:t>
              </w:r>
            </w:p>
            <w:p w14:paraId="15359753" w14:textId="707A254B" w:rsidR="00B36352" w:rsidRPr="00B36352" w:rsidRDefault="00B36352" w:rsidP="00B36352">
              <w:pPr>
                <w:rPr>
                  <w:rFonts w:cs="Calibri"/>
                  <w:szCs w:val="22"/>
                </w:rPr>
              </w:pPr>
              <w:r w:rsidRPr="00B36352">
                <w:rPr>
                  <w:rFonts w:cs="Calibri"/>
                  <w:szCs w:val="22"/>
                </w:rPr>
                <w:t>Tenderers should note that a mere affirmative statement by the Tenderer that it can deliver the service, or a reiteration of tender requirements is NOT sufficient in this regard.</w:t>
              </w:r>
            </w:p>
            <w:p w14:paraId="43FB0E4A" w14:textId="77777777" w:rsidR="00B36352" w:rsidRPr="00B36352" w:rsidRDefault="00B36352" w:rsidP="00B36352">
              <w:pPr>
                <w:rPr>
                  <w:rFonts w:cs="Calibri"/>
                  <w:szCs w:val="22"/>
                </w:rPr>
              </w:pPr>
            </w:p>
            <w:p w14:paraId="115FFD22" w14:textId="77777777" w:rsidR="00B36352" w:rsidRPr="00B36352" w:rsidRDefault="00B36352" w:rsidP="00B36352">
              <w:pPr>
                <w:rPr>
                  <w:rFonts w:cs="Calibri"/>
                  <w:szCs w:val="22"/>
                </w:rPr>
              </w:pPr>
              <w:r w:rsidRPr="00B36352">
                <w:rPr>
                  <w:rFonts w:cs="Calibri"/>
                  <w:szCs w:val="22"/>
                </w:rPr>
                <w:t xml:space="preserve">The award criteria are as follows: </w:t>
              </w:r>
            </w:p>
            <w:tbl>
              <w:tblPr>
                <w:tblW w:w="9760" w:type="dxa"/>
                <w:tblInd w:w="118" w:type="dxa"/>
                <w:tblLook w:val="04A0" w:firstRow="1" w:lastRow="0" w:firstColumn="1" w:lastColumn="0" w:noHBand="0" w:noVBand="1"/>
              </w:tblPr>
              <w:tblGrid>
                <w:gridCol w:w="1167"/>
                <w:gridCol w:w="958"/>
                <w:gridCol w:w="4126"/>
                <w:gridCol w:w="1418"/>
                <w:gridCol w:w="1134"/>
                <w:gridCol w:w="957"/>
              </w:tblGrid>
              <w:tr w:rsidR="00A10CD2" w:rsidRPr="00196A64" w14:paraId="34852042" w14:textId="77777777" w:rsidTr="00196A64">
                <w:trPr>
                  <w:gridAfter w:val="1"/>
                  <w:wAfter w:w="957" w:type="dxa"/>
                  <w:trHeight w:val="1320"/>
                </w:trPr>
                <w:tc>
                  <w:tcPr>
                    <w:tcW w:w="1167" w:type="dxa"/>
                    <w:tcBorders>
                      <w:top w:val="single" w:sz="8" w:space="0" w:color="auto"/>
                      <w:left w:val="single" w:sz="8" w:space="0" w:color="auto"/>
                      <w:bottom w:val="single" w:sz="8" w:space="0" w:color="auto"/>
                      <w:right w:val="single" w:sz="8" w:space="0" w:color="auto"/>
                    </w:tcBorders>
                    <w:shd w:val="clear" w:color="000000" w:fill="8EA9DB"/>
                    <w:vAlign w:val="center"/>
                    <w:hideMark/>
                  </w:tcPr>
                  <w:p w14:paraId="64E929C5" w14:textId="77777777" w:rsidR="00A10CD2" w:rsidRPr="00196A64" w:rsidRDefault="00A10CD2" w:rsidP="00A10CD2">
                    <w:pPr>
                      <w:spacing w:after="0" w:line="240" w:lineRule="auto"/>
                      <w:jc w:val="center"/>
                      <w:rPr>
                        <w:rFonts w:asciiTheme="minorHAnsi" w:hAnsiTheme="minorHAnsi" w:cstheme="minorHAnsi"/>
                        <w:color w:val="000000"/>
                        <w:sz w:val="20"/>
                        <w:szCs w:val="20"/>
                        <w:lang w:val="en-IE" w:eastAsia="en-IE"/>
                      </w:rPr>
                    </w:pPr>
                    <w:r w:rsidRPr="00196A64">
                      <w:rPr>
                        <w:rFonts w:asciiTheme="minorHAnsi" w:hAnsiTheme="minorHAnsi" w:cstheme="minorHAnsi"/>
                        <w:color w:val="000000"/>
                        <w:sz w:val="20"/>
                        <w:szCs w:val="20"/>
                        <w:lang w:val="en-IE" w:eastAsia="en-IE"/>
                      </w:rPr>
                      <w:t>Award Criterion</w:t>
                    </w:r>
                  </w:p>
                </w:tc>
                <w:tc>
                  <w:tcPr>
                    <w:tcW w:w="958" w:type="dxa"/>
                    <w:tcBorders>
                      <w:top w:val="single" w:sz="8" w:space="0" w:color="auto"/>
                      <w:left w:val="nil"/>
                      <w:bottom w:val="single" w:sz="8" w:space="0" w:color="auto"/>
                      <w:right w:val="single" w:sz="8" w:space="0" w:color="auto"/>
                    </w:tcBorders>
                    <w:shd w:val="clear" w:color="000000" w:fill="8EA9DB"/>
                    <w:vAlign w:val="center"/>
                    <w:hideMark/>
                  </w:tcPr>
                  <w:p w14:paraId="5FF4472D" w14:textId="77777777" w:rsidR="00A10CD2" w:rsidRPr="00196A64" w:rsidRDefault="00A10CD2" w:rsidP="00A10CD2">
                    <w:pPr>
                      <w:spacing w:after="0" w:line="240" w:lineRule="auto"/>
                      <w:jc w:val="left"/>
                      <w:rPr>
                        <w:rFonts w:asciiTheme="minorHAnsi" w:hAnsiTheme="minorHAnsi" w:cstheme="minorHAnsi"/>
                        <w:color w:val="000000"/>
                        <w:sz w:val="20"/>
                        <w:szCs w:val="20"/>
                        <w:lang w:val="en-IE" w:eastAsia="en-IE"/>
                      </w:rPr>
                    </w:pPr>
                    <w:r w:rsidRPr="00196A64">
                      <w:rPr>
                        <w:rFonts w:asciiTheme="minorHAnsi" w:hAnsiTheme="minorHAnsi" w:cstheme="minorHAnsi"/>
                        <w:color w:val="000000"/>
                        <w:sz w:val="20"/>
                        <w:szCs w:val="20"/>
                        <w:lang w:val="en-IE" w:eastAsia="en-IE"/>
                      </w:rPr>
                      <w:t>Criterion Number</w:t>
                    </w:r>
                  </w:p>
                </w:tc>
                <w:tc>
                  <w:tcPr>
                    <w:tcW w:w="4126" w:type="dxa"/>
                    <w:tcBorders>
                      <w:top w:val="single" w:sz="8" w:space="0" w:color="auto"/>
                      <w:left w:val="nil"/>
                      <w:bottom w:val="single" w:sz="8" w:space="0" w:color="auto"/>
                      <w:right w:val="single" w:sz="8" w:space="0" w:color="auto"/>
                    </w:tcBorders>
                    <w:shd w:val="clear" w:color="000000" w:fill="8EA9DB"/>
                    <w:vAlign w:val="center"/>
                    <w:hideMark/>
                  </w:tcPr>
                  <w:p w14:paraId="395B76AB" w14:textId="77777777" w:rsidR="00A10CD2" w:rsidRPr="00196A64" w:rsidRDefault="00A10CD2" w:rsidP="00A10CD2">
                    <w:pPr>
                      <w:spacing w:after="0" w:line="240" w:lineRule="auto"/>
                      <w:jc w:val="left"/>
                      <w:rPr>
                        <w:rFonts w:asciiTheme="minorHAnsi" w:hAnsiTheme="minorHAnsi" w:cstheme="minorHAnsi"/>
                        <w:color w:val="000000"/>
                        <w:sz w:val="20"/>
                        <w:szCs w:val="20"/>
                        <w:lang w:val="en-IE" w:eastAsia="en-IE"/>
                      </w:rPr>
                    </w:pPr>
                    <w:r w:rsidRPr="00196A64">
                      <w:rPr>
                        <w:rFonts w:asciiTheme="minorHAnsi" w:hAnsiTheme="minorHAnsi" w:cstheme="minorHAnsi"/>
                        <w:color w:val="000000"/>
                        <w:sz w:val="20"/>
                        <w:szCs w:val="20"/>
                        <w:lang w:val="en-IE" w:eastAsia="en-IE"/>
                      </w:rPr>
                      <w:t>Award Criterion (Tenderers should refer to all of the requirements of Appendix 1 of this RFT in addition to specific paragraphs mentioned).</w:t>
                    </w:r>
                  </w:p>
                </w:tc>
                <w:tc>
                  <w:tcPr>
                    <w:tcW w:w="1418" w:type="dxa"/>
                    <w:tcBorders>
                      <w:top w:val="single" w:sz="8" w:space="0" w:color="auto"/>
                      <w:left w:val="nil"/>
                      <w:bottom w:val="single" w:sz="8" w:space="0" w:color="auto"/>
                      <w:right w:val="single" w:sz="8" w:space="0" w:color="auto"/>
                    </w:tcBorders>
                    <w:shd w:val="clear" w:color="000000" w:fill="8EA9DB"/>
                    <w:vAlign w:val="center"/>
                    <w:hideMark/>
                  </w:tcPr>
                  <w:p w14:paraId="04E4587D" w14:textId="77777777" w:rsidR="00A10CD2" w:rsidRPr="00196A64" w:rsidRDefault="00A10CD2" w:rsidP="00A10CD2">
                    <w:pPr>
                      <w:spacing w:after="0" w:line="240" w:lineRule="auto"/>
                      <w:jc w:val="left"/>
                      <w:rPr>
                        <w:rFonts w:asciiTheme="minorHAnsi" w:hAnsiTheme="minorHAnsi" w:cstheme="minorHAnsi"/>
                        <w:color w:val="000000"/>
                        <w:sz w:val="20"/>
                        <w:szCs w:val="20"/>
                        <w:lang w:val="en-IE" w:eastAsia="en-IE"/>
                      </w:rPr>
                    </w:pPr>
                    <w:r w:rsidRPr="00196A64">
                      <w:rPr>
                        <w:rFonts w:asciiTheme="minorHAnsi" w:hAnsiTheme="minorHAnsi" w:cstheme="minorHAnsi"/>
                        <w:color w:val="000000"/>
                        <w:sz w:val="20"/>
                        <w:szCs w:val="20"/>
                        <w:lang w:val="en-IE" w:eastAsia="en-IE"/>
                      </w:rPr>
                      <w:t>Max Marks Available</w:t>
                    </w:r>
                  </w:p>
                </w:tc>
                <w:tc>
                  <w:tcPr>
                    <w:tcW w:w="1134" w:type="dxa"/>
                    <w:tcBorders>
                      <w:top w:val="single" w:sz="8" w:space="0" w:color="auto"/>
                      <w:left w:val="nil"/>
                      <w:bottom w:val="single" w:sz="8" w:space="0" w:color="auto"/>
                      <w:right w:val="single" w:sz="8" w:space="0" w:color="auto"/>
                    </w:tcBorders>
                    <w:shd w:val="clear" w:color="000000" w:fill="8EA9DB"/>
                    <w:vAlign w:val="center"/>
                    <w:hideMark/>
                  </w:tcPr>
                  <w:p w14:paraId="47236922" w14:textId="77777777" w:rsidR="00A10CD2" w:rsidRPr="00196A64" w:rsidRDefault="00A10CD2" w:rsidP="00A10CD2">
                    <w:pPr>
                      <w:spacing w:after="0" w:line="240" w:lineRule="auto"/>
                      <w:jc w:val="left"/>
                      <w:rPr>
                        <w:rFonts w:asciiTheme="minorHAnsi" w:hAnsiTheme="minorHAnsi" w:cstheme="minorHAnsi"/>
                        <w:color w:val="000000"/>
                        <w:sz w:val="20"/>
                        <w:szCs w:val="20"/>
                        <w:lang w:val="en-IE" w:eastAsia="en-IE"/>
                      </w:rPr>
                    </w:pPr>
                    <w:r w:rsidRPr="00196A64">
                      <w:rPr>
                        <w:rFonts w:asciiTheme="minorHAnsi" w:hAnsiTheme="minorHAnsi" w:cstheme="minorHAnsi"/>
                        <w:color w:val="000000"/>
                        <w:sz w:val="20"/>
                        <w:szCs w:val="20"/>
                        <w:lang w:val="en-IE" w:eastAsia="en-IE"/>
                      </w:rPr>
                      <w:t>Minimum Mark Required</w:t>
                    </w:r>
                  </w:p>
                </w:tc>
              </w:tr>
              <w:tr w:rsidR="00A10CD2" w:rsidRPr="00196A64" w14:paraId="3B868F20" w14:textId="77777777" w:rsidTr="00196A64">
                <w:trPr>
                  <w:gridAfter w:val="1"/>
                  <w:wAfter w:w="957" w:type="dxa"/>
                  <w:trHeight w:val="525"/>
                </w:trPr>
                <w:tc>
                  <w:tcPr>
                    <w:tcW w:w="1167" w:type="dxa"/>
                    <w:vMerge w:val="restart"/>
                    <w:tcBorders>
                      <w:top w:val="nil"/>
                      <w:left w:val="single" w:sz="8" w:space="0" w:color="auto"/>
                      <w:bottom w:val="single" w:sz="8" w:space="0" w:color="000000"/>
                      <w:right w:val="single" w:sz="8" w:space="0" w:color="auto"/>
                    </w:tcBorders>
                    <w:shd w:val="clear" w:color="auto" w:fill="auto"/>
                    <w:vAlign w:val="center"/>
                    <w:hideMark/>
                  </w:tcPr>
                  <w:p w14:paraId="723354D2" w14:textId="77777777" w:rsidR="00A10CD2" w:rsidRPr="00196A64" w:rsidRDefault="00A10CD2" w:rsidP="00A10CD2">
                    <w:pPr>
                      <w:spacing w:after="0" w:line="240" w:lineRule="auto"/>
                      <w:jc w:val="center"/>
                      <w:rPr>
                        <w:rFonts w:asciiTheme="minorHAnsi" w:hAnsiTheme="minorHAnsi" w:cstheme="minorHAnsi"/>
                        <w:color w:val="000000"/>
                        <w:sz w:val="20"/>
                        <w:szCs w:val="20"/>
                        <w:lang w:val="en-IE" w:eastAsia="en-IE"/>
                      </w:rPr>
                    </w:pPr>
                    <w:r w:rsidRPr="00196A64">
                      <w:rPr>
                        <w:rFonts w:asciiTheme="minorHAnsi" w:hAnsiTheme="minorHAnsi" w:cstheme="minorHAnsi"/>
                        <w:color w:val="000000"/>
                        <w:sz w:val="20"/>
                        <w:szCs w:val="20"/>
                        <w:lang w:val="en-IE" w:eastAsia="en-IE"/>
                      </w:rPr>
                      <w:t>Quality of Service Delivery</w:t>
                    </w:r>
                  </w:p>
                </w:tc>
                <w:tc>
                  <w:tcPr>
                    <w:tcW w:w="958" w:type="dxa"/>
                    <w:vMerge w:val="restart"/>
                    <w:tcBorders>
                      <w:top w:val="nil"/>
                      <w:left w:val="single" w:sz="8" w:space="0" w:color="auto"/>
                      <w:bottom w:val="single" w:sz="8" w:space="0" w:color="000000"/>
                      <w:right w:val="nil"/>
                    </w:tcBorders>
                    <w:shd w:val="clear" w:color="auto" w:fill="auto"/>
                    <w:vAlign w:val="center"/>
                    <w:hideMark/>
                  </w:tcPr>
                  <w:p w14:paraId="3649FC1E" w14:textId="77777777" w:rsidR="00A10CD2" w:rsidRPr="00196A64" w:rsidRDefault="00A10CD2" w:rsidP="00A10CD2">
                    <w:pPr>
                      <w:spacing w:after="0" w:line="240" w:lineRule="auto"/>
                      <w:jc w:val="center"/>
                      <w:rPr>
                        <w:rFonts w:asciiTheme="minorHAnsi" w:hAnsiTheme="minorHAnsi" w:cstheme="minorHAnsi"/>
                        <w:color w:val="000000"/>
                        <w:sz w:val="20"/>
                        <w:szCs w:val="20"/>
                        <w:lang w:val="en-IE" w:eastAsia="en-IE"/>
                      </w:rPr>
                    </w:pPr>
                    <w:r w:rsidRPr="00196A64">
                      <w:rPr>
                        <w:rFonts w:asciiTheme="minorHAnsi" w:hAnsiTheme="minorHAnsi" w:cstheme="minorHAnsi"/>
                        <w:color w:val="000000"/>
                        <w:sz w:val="20"/>
                        <w:szCs w:val="20"/>
                        <w:lang w:val="en-IE" w:eastAsia="en-IE"/>
                      </w:rPr>
                      <w:t>1</w:t>
                    </w:r>
                  </w:p>
                </w:tc>
                <w:tc>
                  <w:tcPr>
                    <w:tcW w:w="4126" w:type="dxa"/>
                    <w:vMerge w:val="restart"/>
                    <w:tcBorders>
                      <w:top w:val="nil"/>
                      <w:left w:val="single" w:sz="8" w:space="0" w:color="auto"/>
                      <w:bottom w:val="single" w:sz="8" w:space="0" w:color="000000"/>
                      <w:right w:val="single" w:sz="8" w:space="0" w:color="auto"/>
                    </w:tcBorders>
                    <w:shd w:val="clear" w:color="auto" w:fill="auto"/>
                    <w:vAlign w:val="center"/>
                    <w:hideMark/>
                  </w:tcPr>
                  <w:p w14:paraId="4F59E03E" w14:textId="77777777" w:rsidR="00A10CD2" w:rsidRPr="00196A64" w:rsidRDefault="00A10CD2" w:rsidP="00A10CD2">
                    <w:pPr>
                      <w:spacing w:after="0" w:line="240" w:lineRule="auto"/>
                      <w:jc w:val="left"/>
                      <w:rPr>
                        <w:rFonts w:asciiTheme="minorHAnsi" w:hAnsiTheme="minorHAnsi" w:cstheme="minorHAnsi"/>
                        <w:color w:val="000000"/>
                        <w:sz w:val="20"/>
                        <w:szCs w:val="20"/>
                        <w:lang w:val="en-IE" w:eastAsia="en-IE"/>
                      </w:rPr>
                    </w:pPr>
                    <w:r w:rsidRPr="00196A64">
                      <w:rPr>
                        <w:rFonts w:asciiTheme="minorHAnsi" w:hAnsiTheme="minorHAnsi" w:cstheme="minorHAnsi"/>
                        <w:color w:val="000000"/>
                        <w:sz w:val="20"/>
                        <w:szCs w:val="20"/>
                        <w:lang w:val="en-IE" w:eastAsia="en-IE"/>
                      </w:rPr>
                      <w:t>Quality of proposed team including quality of the management structure and team members’ resources applied as well as management of the client relationship</w:t>
                    </w:r>
                  </w:p>
                </w:tc>
                <w:tc>
                  <w:tcPr>
                    <w:tcW w:w="1418" w:type="dxa"/>
                    <w:vMerge w:val="restart"/>
                    <w:tcBorders>
                      <w:top w:val="nil"/>
                      <w:left w:val="single" w:sz="8" w:space="0" w:color="auto"/>
                      <w:bottom w:val="single" w:sz="8" w:space="0" w:color="000000"/>
                      <w:right w:val="single" w:sz="8" w:space="0" w:color="auto"/>
                    </w:tcBorders>
                    <w:shd w:val="clear" w:color="auto" w:fill="auto"/>
                    <w:vAlign w:val="center"/>
                    <w:hideMark/>
                  </w:tcPr>
                  <w:p w14:paraId="45FC8017" w14:textId="77777777" w:rsidR="00A10CD2" w:rsidRPr="00196A64" w:rsidRDefault="00A10CD2" w:rsidP="00A10CD2">
                    <w:pPr>
                      <w:spacing w:after="0" w:line="240" w:lineRule="auto"/>
                      <w:jc w:val="center"/>
                      <w:rPr>
                        <w:rFonts w:asciiTheme="minorHAnsi" w:hAnsiTheme="minorHAnsi" w:cstheme="minorHAnsi"/>
                        <w:color w:val="000000"/>
                        <w:sz w:val="20"/>
                        <w:szCs w:val="20"/>
                        <w:lang w:val="en-IE" w:eastAsia="en-IE"/>
                      </w:rPr>
                    </w:pPr>
                    <w:r w:rsidRPr="00196A64">
                      <w:rPr>
                        <w:rFonts w:asciiTheme="minorHAnsi" w:hAnsiTheme="minorHAnsi" w:cstheme="minorHAnsi"/>
                        <w:color w:val="000000"/>
                        <w:sz w:val="20"/>
                        <w:szCs w:val="20"/>
                        <w:lang w:val="en-IE" w:eastAsia="en-IE"/>
                      </w:rPr>
                      <w:t>1000</w:t>
                    </w:r>
                  </w:p>
                </w:tc>
                <w:tc>
                  <w:tcPr>
                    <w:tcW w:w="1134" w:type="dxa"/>
                    <w:vMerge w:val="restart"/>
                    <w:tcBorders>
                      <w:top w:val="nil"/>
                      <w:left w:val="single" w:sz="8" w:space="0" w:color="auto"/>
                      <w:bottom w:val="single" w:sz="8" w:space="0" w:color="000000"/>
                      <w:right w:val="single" w:sz="8" w:space="0" w:color="auto"/>
                    </w:tcBorders>
                    <w:shd w:val="clear" w:color="auto" w:fill="auto"/>
                    <w:vAlign w:val="center"/>
                    <w:hideMark/>
                  </w:tcPr>
                  <w:p w14:paraId="02CADCD5" w14:textId="65DB0409" w:rsidR="00A10CD2" w:rsidRPr="00196A64" w:rsidRDefault="00A10CD2" w:rsidP="00A10CD2">
                    <w:pPr>
                      <w:spacing w:after="0" w:line="240" w:lineRule="auto"/>
                      <w:jc w:val="center"/>
                      <w:rPr>
                        <w:rFonts w:asciiTheme="minorHAnsi" w:hAnsiTheme="minorHAnsi" w:cstheme="minorHAnsi"/>
                        <w:color w:val="000000"/>
                        <w:sz w:val="20"/>
                        <w:szCs w:val="20"/>
                        <w:lang w:val="en-IE" w:eastAsia="en-IE"/>
                      </w:rPr>
                    </w:pPr>
                    <w:r w:rsidRPr="00196A64">
                      <w:rPr>
                        <w:rFonts w:asciiTheme="minorHAnsi" w:hAnsiTheme="minorHAnsi" w:cstheme="minorHAnsi"/>
                        <w:color w:val="000000"/>
                        <w:sz w:val="20"/>
                        <w:szCs w:val="20"/>
                        <w:lang w:val="en-IE" w:eastAsia="en-IE"/>
                      </w:rPr>
                      <w:t>6</w:t>
                    </w:r>
                    <w:r w:rsidR="00190069" w:rsidRPr="00196A64">
                      <w:rPr>
                        <w:rFonts w:asciiTheme="minorHAnsi" w:hAnsiTheme="minorHAnsi" w:cstheme="minorHAnsi"/>
                        <w:color w:val="000000"/>
                        <w:sz w:val="20"/>
                        <w:szCs w:val="20"/>
                        <w:lang w:val="en-IE" w:eastAsia="en-IE"/>
                      </w:rPr>
                      <w:t>16</w:t>
                    </w:r>
                  </w:p>
                </w:tc>
              </w:tr>
              <w:tr w:rsidR="00A10CD2" w:rsidRPr="00196A64" w14:paraId="4A72E344" w14:textId="77777777" w:rsidTr="00196A64">
                <w:trPr>
                  <w:trHeight w:val="510"/>
                </w:trPr>
                <w:tc>
                  <w:tcPr>
                    <w:tcW w:w="1167" w:type="dxa"/>
                    <w:vMerge/>
                    <w:tcBorders>
                      <w:top w:val="nil"/>
                      <w:left w:val="single" w:sz="8" w:space="0" w:color="auto"/>
                      <w:bottom w:val="single" w:sz="8" w:space="0" w:color="000000"/>
                      <w:right w:val="single" w:sz="8" w:space="0" w:color="auto"/>
                    </w:tcBorders>
                    <w:vAlign w:val="center"/>
                    <w:hideMark/>
                  </w:tcPr>
                  <w:p w14:paraId="342D9DDD" w14:textId="77777777" w:rsidR="00A10CD2" w:rsidRPr="00196A64" w:rsidRDefault="00A10CD2" w:rsidP="00A10CD2">
                    <w:pPr>
                      <w:spacing w:after="0" w:line="240" w:lineRule="auto"/>
                      <w:jc w:val="left"/>
                      <w:rPr>
                        <w:rFonts w:asciiTheme="minorHAnsi" w:hAnsiTheme="minorHAnsi" w:cstheme="minorHAnsi"/>
                        <w:color w:val="000000"/>
                        <w:sz w:val="20"/>
                        <w:szCs w:val="20"/>
                        <w:lang w:val="en-IE" w:eastAsia="en-IE"/>
                      </w:rPr>
                    </w:pPr>
                  </w:p>
                </w:tc>
                <w:tc>
                  <w:tcPr>
                    <w:tcW w:w="958" w:type="dxa"/>
                    <w:vMerge/>
                    <w:tcBorders>
                      <w:top w:val="nil"/>
                      <w:left w:val="single" w:sz="8" w:space="0" w:color="auto"/>
                      <w:bottom w:val="single" w:sz="8" w:space="0" w:color="000000"/>
                      <w:right w:val="nil"/>
                    </w:tcBorders>
                    <w:vAlign w:val="center"/>
                    <w:hideMark/>
                  </w:tcPr>
                  <w:p w14:paraId="550DEC98" w14:textId="77777777" w:rsidR="00A10CD2" w:rsidRPr="00196A64" w:rsidRDefault="00A10CD2" w:rsidP="00A10CD2">
                    <w:pPr>
                      <w:spacing w:after="0" w:line="240" w:lineRule="auto"/>
                      <w:jc w:val="left"/>
                      <w:rPr>
                        <w:rFonts w:asciiTheme="minorHAnsi" w:hAnsiTheme="minorHAnsi" w:cstheme="minorHAnsi"/>
                        <w:color w:val="000000"/>
                        <w:sz w:val="20"/>
                        <w:szCs w:val="20"/>
                        <w:lang w:val="en-IE" w:eastAsia="en-IE"/>
                      </w:rPr>
                    </w:pPr>
                  </w:p>
                </w:tc>
                <w:tc>
                  <w:tcPr>
                    <w:tcW w:w="4126" w:type="dxa"/>
                    <w:vMerge/>
                    <w:tcBorders>
                      <w:top w:val="nil"/>
                      <w:left w:val="single" w:sz="8" w:space="0" w:color="auto"/>
                      <w:bottom w:val="single" w:sz="8" w:space="0" w:color="000000"/>
                      <w:right w:val="single" w:sz="8" w:space="0" w:color="auto"/>
                    </w:tcBorders>
                    <w:vAlign w:val="center"/>
                    <w:hideMark/>
                  </w:tcPr>
                  <w:p w14:paraId="123A5DBC" w14:textId="77777777" w:rsidR="00A10CD2" w:rsidRPr="00196A64" w:rsidRDefault="00A10CD2" w:rsidP="00A10CD2">
                    <w:pPr>
                      <w:spacing w:after="0" w:line="240" w:lineRule="auto"/>
                      <w:jc w:val="left"/>
                      <w:rPr>
                        <w:rFonts w:asciiTheme="minorHAnsi" w:hAnsiTheme="minorHAnsi" w:cstheme="minorHAnsi"/>
                        <w:color w:val="000000"/>
                        <w:sz w:val="20"/>
                        <w:szCs w:val="20"/>
                        <w:lang w:val="en-IE" w:eastAsia="en-IE"/>
                      </w:rPr>
                    </w:pPr>
                  </w:p>
                </w:tc>
                <w:tc>
                  <w:tcPr>
                    <w:tcW w:w="1418" w:type="dxa"/>
                    <w:vMerge/>
                    <w:tcBorders>
                      <w:top w:val="nil"/>
                      <w:left w:val="single" w:sz="8" w:space="0" w:color="auto"/>
                      <w:bottom w:val="single" w:sz="8" w:space="0" w:color="000000"/>
                      <w:right w:val="single" w:sz="8" w:space="0" w:color="auto"/>
                    </w:tcBorders>
                    <w:vAlign w:val="center"/>
                    <w:hideMark/>
                  </w:tcPr>
                  <w:p w14:paraId="642AB8F5" w14:textId="77777777" w:rsidR="00A10CD2" w:rsidRPr="00196A64" w:rsidRDefault="00A10CD2" w:rsidP="00A10CD2">
                    <w:pPr>
                      <w:spacing w:after="0" w:line="240" w:lineRule="auto"/>
                      <w:jc w:val="left"/>
                      <w:rPr>
                        <w:rFonts w:asciiTheme="minorHAnsi" w:hAnsiTheme="minorHAnsi" w:cstheme="minorHAnsi"/>
                        <w:color w:val="000000"/>
                        <w:sz w:val="20"/>
                        <w:szCs w:val="20"/>
                        <w:lang w:val="en-IE" w:eastAsia="en-IE"/>
                      </w:rPr>
                    </w:pPr>
                  </w:p>
                </w:tc>
                <w:tc>
                  <w:tcPr>
                    <w:tcW w:w="1134" w:type="dxa"/>
                    <w:vMerge/>
                    <w:tcBorders>
                      <w:top w:val="nil"/>
                      <w:left w:val="single" w:sz="8" w:space="0" w:color="auto"/>
                      <w:bottom w:val="single" w:sz="8" w:space="0" w:color="000000"/>
                      <w:right w:val="single" w:sz="8" w:space="0" w:color="auto"/>
                    </w:tcBorders>
                    <w:vAlign w:val="center"/>
                    <w:hideMark/>
                  </w:tcPr>
                  <w:p w14:paraId="560669AB" w14:textId="77777777" w:rsidR="00A10CD2" w:rsidRPr="00196A64" w:rsidRDefault="00A10CD2" w:rsidP="00A10CD2">
                    <w:pPr>
                      <w:spacing w:after="0" w:line="240" w:lineRule="auto"/>
                      <w:jc w:val="left"/>
                      <w:rPr>
                        <w:rFonts w:asciiTheme="minorHAnsi" w:hAnsiTheme="minorHAnsi" w:cstheme="minorHAnsi"/>
                        <w:color w:val="000000"/>
                        <w:sz w:val="20"/>
                        <w:szCs w:val="20"/>
                        <w:lang w:val="en-IE" w:eastAsia="en-IE"/>
                      </w:rPr>
                    </w:pPr>
                  </w:p>
                </w:tc>
                <w:tc>
                  <w:tcPr>
                    <w:tcW w:w="957" w:type="dxa"/>
                    <w:tcBorders>
                      <w:top w:val="nil"/>
                      <w:left w:val="nil"/>
                      <w:bottom w:val="nil"/>
                      <w:right w:val="nil"/>
                    </w:tcBorders>
                    <w:shd w:val="clear" w:color="auto" w:fill="auto"/>
                    <w:noWrap/>
                    <w:vAlign w:val="bottom"/>
                    <w:hideMark/>
                  </w:tcPr>
                  <w:p w14:paraId="4F1096B8" w14:textId="77777777" w:rsidR="00A10CD2" w:rsidRPr="00196A64" w:rsidRDefault="00A10CD2" w:rsidP="00A10CD2">
                    <w:pPr>
                      <w:spacing w:after="0" w:line="240" w:lineRule="auto"/>
                      <w:jc w:val="center"/>
                      <w:rPr>
                        <w:rFonts w:asciiTheme="minorHAnsi" w:hAnsiTheme="minorHAnsi" w:cstheme="minorHAnsi"/>
                        <w:color w:val="000000"/>
                        <w:sz w:val="20"/>
                        <w:szCs w:val="20"/>
                        <w:lang w:val="en-IE" w:eastAsia="en-IE"/>
                      </w:rPr>
                    </w:pPr>
                  </w:p>
                </w:tc>
              </w:tr>
              <w:tr w:rsidR="00A10CD2" w:rsidRPr="00196A64" w14:paraId="34CC4978" w14:textId="77777777" w:rsidTr="00196A64">
                <w:trPr>
                  <w:trHeight w:val="720"/>
                </w:trPr>
                <w:tc>
                  <w:tcPr>
                    <w:tcW w:w="1167" w:type="dxa"/>
                    <w:vMerge/>
                    <w:tcBorders>
                      <w:top w:val="nil"/>
                      <w:left w:val="single" w:sz="8" w:space="0" w:color="auto"/>
                      <w:bottom w:val="single" w:sz="8" w:space="0" w:color="000000"/>
                      <w:right w:val="single" w:sz="8" w:space="0" w:color="auto"/>
                    </w:tcBorders>
                    <w:vAlign w:val="center"/>
                    <w:hideMark/>
                  </w:tcPr>
                  <w:p w14:paraId="34857A0D" w14:textId="77777777" w:rsidR="00A10CD2" w:rsidRPr="00196A64" w:rsidRDefault="00A10CD2" w:rsidP="00A10CD2">
                    <w:pPr>
                      <w:spacing w:after="0" w:line="240" w:lineRule="auto"/>
                      <w:jc w:val="left"/>
                      <w:rPr>
                        <w:rFonts w:asciiTheme="minorHAnsi" w:hAnsiTheme="minorHAnsi" w:cstheme="minorHAnsi"/>
                        <w:color w:val="000000"/>
                        <w:sz w:val="20"/>
                        <w:szCs w:val="20"/>
                        <w:lang w:val="en-IE" w:eastAsia="en-IE"/>
                      </w:rPr>
                    </w:pPr>
                  </w:p>
                </w:tc>
                <w:tc>
                  <w:tcPr>
                    <w:tcW w:w="958" w:type="dxa"/>
                    <w:tcBorders>
                      <w:top w:val="nil"/>
                      <w:left w:val="nil"/>
                      <w:bottom w:val="single" w:sz="8" w:space="0" w:color="auto"/>
                      <w:right w:val="single" w:sz="8" w:space="0" w:color="auto"/>
                    </w:tcBorders>
                    <w:shd w:val="clear" w:color="auto" w:fill="auto"/>
                    <w:vAlign w:val="center"/>
                    <w:hideMark/>
                  </w:tcPr>
                  <w:p w14:paraId="7FA81019" w14:textId="77777777" w:rsidR="00A10CD2" w:rsidRPr="00196A64" w:rsidRDefault="00A10CD2" w:rsidP="00A10CD2">
                    <w:pPr>
                      <w:spacing w:after="0" w:line="240" w:lineRule="auto"/>
                      <w:jc w:val="center"/>
                      <w:rPr>
                        <w:rFonts w:asciiTheme="minorHAnsi" w:hAnsiTheme="minorHAnsi" w:cstheme="minorHAnsi"/>
                        <w:color w:val="000000"/>
                        <w:sz w:val="20"/>
                        <w:szCs w:val="20"/>
                        <w:lang w:val="en-IE" w:eastAsia="en-IE"/>
                      </w:rPr>
                    </w:pPr>
                    <w:r w:rsidRPr="00196A64">
                      <w:rPr>
                        <w:rFonts w:asciiTheme="minorHAnsi" w:hAnsiTheme="minorHAnsi" w:cstheme="minorHAnsi"/>
                        <w:color w:val="000000"/>
                        <w:sz w:val="20"/>
                        <w:szCs w:val="20"/>
                        <w:lang w:val="en-IE" w:eastAsia="en-IE"/>
                      </w:rPr>
                      <w:t>2</w:t>
                    </w:r>
                  </w:p>
                </w:tc>
                <w:tc>
                  <w:tcPr>
                    <w:tcW w:w="4126" w:type="dxa"/>
                    <w:tcBorders>
                      <w:top w:val="nil"/>
                      <w:left w:val="nil"/>
                      <w:bottom w:val="single" w:sz="8" w:space="0" w:color="auto"/>
                      <w:right w:val="single" w:sz="8" w:space="0" w:color="auto"/>
                    </w:tcBorders>
                    <w:shd w:val="clear" w:color="auto" w:fill="auto"/>
                    <w:vAlign w:val="center"/>
                    <w:hideMark/>
                  </w:tcPr>
                  <w:p w14:paraId="6D7E84F1" w14:textId="77777777" w:rsidR="00A10CD2" w:rsidRPr="00196A64" w:rsidRDefault="00A10CD2" w:rsidP="00A10CD2">
                    <w:pPr>
                      <w:spacing w:after="0" w:line="240" w:lineRule="auto"/>
                      <w:jc w:val="left"/>
                      <w:rPr>
                        <w:rFonts w:asciiTheme="minorHAnsi" w:hAnsiTheme="minorHAnsi" w:cstheme="minorHAnsi"/>
                        <w:color w:val="000000"/>
                        <w:sz w:val="20"/>
                        <w:szCs w:val="20"/>
                        <w:lang w:val="en-IE" w:eastAsia="en-IE"/>
                      </w:rPr>
                    </w:pPr>
                    <w:r w:rsidRPr="00196A64">
                      <w:rPr>
                        <w:rFonts w:asciiTheme="minorHAnsi" w:hAnsiTheme="minorHAnsi" w:cstheme="minorHAnsi"/>
                        <w:color w:val="000000"/>
                        <w:sz w:val="20"/>
                        <w:szCs w:val="20"/>
                        <w:lang w:val="en-IE" w:eastAsia="en-IE"/>
                      </w:rPr>
                      <w:t xml:space="preserve">Demonstration of an Understanding of the Clients Requirements </w:t>
                    </w:r>
                  </w:p>
                </w:tc>
                <w:tc>
                  <w:tcPr>
                    <w:tcW w:w="1418" w:type="dxa"/>
                    <w:tcBorders>
                      <w:top w:val="nil"/>
                      <w:left w:val="nil"/>
                      <w:bottom w:val="single" w:sz="8" w:space="0" w:color="auto"/>
                      <w:right w:val="single" w:sz="8" w:space="0" w:color="auto"/>
                    </w:tcBorders>
                    <w:shd w:val="clear" w:color="auto" w:fill="auto"/>
                    <w:vAlign w:val="center"/>
                    <w:hideMark/>
                  </w:tcPr>
                  <w:p w14:paraId="29BF071D" w14:textId="77777777" w:rsidR="00A10CD2" w:rsidRPr="00196A64" w:rsidRDefault="00A10CD2" w:rsidP="00A10CD2">
                    <w:pPr>
                      <w:spacing w:after="0" w:line="240" w:lineRule="auto"/>
                      <w:jc w:val="center"/>
                      <w:rPr>
                        <w:rFonts w:asciiTheme="minorHAnsi" w:hAnsiTheme="minorHAnsi" w:cstheme="minorHAnsi"/>
                        <w:color w:val="000000"/>
                        <w:sz w:val="20"/>
                        <w:szCs w:val="20"/>
                        <w:lang w:val="en-IE" w:eastAsia="en-IE"/>
                      </w:rPr>
                    </w:pPr>
                    <w:r w:rsidRPr="00196A64">
                      <w:rPr>
                        <w:rFonts w:asciiTheme="minorHAnsi" w:hAnsiTheme="minorHAnsi" w:cstheme="minorHAnsi"/>
                        <w:color w:val="000000"/>
                        <w:sz w:val="20"/>
                        <w:szCs w:val="20"/>
                        <w:lang w:val="en-IE" w:eastAsia="en-IE"/>
                      </w:rPr>
                      <w:t>300</w:t>
                    </w:r>
                  </w:p>
                </w:tc>
                <w:tc>
                  <w:tcPr>
                    <w:tcW w:w="1134" w:type="dxa"/>
                    <w:tcBorders>
                      <w:top w:val="nil"/>
                      <w:left w:val="nil"/>
                      <w:bottom w:val="single" w:sz="8" w:space="0" w:color="auto"/>
                      <w:right w:val="single" w:sz="8" w:space="0" w:color="auto"/>
                    </w:tcBorders>
                    <w:shd w:val="clear" w:color="auto" w:fill="auto"/>
                    <w:vAlign w:val="center"/>
                    <w:hideMark/>
                  </w:tcPr>
                  <w:p w14:paraId="2080BD3A" w14:textId="35AC6131" w:rsidR="00A10CD2" w:rsidRPr="00196A64" w:rsidRDefault="00A10CD2" w:rsidP="00A10CD2">
                    <w:pPr>
                      <w:spacing w:after="0" w:line="240" w:lineRule="auto"/>
                      <w:jc w:val="center"/>
                      <w:rPr>
                        <w:rFonts w:asciiTheme="minorHAnsi" w:hAnsiTheme="minorHAnsi" w:cstheme="minorHAnsi"/>
                        <w:color w:val="000000"/>
                        <w:sz w:val="20"/>
                        <w:szCs w:val="20"/>
                        <w:lang w:val="en-IE" w:eastAsia="en-IE"/>
                      </w:rPr>
                    </w:pPr>
                    <w:r w:rsidRPr="00196A64">
                      <w:rPr>
                        <w:rFonts w:asciiTheme="minorHAnsi" w:hAnsiTheme="minorHAnsi" w:cstheme="minorHAnsi"/>
                        <w:color w:val="000000"/>
                        <w:sz w:val="20"/>
                        <w:szCs w:val="20"/>
                        <w:lang w:val="en-IE" w:eastAsia="en-IE"/>
                      </w:rPr>
                      <w:t>18</w:t>
                    </w:r>
                    <w:r w:rsidR="00190069" w:rsidRPr="00196A64">
                      <w:rPr>
                        <w:rFonts w:asciiTheme="minorHAnsi" w:hAnsiTheme="minorHAnsi" w:cstheme="minorHAnsi"/>
                        <w:color w:val="000000"/>
                        <w:sz w:val="20"/>
                        <w:szCs w:val="20"/>
                        <w:lang w:val="en-IE" w:eastAsia="en-IE"/>
                      </w:rPr>
                      <w:t>0</w:t>
                    </w:r>
                  </w:p>
                </w:tc>
                <w:tc>
                  <w:tcPr>
                    <w:tcW w:w="957" w:type="dxa"/>
                    <w:vAlign w:val="center"/>
                    <w:hideMark/>
                  </w:tcPr>
                  <w:p w14:paraId="05E81DCF" w14:textId="77777777" w:rsidR="00A10CD2" w:rsidRPr="00196A64" w:rsidRDefault="00A10CD2" w:rsidP="00A10CD2">
                    <w:pPr>
                      <w:spacing w:after="0" w:line="240" w:lineRule="auto"/>
                      <w:jc w:val="left"/>
                      <w:rPr>
                        <w:rFonts w:asciiTheme="minorHAnsi" w:hAnsiTheme="minorHAnsi" w:cstheme="minorHAnsi"/>
                        <w:sz w:val="20"/>
                        <w:szCs w:val="20"/>
                        <w:lang w:val="en-IE" w:eastAsia="en-IE"/>
                      </w:rPr>
                    </w:pPr>
                  </w:p>
                </w:tc>
              </w:tr>
              <w:tr w:rsidR="00A10CD2" w:rsidRPr="00196A64" w14:paraId="40D4339A" w14:textId="77777777" w:rsidTr="00196A64">
                <w:trPr>
                  <w:trHeight w:val="780"/>
                </w:trPr>
                <w:tc>
                  <w:tcPr>
                    <w:tcW w:w="1167" w:type="dxa"/>
                    <w:vMerge/>
                    <w:tcBorders>
                      <w:top w:val="nil"/>
                      <w:left w:val="single" w:sz="8" w:space="0" w:color="auto"/>
                      <w:bottom w:val="single" w:sz="8" w:space="0" w:color="000000"/>
                      <w:right w:val="single" w:sz="8" w:space="0" w:color="auto"/>
                    </w:tcBorders>
                    <w:vAlign w:val="center"/>
                    <w:hideMark/>
                  </w:tcPr>
                  <w:p w14:paraId="1C2B4E12" w14:textId="77777777" w:rsidR="00A10CD2" w:rsidRPr="00196A64" w:rsidRDefault="00A10CD2" w:rsidP="00A10CD2">
                    <w:pPr>
                      <w:spacing w:after="0" w:line="240" w:lineRule="auto"/>
                      <w:jc w:val="left"/>
                      <w:rPr>
                        <w:rFonts w:asciiTheme="minorHAnsi" w:hAnsiTheme="minorHAnsi" w:cstheme="minorHAnsi"/>
                        <w:color w:val="000000"/>
                        <w:sz w:val="20"/>
                        <w:szCs w:val="20"/>
                        <w:lang w:val="en-IE" w:eastAsia="en-IE"/>
                      </w:rPr>
                    </w:pPr>
                  </w:p>
                </w:tc>
                <w:tc>
                  <w:tcPr>
                    <w:tcW w:w="958" w:type="dxa"/>
                    <w:tcBorders>
                      <w:top w:val="nil"/>
                      <w:left w:val="nil"/>
                      <w:bottom w:val="single" w:sz="8" w:space="0" w:color="auto"/>
                      <w:right w:val="single" w:sz="8" w:space="0" w:color="auto"/>
                    </w:tcBorders>
                    <w:shd w:val="clear" w:color="auto" w:fill="auto"/>
                    <w:vAlign w:val="center"/>
                    <w:hideMark/>
                  </w:tcPr>
                  <w:p w14:paraId="445EDB56" w14:textId="77777777" w:rsidR="00A10CD2" w:rsidRPr="00196A64" w:rsidRDefault="00A10CD2" w:rsidP="00A10CD2">
                    <w:pPr>
                      <w:spacing w:after="0" w:line="240" w:lineRule="auto"/>
                      <w:jc w:val="center"/>
                      <w:rPr>
                        <w:rFonts w:asciiTheme="minorHAnsi" w:hAnsiTheme="minorHAnsi" w:cstheme="minorHAnsi"/>
                        <w:color w:val="000000"/>
                        <w:sz w:val="20"/>
                        <w:szCs w:val="20"/>
                        <w:lang w:val="en-IE" w:eastAsia="en-IE"/>
                      </w:rPr>
                    </w:pPr>
                    <w:r w:rsidRPr="00196A64">
                      <w:rPr>
                        <w:rFonts w:asciiTheme="minorHAnsi" w:hAnsiTheme="minorHAnsi" w:cstheme="minorHAnsi"/>
                        <w:color w:val="000000"/>
                        <w:sz w:val="20"/>
                        <w:szCs w:val="20"/>
                        <w:lang w:val="en-IE" w:eastAsia="en-IE"/>
                      </w:rPr>
                      <w:t>3</w:t>
                    </w:r>
                  </w:p>
                </w:tc>
                <w:tc>
                  <w:tcPr>
                    <w:tcW w:w="4126" w:type="dxa"/>
                    <w:tcBorders>
                      <w:top w:val="nil"/>
                      <w:left w:val="nil"/>
                      <w:bottom w:val="nil"/>
                      <w:right w:val="nil"/>
                    </w:tcBorders>
                    <w:shd w:val="clear" w:color="auto" w:fill="auto"/>
                    <w:vAlign w:val="center"/>
                    <w:hideMark/>
                  </w:tcPr>
                  <w:p w14:paraId="06114112" w14:textId="77777777" w:rsidR="00A10CD2" w:rsidRPr="00196A64" w:rsidRDefault="00A10CD2" w:rsidP="00A10CD2">
                    <w:pPr>
                      <w:spacing w:after="0" w:line="240" w:lineRule="auto"/>
                      <w:jc w:val="left"/>
                      <w:rPr>
                        <w:rFonts w:asciiTheme="minorHAnsi" w:hAnsiTheme="minorHAnsi" w:cstheme="minorHAnsi"/>
                        <w:color w:val="000000"/>
                        <w:sz w:val="20"/>
                        <w:szCs w:val="20"/>
                        <w:lang w:val="en-IE" w:eastAsia="en-IE"/>
                      </w:rPr>
                    </w:pPr>
                    <w:r w:rsidRPr="00196A64">
                      <w:rPr>
                        <w:rFonts w:asciiTheme="minorHAnsi" w:hAnsiTheme="minorHAnsi" w:cstheme="minorHAnsi"/>
                        <w:color w:val="000000"/>
                        <w:sz w:val="20"/>
                        <w:szCs w:val="20"/>
                        <w:lang w:val="en-IE" w:eastAsia="en-IE"/>
                      </w:rPr>
                      <w:t xml:space="preserve">Quality and Technical Merit of the methodological approach proposed </w:t>
                    </w:r>
                  </w:p>
                </w:tc>
                <w:tc>
                  <w:tcPr>
                    <w:tcW w:w="1418" w:type="dxa"/>
                    <w:tcBorders>
                      <w:top w:val="nil"/>
                      <w:left w:val="single" w:sz="8" w:space="0" w:color="auto"/>
                      <w:bottom w:val="single" w:sz="8" w:space="0" w:color="auto"/>
                      <w:right w:val="single" w:sz="8" w:space="0" w:color="auto"/>
                    </w:tcBorders>
                    <w:shd w:val="clear" w:color="auto" w:fill="auto"/>
                    <w:vAlign w:val="center"/>
                    <w:hideMark/>
                  </w:tcPr>
                  <w:p w14:paraId="5EFA064F" w14:textId="77777777" w:rsidR="00A10CD2" w:rsidRPr="00196A64" w:rsidRDefault="00A10CD2" w:rsidP="00A10CD2">
                    <w:pPr>
                      <w:spacing w:after="0" w:line="240" w:lineRule="auto"/>
                      <w:jc w:val="center"/>
                      <w:rPr>
                        <w:rFonts w:asciiTheme="minorHAnsi" w:hAnsiTheme="minorHAnsi" w:cstheme="minorHAnsi"/>
                        <w:color w:val="000000"/>
                        <w:sz w:val="20"/>
                        <w:szCs w:val="20"/>
                        <w:lang w:val="en-IE" w:eastAsia="en-IE"/>
                      </w:rPr>
                    </w:pPr>
                    <w:r w:rsidRPr="00196A64">
                      <w:rPr>
                        <w:rFonts w:asciiTheme="minorHAnsi" w:hAnsiTheme="minorHAnsi" w:cstheme="minorHAnsi"/>
                        <w:color w:val="000000"/>
                        <w:sz w:val="20"/>
                        <w:szCs w:val="20"/>
                        <w:lang w:val="en-IE" w:eastAsia="en-IE"/>
                      </w:rPr>
                      <w:t>1600</w:t>
                    </w:r>
                  </w:p>
                </w:tc>
                <w:tc>
                  <w:tcPr>
                    <w:tcW w:w="1134" w:type="dxa"/>
                    <w:tcBorders>
                      <w:top w:val="nil"/>
                      <w:left w:val="nil"/>
                      <w:bottom w:val="single" w:sz="8" w:space="0" w:color="auto"/>
                      <w:right w:val="single" w:sz="8" w:space="0" w:color="auto"/>
                    </w:tcBorders>
                    <w:shd w:val="clear" w:color="auto" w:fill="auto"/>
                    <w:vAlign w:val="center"/>
                    <w:hideMark/>
                  </w:tcPr>
                  <w:p w14:paraId="38D0FC6F" w14:textId="7EB77BE6" w:rsidR="00A10CD2" w:rsidRPr="00196A64" w:rsidRDefault="00A10CD2" w:rsidP="00A10CD2">
                    <w:pPr>
                      <w:spacing w:after="0" w:line="240" w:lineRule="auto"/>
                      <w:jc w:val="center"/>
                      <w:rPr>
                        <w:rFonts w:asciiTheme="minorHAnsi" w:hAnsiTheme="minorHAnsi" w:cstheme="minorHAnsi"/>
                        <w:color w:val="000000"/>
                        <w:sz w:val="20"/>
                        <w:szCs w:val="20"/>
                        <w:lang w:val="en-IE" w:eastAsia="en-IE"/>
                      </w:rPr>
                    </w:pPr>
                    <w:r w:rsidRPr="00196A64">
                      <w:rPr>
                        <w:rFonts w:asciiTheme="minorHAnsi" w:hAnsiTheme="minorHAnsi" w:cstheme="minorHAnsi"/>
                        <w:color w:val="000000"/>
                        <w:sz w:val="20"/>
                        <w:szCs w:val="20"/>
                        <w:lang w:val="en-IE" w:eastAsia="en-IE"/>
                      </w:rPr>
                      <w:t>9</w:t>
                    </w:r>
                    <w:r w:rsidR="00190069" w:rsidRPr="00196A64">
                      <w:rPr>
                        <w:rFonts w:asciiTheme="minorHAnsi" w:hAnsiTheme="minorHAnsi" w:cstheme="minorHAnsi"/>
                        <w:color w:val="000000"/>
                        <w:sz w:val="20"/>
                        <w:szCs w:val="20"/>
                        <w:lang w:val="en-IE" w:eastAsia="en-IE"/>
                      </w:rPr>
                      <w:t>60</w:t>
                    </w:r>
                  </w:p>
                </w:tc>
                <w:tc>
                  <w:tcPr>
                    <w:tcW w:w="957" w:type="dxa"/>
                    <w:vAlign w:val="center"/>
                    <w:hideMark/>
                  </w:tcPr>
                  <w:p w14:paraId="44711234" w14:textId="77777777" w:rsidR="00A10CD2" w:rsidRPr="00196A64" w:rsidRDefault="00A10CD2" w:rsidP="00A10CD2">
                    <w:pPr>
                      <w:spacing w:after="0" w:line="240" w:lineRule="auto"/>
                      <w:jc w:val="left"/>
                      <w:rPr>
                        <w:rFonts w:asciiTheme="minorHAnsi" w:hAnsiTheme="minorHAnsi" w:cstheme="minorHAnsi"/>
                        <w:sz w:val="20"/>
                        <w:szCs w:val="20"/>
                        <w:lang w:val="en-IE" w:eastAsia="en-IE"/>
                      </w:rPr>
                    </w:pPr>
                  </w:p>
                </w:tc>
              </w:tr>
              <w:tr w:rsidR="00A10CD2" w:rsidRPr="00196A64" w14:paraId="053E9FC0" w14:textId="77777777" w:rsidTr="00196A64">
                <w:trPr>
                  <w:trHeight w:val="540"/>
                </w:trPr>
                <w:tc>
                  <w:tcPr>
                    <w:tcW w:w="1167" w:type="dxa"/>
                    <w:vMerge/>
                    <w:tcBorders>
                      <w:top w:val="nil"/>
                      <w:left w:val="single" w:sz="8" w:space="0" w:color="auto"/>
                      <w:bottom w:val="single" w:sz="8" w:space="0" w:color="000000"/>
                      <w:right w:val="single" w:sz="8" w:space="0" w:color="auto"/>
                    </w:tcBorders>
                    <w:vAlign w:val="center"/>
                    <w:hideMark/>
                  </w:tcPr>
                  <w:p w14:paraId="27CC6533" w14:textId="77777777" w:rsidR="00A10CD2" w:rsidRPr="00196A64" w:rsidRDefault="00A10CD2" w:rsidP="00A10CD2">
                    <w:pPr>
                      <w:spacing w:after="0" w:line="240" w:lineRule="auto"/>
                      <w:jc w:val="left"/>
                      <w:rPr>
                        <w:rFonts w:asciiTheme="minorHAnsi" w:hAnsiTheme="minorHAnsi" w:cstheme="minorHAnsi"/>
                        <w:color w:val="000000"/>
                        <w:sz w:val="20"/>
                        <w:szCs w:val="20"/>
                        <w:lang w:val="en-IE" w:eastAsia="en-IE"/>
                      </w:rPr>
                    </w:pPr>
                  </w:p>
                </w:tc>
                <w:tc>
                  <w:tcPr>
                    <w:tcW w:w="958" w:type="dxa"/>
                    <w:tcBorders>
                      <w:top w:val="nil"/>
                      <w:left w:val="nil"/>
                      <w:bottom w:val="single" w:sz="8" w:space="0" w:color="auto"/>
                      <w:right w:val="single" w:sz="8" w:space="0" w:color="auto"/>
                    </w:tcBorders>
                    <w:shd w:val="clear" w:color="auto" w:fill="auto"/>
                    <w:vAlign w:val="center"/>
                    <w:hideMark/>
                  </w:tcPr>
                  <w:p w14:paraId="67532F97" w14:textId="77777777" w:rsidR="00A10CD2" w:rsidRPr="00196A64" w:rsidRDefault="00A10CD2" w:rsidP="00A10CD2">
                    <w:pPr>
                      <w:spacing w:after="0" w:line="240" w:lineRule="auto"/>
                      <w:jc w:val="center"/>
                      <w:rPr>
                        <w:rFonts w:asciiTheme="minorHAnsi" w:hAnsiTheme="minorHAnsi" w:cstheme="minorHAnsi"/>
                        <w:color w:val="000000"/>
                        <w:sz w:val="20"/>
                        <w:szCs w:val="20"/>
                        <w:lang w:val="en-IE" w:eastAsia="en-IE"/>
                      </w:rPr>
                    </w:pPr>
                    <w:r w:rsidRPr="00196A64">
                      <w:rPr>
                        <w:rFonts w:asciiTheme="minorHAnsi" w:hAnsiTheme="minorHAnsi" w:cstheme="minorHAnsi"/>
                        <w:color w:val="000000"/>
                        <w:sz w:val="20"/>
                        <w:szCs w:val="20"/>
                        <w:lang w:val="en-IE" w:eastAsia="en-IE"/>
                      </w:rPr>
                      <w:t>4</w:t>
                    </w:r>
                  </w:p>
                </w:tc>
                <w:tc>
                  <w:tcPr>
                    <w:tcW w:w="4126" w:type="dxa"/>
                    <w:tcBorders>
                      <w:top w:val="single" w:sz="8" w:space="0" w:color="auto"/>
                      <w:left w:val="nil"/>
                      <w:bottom w:val="single" w:sz="8" w:space="0" w:color="auto"/>
                      <w:right w:val="single" w:sz="8" w:space="0" w:color="auto"/>
                    </w:tcBorders>
                    <w:shd w:val="clear" w:color="auto" w:fill="auto"/>
                    <w:vAlign w:val="center"/>
                    <w:hideMark/>
                  </w:tcPr>
                  <w:p w14:paraId="7D559A6E" w14:textId="77777777" w:rsidR="00A10CD2" w:rsidRPr="00196A64" w:rsidRDefault="00A10CD2" w:rsidP="00A10CD2">
                    <w:pPr>
                      <w:spacing w:after="0" w:line="240" w:lineRule="auto"/>
                      <w:jc w:val="left"/>
                      <w:rPr>
                        <w:rFonts w:asciiTheme="minorHAnsi" w:hAnsiTheme="minorHAnsi" w:cstheme="minorHAnsi"/>
                        <w:color w:val="000000"/>
                        <w:sz w:val="20"/>
                        <w:szCs w:val="20"/>
                        <w:lang w:val="en-IE" w:eastAsia="en-IE"/>
                      </w:rPr>
                    </w:pPr>
                    <w:r w:rsidRPr="00196A64">
                      <w:rPr>
                        <w:rFonts w:asciiTheme="minorHAnsi" w:hAnsiTheme="minorHAnsi" w:cstheme="minorHAnsi"/>
                        <w:color w:val="000000"/>
                        <w:sz w:val="20"/>
                        <w:szCs w:val="20"/>
                        <w:lang w:val="en-IE" w:eastAsia="en-IE"/>
                      </w:rPr>
                      <w:t>High level Questions</w:t>
                    </w:r>
                  </w:p>
                </w:tc>
                <w:tc>
                  <w:tcPr>
                    <w:tcW w:w="1418" w:type="dxa"/>
                    <w:tcBorders>
                      <w:top w:val="nil"/>
                      <w:left w:val="nil"/>
                      <w:bottom w:val="single" w:sz="8" w:space="0" w:color="auto"/>
                      <w:right w:val="single" w:sz="8" w:space="0" w:color="auto"/>
                    </w:tcBorders>
                    <w:shd w:val="clear" w:color="auto" w:fill="auto"/>
                    <w:vAlign w:val="center"/>
                    <w:hideMark/>
                  </w:tcPr>
                  <w:p w14:paraId="58126159" w14:textId="77777777" w:rsidR="00A10CD2" w:rsidRPr="00196A64" w:rsidRDefault="00A10CD2" w:rsidP="00A10CD2">
                    <w:pPr>
                      <w:spacing w:after="0" w:line="240" w:lineRule="auto"/>
                      <w:jc w:val="center"/>
                      <w:rPr>
                        <w:rFonts w:asciiTheme="minorHAnsi" w:hAnsiTheme="minorHAnsi" w:cstheme="minorHAnsi"/>
                        <w:color w:val="000000"/>
                        <w:sz w:val="20"/>
                        <w:szCs w:val="20"/>
                        <w:lang w:val="en-IE" w:eastAsia="en-IE"/>
                      </w:rPr>
                    </w:pPr>
                    <w:r w:rsidRPr="00196A64">
                      <w:rPr>
                        <w:rFonts w:asciiTheme="minorHAnsi" w:hAnsiTheme="minorHAnsi" w:cstheme="minorHAnsi"/>
                        <w:color w:val="000000"/>
                        <w:sz w:val="20"/>
                        <w:szCs w:val="20"/>
                        <w:lang w:val="en-IE" w:eastAsia="en-IE"/>
                      </w:rPr>
                      <w:t>1000</w:t>
                    </w:r>
                  </w:p>
                </w:tc>
                <w:tc>
                  <w:tcPr>
                    <w:tcW w:w="1134" w:type="dxa"/>
                    <w:tcBorders>
                      <w:top w:val="nil"/>
                      <w:left w:val="nil"/>
                      <w:bottom w:val="single" w:sz="8" w:space="0" w:color="auto"/>
                      <w:right w:val="single" w:sz="8" w:space="0" w:color="auto"/>
                    </w:tcBorders>
                    <w:shd w:val="clear" w:color="auto" w:fill="auto"/>
                    <w:vAlign w:val="center"/>
                    <w:hideMark/>
                  </w:tcPr>
                  <w:p w14:paraId="542D890B" w14:textId="04E23B44" w:rsidR="00A10CD2" w:rsidRPr="00196A64" w:rsidRDefault="00A10CD2" w:rsidP="00A10CD2">
                    <w:pPr>
                      <w:spacing w:after="0" w:line="240" w:lineRule="auto"/>
                      <w:jc w:val="center"/>
                      <w:rPr>
                        <w:rFonts w:asciiTheme="minorHAnsi" w:hAnsiTheme="minorHAnsi" w:cstheme="minorHAnsi"/>
                        <w:color w:val="000000"/>
                        <w:sz w:val="20"/>
                        <w:szCs w:val="20"/>
                        <w:lang w:val="en-IE" w:eastAsia="en-IE"/>
                      </w:rPr>
                    </w:pPr>
                    <w:r w:rsidRPr="00196A64">
                      <w:rPr>
                        <w:rFonts w:asciiTheme="minorHAnsi" w:hAnsiTheme="minorHAnsi" w:cstheme="minorHAnsi"/>
                        <w:color w:val="000000"/>
                        <w:sz w:val="20"/>
                        <w:szCs w:val="20"/>
                        <w:lang w:val="en-IE" w:eastAsia="en-IE"/>
                      </w:rPr>
                      <w:t>6</w:t>
                    </w:r>
                    <w:r w:rsidR="00190069" w:rsidRPr="00196A64">
                      <w:rPr>
                        <w:rFonts w:asciiTheme="minorHAnsi" w:hAnsiTheme="minorHAnsi" w:cstheme="minorHAnsi"/>
                        <w:color w:val="000000"/>
                        <w:sz w:val="20"/>
                        <w:szCs w:val="20"/>
                        <w:lang w:val="en-IE" w:eastAsia="en-IE"/>
                      </w:rPr>
                      <w:t>00</w:t>
                    </w:r>
                  </w:p>
                </w:tc>
                <w:tc>
                  <w:tcPr>
                    <w:tcW w:w="957" w:type="dxa"/>
                    <w:vAlign w:val="center"/>
                    <w:hideMark/>
                  </w:tcPr>
                  <w:p w14:paraId="71EF528B" w14:textId="77777777" w:rsidR="00A10CD2" w:rsidRPr="00196A64" w:rsidRDefault="00A10CD2" w:rsidP="00A10CD2">
                    <w:pPr>
                      <w:spacing w:after="0" w:line="240" w:lineRule="auto"/>
                      <w:jc w:val="left"/>
                      <w:rPr>
                        <w:rFonts w:asciiTheme="minorHAnsi" w:hAnsiTheme="minorHAnsi" w:cstheme="minorHAnsi"/>
                        <w:sz w:val="20"/>
                        <w:szCs w:val="20"/>
                        <w:lang w:val="en-IE" w:eastAsia="en-IE"/>
                      </w:rPr>
                    </w:pPr>
                  </w:p>
                </w:tc>
              </w:tr>
              <w:tr w:rsidR="00A10CD2" w:rsidRPr="00196A64" w14:paraId="357F840B" w14:textId="77777777" w:rsidTr="00196A64">
                <w:trPr>
                  <w:trHeight w:val="465"/>
                </w:trPr>
                <w:tc>
                  <w:tcPr>
                    <w:tcW w:w="1167" w:type="dxa"/>
                    <w:vMerge/>
                    <w:tcBorders>
                      <w:top w:val="nil"/>
                      <w:left w:val="single" w:sz="8" w:space="0" w:color="auto"/>
                      <w:bottom w:val="single" w:sz="8" w:space="0" w:color="000000"/>
                      <w:right w:val="single" w:sz="8" w:space="0" w:color="auto"/>
                    </w:tcBorders>
                    <w:vAlign w:val="center"/>
                    <w:hideMark/>
                  </w:tcPr>
                  <w:p w14:paraId="4E8348F7" w14:textId="77777777" w:rsidR="00A10CD2" w:rsidRPr="00196A64" w:rsidRDefault="00A10CD2" w:rsidP="00A10CD2">
                    <w:pPr>
                      <w:spacing w:after="0" w:line="240" w:lineRule="auto"/>
                      <w:jc w:val="left"/>
                      <w:rPr>
                        <w:rFonts w:asciiTheme="minorHAnsi" w:hAnsiTheme="minorHAnsi" w:cstheme="minorHAnsi"/>
                        <w:color w:val="000000"/>
                        <w:sz w:val="20"/>
                        <w:szCs w:val="20"/>
                        <w:lang w:val="en-IE" w:eastAsia="en-IE"/>
                      </w:rPr>
                    </w:pPr>
                  </w:p>
                </w:tc>
                <w:tc>
                  <w:tcPr>
                    <w:tcW w:w="958" w:type="dxa"/>
                    <w:tcBorders>
                      <w:top w:val="nil"/>
                      <w:left w:val="nil"/>
                      <w:bottom w:val="single" w:sz="8" w:space="0" w:color="auto"/>
                      <w:right w:val="single" w:sz="8" w:space="0" w:color="auto"/>
                    </w:tcBorders>
                    <w:shd w:val="clear" w:color="auto" w:fill="auto"/>
                    <w:vAlign w:val="center"/>
                    <w:hideMark/>
                  </w:tcPr>
                  <w:p w14:paraId="1D92F8C2" w14:textId="77777777" w:rsidR="00A10CD2" w:rsidRPr="00196A64" w:rsidRDefault="00A10CD2" w:rsidP="00A10CD2">
                    <w:pPr>
                      <w:spacing w:after="0" w:line="240" w:lineRule="auto"/>
                      <w:jc w:val="center"/>
                      <w:rPr>
                        <w:rFonts w:asciiTheme="minorHAnsi" w:hAnsiTheme="minorHAnsi" w:cstheme="minorHAnsi"/>
                        <w:color w:val="000000"/>
                        <w:sz w:val="20"/>
                        <w:szCs w:val="20"/>
                        <w:lang w:val="en-IE" w:eastAsia="en-IE"/>
                      </w:rPr>
                    </w:pPr>
                    <w:r w:rsidRPr="00196A64">
                      <w:rPr>
                        <w:rFonts w:asciiTheme="minorHAnsi" w:hAnsiTheme="minorHAnsi" w:cstheme="minorHAnsi"/>
                        <w:color w:val="000000"/>
                        <w:sz w:val="20"/>
                        <w:szCs w:val="20"/>
                        <w:lang w:val="en-IE" w:eastAsia="en-IE"/>
                      </w:rPr>
                      <w:t>5</w:t>
                    </w:r>
                  </w:p>
                </w:tc>
                <w:tc>
                  <w:tcPr>
                    <w:tcW w:w="4126" w:type="dxa"/>
                    <w:tcBorders>
                      <w:top w:val="nil"/>
                      <w:left w:val="nil"/>
                      <w:bottom w:val="single" w:sz="8" w:space="0" w:color="auto"/>
                      <w:right w:val="single" w:sz="8" w:space="0" w:color="auto"/>
                    </w:tcBorders>
                    <w:shd w:val="clear" w:color="auto" w:fill="auto"/>
                    <w:vAlign w:val="center"/>
                    <w:hideMark/>
                  </w:tcPr>
                  <w:p w14:paraId="2A5DF9D4" w14:textId="77777777" w:rsidR="00A10CD2" w:rsidRPr="00196A64" w:rsidRDefault="00A10CD2" w:rsidP="00A10CD2">
                    <w:pPr>
                      <w:spacing w:after="0" w:line="240" w:lineRule="auto"/>
                      <w:jc w:val="left"/>
                      <w:rPr>
                        <w:rFonts w:asciiTheme="minorHAnsi" w:hAnsiTheme="minorHAnsi" w:cstheme="minorHAnsi"/>
                        <w:color w:val="000000"/>
                        <w:sz w:val="20"/>
                        <w:szCs w:val="20"/>
                        <w:lang w:val="en-IE" w:eastAsia="en-IE"/>
                      </w:rPr>
                    </w:pPr>
                    <w:r w:rsidRPr="00196A64">
                      <w:rPr>
                        <w:rFonts w:asciiTheme="minorHAnsi" w:hAnsiTheme="minorHAnsi" w:cstheme="minorHAnsi"/>
                        <w:color w:val="000000"/>
                        <w:sz w:val="20"/>
                        <w:szCs w:val="20"/>
                        <w:lang w:val="en-IE" w:eastAsia="en-IE"/>
                      </w:rPr>
                      <w:t xml:space="preserve">Vendor Differentiators </w:t>
                    </w:r>
                  </w:p>
                </w:tc>
                <w:tc>
                  <w:tcPr>
                    <w:tcW w:w="1418" w:type="dxa"/>
                    <w:tcBorders>
                      <w:top w:val="nil"/>
                      <w:left w:val="nil"/>
                      <w:bottom w:val="single" w:sz="8" w:space="0" w:color="auto"/>
                      <w:right w:val="single" w:sz="8" w:space="0" w:color="auto"/>
                    </w:tcBorders>
                    <w:shd w:val="clear" w:color="auto" w:fill="auto"/>
                    <w:vAlign w:val="center"/>
                    <w:hideMark/>
                  </w:tcPr>
                  <w:p w14:paraId="7245FB33" w14:textId="77777777" w:rsidR="00A10CD2" w:rsidRPr="00196A64" w:rsidRDefault="00A10CD2" w:rsidP="00A10CD2">
                    <w:pPr>
                      <w:spacing w:after="0" w:line="240" w:lineRule="auto"/>
                      <w:jc w:val="center"/>
                      <w:rPr>
                        <w:rFonts w:asciiTheme="minorHAnsi" w:hAnsiTheme="minorHAnsi" w:cstheme="minorHAnsi"/>
                        <w:color w:val="000000"/>
                        <w:sz w:val="20"/>
                        <w:szCs w:val="20"/>
                        <w:lang w:val="en-IE" w:eastAsia="en-IE"/>
                      </w:rPr>
                    </w:pPr>
                    <w:r w:rsidRPr="00196A64">
                      <w:rPr>
                        <w:rFonts w:asciiTheme="minorHAnsi" w:hAnsiTheme="minorHAnsi" w:cstheme="minorHAnsi"/>
                        <w:color w:val="000000"/>
                        <w:sz w:val="20"/>
                        <w:szCs w:val="20"/>
                        <w:lang w:val="en-IE" w:eastAsia="en-IE"/>
                      </w:rPr>
                      <w:t>100</w:t>
                    </w:r>
                  </w:p>
                </w:tc>
                <w:tc>
                  <w:tcPr>
                    <w:tcW w:w="1134" w:type="dxa"/>
                    <w:tcBorders>
                      <w:top w:val="nil"/>
                      <w:left w:val="nil"/>
                      <w:bottom w:val="single" w:sz="8" w:space="0" w:color="auto"/>
                      <w:right w:val="single" w:sz="8" w:space="0" w:color="auto"/>
                    </w:tcBorders>
                    <w:shd w:val="clear" w:color="auto" w:fill="auto"/>
                    <w:vAlign w:val="center"/>
                    <w:hideMark/>
                  </w:tcPr>
                  <w:p w14:paraId="01C2D4C8" w14:textId="77777777" w:rsidR="00A10CD2" w:rsidRPr="00196A64" w:rsidRDefault="00A10CD2" w:rsidP="00A10CD2">
                    <w:pPr>
                      <w:spacing w:after="0" w:line="240" w:lineRule="auto"/>
                      <w:jc w:val="center"/>
                      <w:rPr>
                        <w:rFonts w:asciiTheme="minorHAnsi" w:hAnsiTheme="minorHAnsi" w:cstheme="minorHAnsi"/>
                        <w:color w:val="000000"/>
                        <w:sz w:val="20"/>
                        <w:szCs w:val="20"/>
                        <w:lang w:val="en-IE" w:eastAsia="en-IE"/>
                      </w:rPr>
                    </w:pPr>
                    <w:r w:rsidRPr="00196A64">
                      <w:rPr>
                        <w:rFonts w:asciiTheme="minorHAnsi" w:hAnsiTheme="minorHAnsi" w:cstheme="minorHAnsi"/>
                        <w:color w:val="000000"/>
                        <w:sz w:val="20"/>
                        <w:szCs w:val="20"/>
                        <w:lang w:val="en-IE" w:eastAsia="en-IE"/>
                      </w:rPr>
                      <w:t>N/A</w:t>
                    </w:r>
                  </w:p>
                </w:tc>
                <w:tc>
                  <w:tcPr>
                    <w:tcW w:w="957" w:type="dxa"/>
                    <w:vAlign w:val="center"/>
                    <w:hideMark/>
                  </w:tcPr>
                  <w:p w14:paraId="2A69BCDF" w14:textId="77777777" w:rsidR="00A10CD2" w:rsidRPr="00196A64" w:rsidRDefault="00A10CD2" w:rsidP="00A10CD2">
                    <w:pPr>
                      <w:spacing w:after="0" w:line="240" w:lineRule="auto"/>
                      <w:jc w:val="left"/>
                      <w:rPr>
                        <w:rFonts w:asciiTheme="minorHAnsi" w:hAnsiTheme="minorHAnsi" w:cstheme="minorHAnsi"/>
                        <w:sz w:val="20"/>
                        <w:szCs w:val="20"/>
                        <w:lang w:val="en-IE" w:eastAsia="en-IE"/>
                      </w:rPr>
                    </w:pPr>
                  </w:p>
                </w:tc>
              </w:tr>
              <w:tr w:rsidR="00A10CD2" w:rsidRPr="00196A64" w14:paraId="6F251A39" w14:textId="77777777" w:rsidTr="00196A64">
                <w:trPr>
                  <w:trHeight w:val="420"/>
                </w:trPr>
                <w:tc>
                  <w:tcPr>
                    <w:tcW w:w="1167" w:type="dxa"/>
                    <w:vMerge/>
                    <w:tcBorders>
                      <w:top w:val="nil"/>
                      <w:left w:val="single" w:sz="8" w:space="0" w:color="auto"/>
                      <w:bottom w:val="single" w:sz="8" w:space="0" w:color="000000"/>
                      <w:right w:val="single" w:sz="8" w:space="0" w:color="auto"/>
                    </w:tcBorders>
                    <w:vAlign w:val="center"/>
                    <w:hideMark/>
                  </w:tcPr>
                  <w:p w14:paraId="77F959FB" w14:textId="77777777" w:rsidR="00A10CD2" w:rsidRPr="00196A64" w:rsidRDefault="00A10CD2" w:rsidP="00A10CD2">
                    <w:pPr>
                      <w:spacing w:after="0" w:line="240" w:lineRule="auto"/>
                      <w:jc w:val="left"/>
                      <w:rPr>
                        <w:rFonts w:asciiTheme="minorHAnsi" w:hAnsiTheme="minorHAnsi" w:cstheme="minorHAnsi"/>
                        <w:color w:val="000000"/>
                        <w:sz w:val="20"/>
                        <w:szCs w:val="20"/>
                        <w:lang w:val="en-IE" w:eastAsia="en-IE"/>
                      </w:rPr>
                    </w:pPr>
                  </w:p>
                </w:tc>
                <w:tc>
                  <w:tcPr>
                    <w:tcW w:w="958" w:type="dxa"/>
                    <w:tcBorders>
                      <w:top w:val="nil"/>
                      <w:left w:val="nil"/>
                      <w:bottom w:val="single" w:sz="8" w:space="0" w:color="auto"/>
                      <w:right w:val="single" w:sz="8" w:space="0" w:color="auto"/>
                    </w:tcBorders>
                    <w:shd w:val="clear" w:color="auto" w:fill="auto"/>
                    <w:vAlign w:val="center"/>
                    <w:hideMark/>
                  </w:tcPr>
                  <w:p w14:paraId="33FDF708" w14:textId="77777777" w:rsidR="00A10CD2" w:rsidRPr="00196A64" w:rsidRDefault="00A10CD2" w:rsidP="00A10CD2">
                    <w:pPr>
                      <w:spacing w:after="0" w:line="240" w:lineRule="auto"/>
                      <w:jc w:val="center"/>
                      <w:rPr>
                        <w:rFonts w:asciiTheme="minorHAnsi" w:hAnsiTheme="minorHAnsi" w:cstheme="minorHAnsi"/>
                        <w:color w:val="000000"/>
                        <w:sz w:val="20"/>
                        <w:szCs w:val="20"/>
                        <w:lang w:val="en-IE" w:eastAsia="en-IE"/>
                      </w:rPr>
                    </w:pPr>
                    <w:r w:rsidRPr="00196A64">
                      <w:rPr>
                        <w:rFonts w:asciiTheme="minorHAnsi" w:hAnsiTheme="minorHAnsi" w:cstheme="minorHAnsi"/>
                        <w:color w:val="000000"/>
                        <w:sz w:val="20"/>
                        <w:szCs w:val="20"/>
                        <w:lang w:val="en-IE" w:eastAsia="en-IE"/>
                      </w:rPr>
                      <w:t>6</w:t>
                    </w:r>
                  </w:p>
                </w:tc>
                <w:tc>
                  <w:tcPr>
                    <w:tcW w:w="4126" w:type="dxa"/>
                    <w:tcBorders>
                      <w:top w:val="nil"/>
                      <w:left w:val="nil"/>
                      <w:bottom w:val="single" w:sz="8" w:space="0" w:color="auto"/>
                      <w:right w:val="single" w:sz="8" w:space="0" w:color="auto"/>
                    </w:tcBorders>
                    <w:shd w:val="clear" w:color="auto" w:fill="auto"/>
                    <w:vAlign w:val="center"/>
                    <w:hideMark/>
                  </w:tcPr>
                  <w:p w14:paraId="30FAC9B2" w14:textId="77777777" w:rsidR="00A10CD2" w:rsidRPr="00196A64" w:rsidRDefault="00A10CD2" w:rsidP="00A10CD2">
                    <w:pPr>
                      <w:spacing w:after="0" w:line="240" w:lineRule="auto"/>
                      <w:jc w:val="left"/>
                      <w:rPr>
                        <w:rFonts w:asciiTheme="minorHAnsi" w:hAnsiTheme="minorHAnsi" w:cstheme="minorHAnsi"/>
                        <w:color w:val="000000"/>
                        <w:sz w:val="20"/>
                        <w:szCs w:val="20"/>
                        <w:lang w:val="en-IE" w:eastAsia="en-IE"/>
                      </w:rPr>
                    </w:pPr>
                    <w:r w:rsidRPr="00196A64">
                      <w:rPr>
                        <w:rFonts w:asciiTheme="minorHAnsi" w:hAnsiTheme="minorHAnsi" w:cstheme="minorHAnsi"/>
                        <w:color w:val="000000"/>
                        <w:sz w:val="20"/>
                        <w:szCs w:val="20"/>
                        <w:lang w:val="en-IE" w:eastAsia="en-IE"/>
                      </w:rPr>
                      <w:t>Value-Added Features Offered</w:t>
                    </w:r>
                  </w:p>
                </w:tc>
                <w:tc>
                  <w:tcPr>
                    <w:tcW w:w="1418" w:type="dxa"/>
                    <w:tcBorders>
                      <w:top w:val="nil"/>
                      <w:left w:val="nil"/>
                      <w:bottom w:val="single" w:sz="8" w:space="0" w:color="auto"/>
                      <w:right w:val="single" w:sz="8" w:space="0" w:color="auto"/>
                    </w:tcBorders>
                    <w:shd w:val="clear" w:color="auto" w:fill="auto"/>
                    <w:vAlign w:val="center"/>
                    <w:hideMark/>
                  </w:tcPr>
                  <w:p w14:paraId="201878B3" w14:textId="77777777" w:rsidR="00A10CD2" w:rsidRPr="00196A64" w:rsidRDefault="00A10CD2" w:rsidP="00A10CD2">
                    <w:pPr>
                      <w:spacing w:after="0" w:line="240" w:lineRule="auto"/>
                      <w:jc w:val="center"/>
                      <w:rPr>
                        <w:rFonts w:asciiTheme="minorHAnsi" w:hAnsiTheme="minorHAnsi" w:cstheme="minorHAnsi"/>
                        <w:color w:val="000000"/>
                        <w:sz w:val="20"/>
                        <w:szCs w:val="20"/>
                        <w:lang w:val="en-IE" w:eastAsia="en-IE"/>
                      </w:rPr>
                    </w:pPr>
                    <w:r w:rsidRPr="00196A64">
                      <w:rPr>
                        <w:rFonts w:asciiTheme="minorHAnsi" w:hAnsiTheme="minorHAnsi" w:cstheme="minorHAnsi"/>
                        <w:color w:val="000000"/>
                        <w:sz w:val="20"/>
                        <w:szCs w:val="20"/>
                        <w:lang w:val="en-IE" w:eastAsia="en-IE"/>
                      </w:rPr>
                      <w:t>200</w:t>
                    </w:r>
                  </w:p>
                </w:tc>
                <w:tc>
                  <w:tcPr>
                    <w:tcW w:w="1134" w:type="dxa"/>
                    <w:tcBorders>
                      <w:top w:val="nil"/>
                      <w:left w:val="nil"/>
                      <w:bottom w:val="single" w:sz="8" w:space="0" w:color="auto"/>
                      <w:right w:val="single" w:sz="8" w:space="0" w:color="auto"/>
                    </w:tcBorders>
                    <w:shd w:val="clear" w:color="auto" w:fill="auto"/>
                    <w:vAlign w:val="center"/>
                    <w:hideMark/>
                  </w:tcPr>
                  <w:p w14:paraId="65DB25FE" w14:textId="77777777" w:rsidR="00A10CD2" w:rsidRPr="00196A64" w:rsidRDefault="00A10CD2" w:rsidP="00A10CD2">
                    <w:pPr>
                      <w:spacing w:after="0" w:line="240" w:lineRule="auto"/>
                      <w:jc w:val="center"/>
                      <w:rPr>
                        <w:rFonts w:asciiTheme="minorHAnsi" w:hAnsiTheme="minorHAnsi" w:cstheme="minorHAnsi"/>
                        <w:color w:val="000000"/>
                        <w:sz w:val="20"/>
                        <w:szCs w:val="20"/>
                        <w:lang w:val="en-IE" w:eastAsia="en-IE"/>
                      </w:rPr>
                    </w:pPr>
                    <w:r w:rsidRPr="00196A64">
                      <w:rPr>
                        <w:rFonts w:asciiTheme="minorHAnsi" w:hAnsiTheme="minorHAnsi" w:cstheme="minorHAnsi"/>
                        <w:color w:val="000000"/>
                        <w:sz w:val="20"/>
                        <w:szCs w:val="20"/>
                        <w:lang w:val="en-IE" w:eastAsia="en-IE"/>
                      </w:rPr>
                      <w:t>N/A</w:t>
                    </w:r>
                  </w:p>
                </w:tc>
                <w:tc>
                  <w:tcPr>
                    <w:tcW w:w="957" w:type="dxa"/>
                    <w:vAlign w:val="center"/>
                    <w:hideMark/>
                  </w:tcPr>
                  <w:p w14:paraId="234D7F9B" w14:textId="77777777" w:rsidR="00A10CD2" w:rsidRPr="00196A64" w:rsidRDefault="00A10CD2" w:rsidP="00A10CD2">
                    <w:pPr>
                      <w:spacing w:after="0" w:line="240" w:lineRule="auto"/>
                      <w:jc w:val="left"/>
                      <w:rPr>
                        <w:rFonts w:asciiTheme="minorHAnsi" w:hAnsiTheme="minorHAnsi" w:cstheme="minorHAnsi"/>
                        <w:sz w:val="20"/>
                        <w:szCs w:val="20"/>
                        <w:lang w:val="en-IE" w:eastAsia="en-IE"/>
                      </w:rPr>
                    </w:pPr>
                  </w:p>
                </w:tc>
              </w:tr>
              <w:tr w:rsidR="00A10CD2" w:rsidRPr="00196A64" w14:paraId="76008892" w14:textId="77777777" w:rsidTr="00196A64">
                <w:trPr>
                  <w:trHeight w:val="1035"/>
                </w:trPr>
                <w:tc>
                  <w:tcPr>
                    <w:tcW w:w="1167" w:type="dxa"/>
                    <w:tcBorders>
                      <w:top w:val="nil"/>
                      <w:left w:val="single" w:sz="8" w:space="0" w:color="auto"/>
                      <w:bottom w:val="single" w:sz="8" w:space="0" w:color="auto"/>
                      <w:right w:val="single" w:sz="8" w:space="0" w:color="auto"/>
                    </w:tcBorders>
                    <w:shd w:val="clear" w:color="auto" w:fill="auto"/>
                    <w:vAlign w:val="center"/>
                    <w:hideMark/>
                  </w:tcPr>
                  <w:p w14:paraId="7D6BF065" w14:textId="77777777" w:rsidR="00A10CD2" w:rsidRPr="00196A64" w:rsidRDefault="00A10CD2" w:rsidP="00A10CD2">
                    <w:pPr>
                      <w:spacing w:after="0" w:line="240" w:lineRule="auto"/>
                      <w:jc w:val="center"/>
                      <w:rPr>
                        <w:rFonts w:asciiTheme="minorHAnsi" w:hAnsiTheme="minorHAnsi" w:cstheme="minorHAnsi"/>
                        <w:color w:val="000000"/>
                        <w:sz w:val="20"/>
                        <w:szCs w:val="20"/>
                        <w:lang w:val="en-IE" w:eastAsia="en-IE"/>
                      </w:rPr>
                    </w:pPr>
                    <w:r w:rsidRPr="00196A64">
                      <w:rPr>
                        <w:rFonts w:asciiTheme="minorHAnsi" w:hAnsiTheme="minorHAnsi" w:cstheme="minorHAnsi"/>
                        <w:color w:val="000000"/>
                        <w:sz w:val="20"/>
                        <w:szCs w:val="20"/>
                        <w:lang w:val="en-IE" w:eastAsia="en-IE"/>
                      </w:rPr>
                      <w:t>Cost</w:t>
                    </w:r>
                  </w:p>
                </w:tc>
                <w:tc>
                  <w:tcPr>
                    <w:tcW w:w="958" w:type="dxa"/>
                    <w:tcBorders>
                      <w:top w:val="nil"/>
                      <w:left w:val="nil"/>
                      <w:bottom w:val="single" w:sz="8" w:space="0" w:color="auto"/>
                      <w:right w:val="single" w:sz="8" w:space="0" w:color="auto"/>
                    </w:tcBorders>
                    <w:shd w:val="clear" w:color="auto" w:fill="auto"/>
                    <w:vAlign w:val="center"/>
                    <w:hideMark/>
                  </w:tcPr>
                  <w:p w14:paraId="30F23DEA" w14:textId="77777777" w:rsidR="00A10CD2" w:rsidRPr="00196A64" w:rsidRDefault="00A10CD2" w:rsidP="00A10CD2">
                    <w:pPr>
                      <w:spacing w:after="0" w:line="240" w:lineRule="auto"/>
                      <w:jc w:val="center"/>
                      <w:rPr>
                        <w:rFonts w:asciiTheme="minorHAnsi" w:hAnsiTheme="minorHAnsi" w:cstheme="minorHAnsi"/>
                        <w:color w:val="000000"/>
                        <w:sz w:val="20"/>
                        <w:szCs w:val="20"/>
                        <w:lang w:val="en-IE" w:eastAsia="en-IE"/>
                      </w:rPr>
                    </w:pPr>
                    <w:r w:rsidRPr="00196A64">
                      <w:rPr>
                        <w:rFonts w:asciiTheme="minorHAnsi" w:hAnsiTheme="minorHAnsi" w:cstheme="minorHAnsi"/>
                        <w:color w:val="000000"/>
                        <w:sz w:val="20"/>
                        <w:szCs w:val="20"/>
                        <w:lang w:val="en-IE" w:eastAsia="en-IE"/>
                      </w:rPr>
                      <w:t>7</w:t>
                    </w:r>
                  </w:p>
                </w:tc>
                <w:tc>
                  <w:tcPr>
                    <w:tcW w:w="4126" w:type="dxa"/>
                    <w:tcBorders>
                      <w:top w:val="nil"/>
                      <w:left w:val="nil"/>
                      <w:bottom w:val="single" w:sz="8" w:space="0" w:color="auto"/>
                      <w:right w:val="single" w:sz="8" w:space="0" w:color="auto"/>
                    </w:tcBorders>
                    <w:shd w:val="clear" w:color="auto" w:fill="auto"/>
                    <w:vAlign w:val="center"/>
                    <w:hideMark/>
                  </w:tcPr>
                  <w:p w14:paraId="583E1126" w14:textId="77777777" w:rsidR="00A10CD2" w:rsidRPr="00196A64" w:rsidRDefault="00A10CD2" w:rsidP="00A10CD2">
                    <w:pPr>
                      <w:spacing w:after="0" w:line="240" w:lineRule="auto"/>
                      <w:jc w:val="left"/>
                      <w:rPr>
                        <w:rFonts w:asciiTheme="minorHAnsi" w:hAnsiTheme="minorHAnsi" w:cstheme="minorHAnsi"/>
                        <w:color w:val="000000"/>
                        <w:sz w:val="20"/>
                        <w:szCs w:val="20"/>
                        <w:lang w:val="en-IE" w:eastAsia="en-IE"/>
                      </w:rPr>
                    </w:pPr>
                    <w:r w:rsidRPr="00196A64">
                      <w:rPr>
                        <w:rFonts w:asciiTheme="minorHAnsi" w:hAnsiTheme="minorHAnsi" w:cstheme="minorHAnsi"/>
                        <w:color w:val="000000"/>
                        <w:sz w:val="20"/>
                        <w:szCs w:val="20"/>
                        <w:lang w:val="en-IE" w:eastAsia="en-IE"/>
                      </w:rPr>
                      <w:t>Price (based on Per Diem Rates)</w:t>
                    </w:r>
                  </w:p>
                </w:tc>
                <w:tc>
                  <w:tcPr>
                    <w:tcW w:w="1418" w:type="dxa"/>
                    <w:tcBorders>
                      <w:top w:val="nil"/>
                      <w:left w:val="nil"/>
                      <w:bottom w:val="nil"/>
                      <w:right w:val="nil"/>
                    </w:tcBorders>
                    <w:shd w:val="clear" w:color="auto" w:fill="auto"/>
                    <w:vAlign w:val="center"/>
                    <w:hideMark/>
                  </w:tcPr>
                  <w:p w14:paraId="6024C228" w14:textId="77777777" w:rsidR="00A10CD2" w:rsidRPr="00196A64" w:rsidRDefault="00A10CD2" w:rsidP="00A10CD2">
                    <w:pPr>
                      <w:spacing w:after="0" w:line="240" w:lineRule="auto"/>
                      <w:jc w:val="center"/>
                      <w:rPr>
                        <w:rFonts w:asciiTheme="minorHAnsi" w:hAnsiTheme="minorHAnsi" w:cstheme="minorHAnsi"/>
                        <w:color w:val="000000"/>
                        <w:sz w:val="20"/>
                        <w:szCs w:val="20"/>
                        <w:lang w:val="en-IE" w:eastAsia="en-IE"/>
                      </w:rPr>
                    </w:pPr>
                    <w:r w:rsidRPr="00196A64">
                      <w:rPr>
                        <w:rFonts w:asciiTheme="minorHAnsi" w:hAnsiTheme="minorHAnsi" w:cstheme="minorHAnsi"/>
                        <w:color w:val="000000"/>
                        <w:sz w:val="20"/>
                        <w:szCs w:val="20"/>
                        <w:lang w:val="en-IE" w:eastAsia="en-IE"/>
                      </w:rPr>
                      <w:t>1800</w:t>
                    </w:r>
                  </w:p>
                </w:tc>
                <w:tc>
                  <w:tcPr>
                    <w:tcW w:w="1134" w:type="dxa"/>
                    <w:tcBorders>
                      <w:top w:val="nil"/>
                      <w:left w:val="single" w:sz="8" w:space="0" w:color="auto"/>
                      <w:bottom w:val="single" w:sz="8" w:space="0" w:color="auto"/>
                      <w:right w:val="single" w:sz="8" w:space="0" w:color="auto"/>
                    </w:tcBorders>
                    <w:shd w:val="clear" w:color="auto" w:fill="auto"/>
                    <w:vAlign w:val="center"/>
                    <w:hideMark/>
                  </w:tcPr>
                  <w:p w14:paraId="7D39732F" w14:textId="77777777" w:rsidR="00A10CD2" w:rsidRPr="00196A64" w:rsidRDefault="00A10CD2" w:rsidP="00A10CD2">
                    <w:pPr>
                      <w:spacing w:after="0" w:line="240" w:lineRule="auto"/>
                      <w:jc w:val="center"/>
                      <w:rPr>
                        <w:rFonts w:asciiTheme="minorHAnsi" w:hAnsiTheme="minorHAnsi" w:cstheme="minorHAnsi"/>
                        <w:color w:val="000000"/>
                        <w:sz w:val="20"/>
                        <w:szCs w:val="20"/>
                        <w:lang w:val="en-IE" w:eastAsia="en-IE"/>
                      </w:rPr>
                    </w:pPr>
                    <w:r w:rsidRPr="00196A64">
                      <w:rPr>
                        <w:rFonts w:asciiTheme="minorHAnsi" w:hAnsiTheme="minorHAnsi" w:cstheme="minorHAnsi"/>
                        <w:color w:val="000000"/>
                        <w:sz w:val="20"/>
                        <w:szCs w:val="20"/>
                        <w:lang w:val="en-IE" w:eastAsia="en-IE"/>
                      </w:rPr>
                      <w:t>N/A</w:t>
                    </w:r>
                  </w:p>
                </w:tc>
                <w:tc>
                  <w:tcPr>
                    <w:tcW w:w="957" w:type="dxa"/>
                    <w:vAlign w:val="center"/>
                    <w:hideMark/>
                  </w:tcPr>
                  <w:p w14:paraId="2004DF8B" w14:textId="77777777" w:rsidR="00A10CD2" w:rsidRPr="00196A64" w:rsidRDefault="00A10CD2" w:rsidP="00A10CD2">
                    <w:pPr>
                      <w:spacing w:after="0" w:line="240" w:lineRule="auto"/>
                      <w:jc w:val="left"/>
                      <w:rPr>
                        <w:rFonts w:asciiTheme="minorHAnsi" w:hAnsiTheme="minorHAnsi" w:cstheme="minorHAnsi"/>
                        <w:sz w:val="20"/>
                        <w:szCs w:val="20"/>
                        <w:lang w:val="en-IE" w:eastAsia="en-IE"/>
                      </w:rPr>
                    </w:pPr>
                  </w:p>
                </w:tc>
              </w:tr>
              <w:tr w:rsidR="00A10CD2" w:rsidRPr="00196A64" w14:paraId="3F35531B" w14:textId="77777777" w:rsidTr="00196A64">
                <w:trPr>
                  <w:trHeight w:val="645"/>
                </w:trPr>
                <w:tc>
                  <w:tcPr>
                    <w:tcW w:w="1167" w:type="dxa"/>
                    <w:tcBorders>
                      <w:top w:val="nil"/>
                      <w:left w:val="single" w:sz="8" w:space="0" w:color="auto"/>
                      <w:bottom w:val="single" w:sz="8" w:space="0" w:color="auto"/>
                      <w:right w:val="single" w:sz="8" w:space="0" w:color="auto"/>
                    </w:tcBorders>
                    <w:shd w:val="clear" w:color="000000" w:fill="D9D9D9"/>
                    <w:vAlign w:val="center"/>
                    <w:hideMark/>
                  </w:tcPr>
                  <w:p w14:paraId="0D844845" w14:textId="77777777" w:rsidR="00A10CD2" w:rsidRPr="00196A64" w:rsidRDefault="00A10CD2" w:rsidP="00A10CD2">
                    <w:pPr>
                      <w:spacing w:after="0" w:line="240" w:lineRule="auto"/>
                      <w:jc w:val="center"/>
                      <w:rPr>
                        <w:rFonts w:asciiTheme="minorHAnsi" w:hAnsiTheme="minorHAnsi" w:cstheme="minorHAnsi"/>
                        <w:color w:val="000000"/>
                        <w:sz w:val="20"/>
                        <w:szCs w:val="20"/>
                        <w:lang w:val="en-IE" w:eastAsia="en-IE"/>
                      </w:rPr>
                    </w:pPr>
                    <w:r w:rsidRPr="00196A64">
                      <w:rPr>
                        <w:rFonts w:asciiTheme="minorHAnsi" w:hAnsiTheme="minorHAnsi" w:cstheme="minorHAnsi"/>
                        <w:color w:val="000000"/>
                        <w:sz w:val="20"/>
                        <w:szCs w:val="20"/>
                        <w:lang w:val="en-IE" w:eastAsia="en-IE"/>
                      </w:rPr>
                      <w:t>Total</w:t>
                    </w:r>
                  </w:p>
                </w:tc>
                <w:tc>
                  <w:tcPr>
                    <w:tcW w:w="958" w:type="dxa"/>
                    <w:tcBorders>
                      <w:top w:val="nil"/>
                      <w:left w:val="nil"/>
                      <w:bottom w:val="single" w:sz="8" w:space="0" w:color="auto"/>
                      <w:right w:val="single" w:sz="8" w:space="0" w:color="auto"/>
                    </w:tcBorders>
                    <w:shd w:val="clear" w:color="000000" w:fill="D9D9D9"/>
                    <w:vAlign w:val="center"/>
                    <w:hideMark/>
                  </w:tcPr>
                  <w:p w14:paraId="26D54307" w14:textId="77777777" w:rsidR="00A10CD2" w:rsidRPr="00196A64" w:rsidRDefault="00A10CD2" w:rsidP="00A10CD2">
                    <w:pPr>
                      <w:spacing w:after="0" w:line="240" w:lineRule="auto"/>
                      <w:jc w:val="left"/>
                      <w:rPr>
                        <w:rFonts w:asciiTheme="minorHAnsi" w:hAnsiTheme="minorHAnsi" w:cstheme="minorHAnsi"/>
                        <w:color w:val="000000"/>
                        <w:sz w:val="20"/>
                        <w:szCs w:val="20"/>
                        <w:lang w:val="en-IE" w:eastAsia="en-IE"/>
                      </w:rPr>
                    </w:pPr>
                    <w:r w:rsidRPr="00196A64">
                      <w:rPr>
                        <w:rFonts w:asciiTheme="minorHAnsi" w:hAnsiTheme="minorHAnsi" w:cstheme="minorHAnsi"/>
                        <w:color w:val="000000"/>
                        <w:sz w:val="20"/>
                        <w:szCs w:val="20"/>
                        <w:lang w:val="en-IE" w:eastAsia="en-IE"/>
                      </w:rPr>
                      <w:t> </w:t>
                    </w:r>
                  </w:p>
                </w:tc>
                <w:tc>
                  <w:tcPr>
                    <w:tcW w:w="4126" w:type="dxa"/>
                    <w:tcBorders>
                      <w:top w:val="nil"/>
                      <w:left w:val="nil"/>
                      <w:bottom w:val="single" w:sz="8" w:space="0" w:color="auto"/>
                      <w:right w:val="nil"/>
                    </w:tcBorders>
                    <w:shd w:val="clear" w:color="000000" w:fill="D9D9D9"/>
                    <w:vAlign w:val="center"/>
                    <w:hideMark/>
                  </w:tcPr>
                  <w:p w14:paraId="5E7933B7" w14:textId="77777777" w:rsidR="00A10CD2" w:rsidRPr="00196A64" w:rsidRDefault="00A10CD2" w:rsidP="00A10CD2">
                    <w:pPr>
                      <w:spacing w:after="0" w:line="240" w:lineRule="auto"/>
                      <w:jc w:val="left"/>
                      <w:rPr>
                        <w:rFonts w:asciiTheme="minorHAnsi" w:hAnsiTheme="minorHAnsi" w:cstheme="minorHAnsi"/>
                        <w:color w:val="000000"/>
                        <w:sz w:val="20"/>
                        <w:szCs w:val="20"/>
                        <w:lang w:val="en-IE" w:eastAsia="en-IE"/>
                      </w:rPr>
                    </w:pPr>
                    <w:r w:rsidRPr="00196A64">
                      <w:rPr>
                        <w:rFonts w:asciiTheme="minorHAnsi" w:hAnsiTheme="minorHAnsi" w:cstheme="minorHAnsi"/>
                        <w:color w:val="000000"/>
                        <w:sz w:val="20"/>
                        <w:szCs w:val="20"/>
                        <w:lang w:val="en-IE" w:eastAsia="en-IE"/>
                      </w:rPr>
                      <w:t> </w:t>
                    </w:r>
                  </w:p>
                </w:tc>
                <w:tc>
                  <w:tcPr>
                    <w:tcW w:w="1418" w:type="dxa"/>
                    <w:tcBorders>
                      <w:top w:val="single" w:sz="8" w:space="0" w:color="auto"/>
                      <w:left w:val="single" w:sz="8" w:space="0" w:color="auto"/>
                      <w:bottom w:val="single" w:sz="8" w:space="0" w:color="auto"/>
                      <w:right w:val="single" w:sz="8" w:space="0" w:color="auto"/>
                    </w:tcBorders>
                    <w:shd w:val="clear" w:color="000000" w:fill="D9D9D9"/>
                    <w:vAlign w:val="center"/>
                    <w:hideMark/>
                  </w:tcPr>
                  <w:p w14:paraId="6AC1DAF4" w14:textId="77777777" w:rsidR="00A10CD2" w:rsidRPr="00196A64" w:rsidRDefault="00A10CD2" w:rsidP="00A10CD2">
                    <w:pPr>
                      <w:spacing w:after="0" w:line="240" w:lineRule="auto"/>
                      <w:jc w:val="center"/>
                      <w:rPr>
                        <w:rFonts w:asciiTheme="minorHAnsi" w:hAnsiTheme="minorHAnsi" w:cstheme="minorHAnsi"/>
                        <w:color w:val="000000"/>
                        <w:sz w:val="20"/>
                        <w:szCs w:val="20"/>
                        <w:lang w:val="en-IE" w:eastAsia="en-IE"/>
                      </w:rPr>
                    </w:pPr>
                    <w:r w:rsidRPr="00196A64">
                      <w:rPr>
                        <w:rFonts w:asciiTheme="minorHAnsi" w:hAnsiTheme="minorHAnsi" w:cstheme="minorHAnsi"/>
                        <w:color w:val="000000"/>
                        <w:sz w:val="20"/>
                        <w:szCs w:val="20"/>
                        <w:lang w:val="en-IE" w:eastAsia="en-IE"/>
                      </w:rPr>
                      <w:t>6000</w:t>
                    </w:r>
                  </w:p>
                </w:tc>
                <w:tc>
                  <w:tcPr>
                    <w:tcW w:w="1134" w:type="dxa"/>
                    <w:tcBorders>
                      <w:top w:val="nil"/>
                      <w:left w:val="nil"/>
                      <w:bottom w:val="single" w:sz="8" w:space="0" w:color="auto"/>
                      <w:right w:val="single" w:sz="8" w:space="0" w:color="auto"/>
                    </w:tcBorders>
                    <w:shd w:val="clear" w:color="000000" w:fill="D9D9D9"/>
                    <w:vAlign w:val="center"/>
                    <w:hideMark/>
                  </w:tcPr>
                  <w:p w14:paraId="29F9BCED" w14:textId="77777777" w:rsidR="00A10CD2" w:rsidRPr="00196A64" w:rsidRDefault="00A10CD2" w:rsidP="00A10CD2">
                    <w:pPr>
                      <w:spacing w:after="0" w:line="240" w:lineRule="auto"/>
                      <w:jc w:val="center"/>
                      <w:rPr>
                        <w:rFonts w:asciiTheme="minorHAnsi" w:hAnsiTheme="minorHAnsi" w:cstheme="minorHAnsi"/>
                        <w:color w:val="000000"/>
                        <w:sz w:val="20"/>
                        <w:szCs w:val="20"/>
                        <w:lang w:val="en-IE" w:eastAsia="en-IE"/>
                      </w:rPr>
                    </w:pPr>
                    <w:r w:rsidRPr="00196A64">
                      <w:rPr>
                        <w:rFonts w:asciiTheme="minorHAnsi" w:hAnsiTheme="minorHAnsi" w:cstheme="minorHAnsi"/>
                        <w:color w:val="000000"/>
                        <w:sz w:val="20"/>
                        <w:szCs w:val="20"/>
                        <w:lang w:val="en-IE" w:eastAsia="en-IE"/>
                      </w:rPr>
                      <w:t> </w:t>
                    </w:r>
                  </w:p>
                </w:tc>
                <w:tc>
                  <w:tcPr>
                    <w:tcW w:w="957" w:type="dxa"/>
                    <w:vAlign w:val="center"/>
                    <w:hideMark/>
                  </w:tcPr>
                  <w:p w14:paraId="6CD1945B" w14:textId="77777777" w:rsidR="00A10CD2" w:rsidRPr="00196A64" w:rsidRDefault="00A10CD2" w:rsidP="00A10CD2">
                    <w:pPr>
                      <w:spacing w:after="0" w:line="240" w:lineRule="auto"/>
                      <w:jc w:val="left"/>
                      <w:rPr>
                        <w:rFonts w:asciiTheme="minorHAnsi" w:hAnsiTheme="minorHAnsi" w:cstheme="minorHAnsi"/>
                        <w:sz w:val="20"/>
                        <w:szCs w:val="20"/>
                        <w:lang w:val="en-IE" w:eastAsia="en-IE"/>
                      </w:rPr>
                    </w:pPr>
                  </w:p>
                </w:tc>
              </w:tr>
            </w:tbl>
            <w:p w14:paraId="2AF22B47" w14:textId="77777777" w:rsidR="00B36352" w:rsidRPr="00B36352" w:rsidRDefault="00B36352" w:rsidP="00B36352">
              <w:pPr>
                <w:rPr>
                  <w:rFonts w:cs="Calibri"/>
                  <w:szCs w:val="22"/>
                </w:rPr>
              </w:pPr>
            </w:p>
            <w:p w14:paraId="277304CE" w14:textId="77777777" w:rsidR="00B36352" w:rsidRPr="00B36352" w:rsidRDefault="00B36352" w:rsidP="007973CB">
              <w:pPr>
                <w:keepNext/>
                <w:numPr>
                  <w:ilvl w:val="1"/>
                  <w:numId w:val="81"/>
                </w:numPr>
                <w:tabs>
                  <w:tab w:val="left" w:pos="567"/>
                  <w:tab w:val="left" w:pos="907"/>
                  <w:tab w:val="left" w:pos="1134"/>
                </w:tabs>
                <w:outlineLvl w:val="2"/>
                <w:rPr>
                  <w:rFonts w:eastAsia="Calibri" w:cs="Calibri"/>
                  <w:b/>
                  <w:iCs/>
                  <w:color w:val="1F3864"/>
                  <w:szCs w:val="22"/>
                  <w:u w:val="single"/>
                  <w:lang w:val="en-IE"/>
                </w:rPr>
              </w:pPr>
              <w:r w:rsidRPr="00B36352">
                <w:rPr>
                  <w:rFonts w:eastAsia="Calibri" w:cs="Calibri"/>
                  <w:b/>
                  <w:iCs/>
                  <w:color w:val="1F3864"/>
                  <w:szCs w:val="22"/>
                  <w:u w:val="single"/>
                  <w:lang w:val="en-IE"/>
                </w:rPr>
                <w:t>Payment Arrangements</w:t>
              </w:r>
            </w:p>
            <w:p w14:paraId="028C2DA7" w14:textId="0851AC46" w:rsidR="00B36352" w:rsidRPr="00B36352" w:rsidRDefault="00B36352" w:rsidP="00B36352">
              <w:pPr>
                <w:rPr>
                  <w:rFonts w:cs="Calibri"/>
                  <w:szCs w:val="22"/>
                </w:rPr>
              </w:pPr>
              <w:r w:rsidRPr="00B36352">
                <w:rPr>
                  <w:rFonts w:cs="Calibri"/>
                  <w:szCs w:val="22"/>
                </w:rPr>
                <w:t>Payments to the Successful Tenderer will be made in arrears subject to completion to the satisfaction of the Contracting Authority of defined tasks in accordance with receipt of satisfactory invoices.  Any contract entered into as a result of this RFT is subject to the Prompt Payment of Accounts Act 1997, as amended, or revised, and the European Communities (Late Payment in Commercial Transactions) Regulations, 2012 and compliance with contract terms. Tenderers should note that details of payments made may be published in line with Public Sector Reform requirements.</w:t>
              </w:r>
            </w:p>
            <w:p w14:paraId="56C018D6" w14:textId="77777777" w:rsidR="00B36352" w:rsidRPr="00B36352" w:rsidRDefault="00B36352" w:rsidP="00B36352">
              <w:pPr>
                <w:rPr>
                  <w:rFonts w:cs="Calibri"/>
                  <w:szCs w:val="22"/>
                </w:rPr>
              </w:pPr>
            </w:p>
            <w:p w14:paraId="2285BA4A" w14:textId="77777777" w:rsidR="00B36352" w:rsidRPr="00B36352" w:rsidRDefault="00B36352" w:rsidP="00B36352">
              <w:pPr>
                <w:rPr>
                  <w:rFonts w:cs="Calibri"/>
                  <w:szCs w:val="22"/>
                </w:rPr>
              </w:pPr>
              <w:r w:rsidRPr="00B36352">
                <w:rPr>
                  <w:rFonts w:cs="Calibri"/>
                  <w:szCs w:val="22"/>
                </w:rPr>
                <w:t xml:space="preserve">Frequency of invoicing arrangements will be agreed with the Successful Tenderer(s) at award of contract stage. </w:t>
              </w:r>
            </w:p>
            <w:p w14:paraId="7F486C9D" w14:textId="77777777" w:rsidR="00B36352" w:rsidRPr="00B36352" w:rsidRDefault="00B36352" w:rsidP="00B36352">
              <w:pPr>
                <w:rPr>
                  <w:rFonts w:cs="Calibri"/>
                  <w:bCs/>
                  <w:szCs w:val="22"/>
                </w:rPr>
              </w:pPr>
            </w:p>
            <w:p w14:paraId="187BCB08" w14:textId="77777777" w:rsidR="00B36352" w:rsidRPr="00B36352" w:rsidRDefault="00B36352" w:rsidP="007973CB">
              <w:pPr>
                <w:keepNext/>
                <w:numPr>
                  <w:ilvl w:val="1"/>
                  <w:numId w:val="81"/>
                </w:numPr>
                <w:tabs>
                  <w:tab w:val="left" w:pos="567"/>
                  <w:tab w:val="left" w:pos="907"/>
                  <w:tab w:val="left" w:pos="1134"/>
                </w:tabs>
                <w:outlineLvl w:val="2"/>
                <w:rPr>
                  <w:rFonts w:eastAsia="Calibri" w:cs="Calibri"/>
                  <w:b/>
                  <w:iCs/>
                  <w:color w:val="1F3864"/>
                  <w:szCs w:val="22"/>
                  <w:u w:val="single"/>
                  <w:lang w:val="en-IE"/>
                </w:rPr>
              </w:pPr>
              <w:r w:rsidRPr="00B36352">
                <w:rPr>
                  <w:rFonts w:eastAsia="Calibri" w:cs="Calibri"/>
                  <w:b/>
                  <w:iCs/>
                  <w:color w:val="1F3864"/>
                  <w:szCs w:val="22"/>
                  <w:u w:val="single"/>
                  <w:lang w:val="en-IE"/>
                </w:rPr>
                <w:lastRenderedPageBreak/>
                <w:t>Contract Arrangements</w:t>
              </w:r>
            </w:p>
            <w:p w14:paraId="6028BF75" w14:textId="77777777" w:rsidR="00B36352" w:rsidRPr="00B36352" w:rsidRDefault="00B36352" w:rsidP="00B36352">
              <w:pPr>
                <w:rPr>
                  <w:rFonts w:cs="Calibri"/>
                  <w:szCs w:val="22"/>
                  <w:lang w:eastAsia="en-IE"/>
                </w:rPr>
              </w:pPr>
              <w:r w:rsidRPr="00B36352">
                <w:rPr>
                  <w:rFonts w:cs="Calibri"/>
                  <w:szCs w:val="22"/>
                  <w:lang w:eastAsia="en-IE"/>
                </w:rPr>
                <w:t>Tenderers should note the terms of the contract document attached at Appendix 5 of this RFT and in particular the Special Conditions of Schedule D of the contract terms.</w:t>
              </w:r>
            </w:p>
            <w:p w14:paraId="1645C545" w14:textId="77777777" w:rsidR="00B36352" w:rsidRPr="00B36352" w:rsidRDefault="00B36352" w:rsidP="00B36352">
              <w:pPr>
                <w:rPr>
                  <w:rFonts w:cs="Calibri"/>
                  <w:bCs/>
                  <w:szCs w:val="22"/>
                </w:rPr>
              </w:pPr>
            </w:p>
            <w:p w14:paraId="0DADB2C6" w14:textId="77777777" w:rsidR="00B36352" w:rsidRPr="00B36352" w:rsidRDefault="00B36352" w:rsidP="00B36352">
              <w:pPr>
                <w:rPr>
                  <w:rFonts w:cs="Calibri"/>
                  <w:szCs w:val="22"/>
                </w:rPr>
              </w:pPr>
            </w:p>
            <w:p w14:paraId="5BB00D13" w14:textId="77777777" w:rsidR="00B36352" w:rsidRPr="00B36352" w:rsidRDefault="00B36352" w:rsidP="007973CB">
              <w:pPr>
                <w:keepNext/>
                <w:numPr>
                  <w:ilvl w:val="1"/>
                  <w:numId w:val="81"/>
                </w:numPr>
                <w:tabs>
                  <w:tab w:val="left" w:pos="567"/>
                  <w:tab w:val="left" w:pos="907"/>
                  <w:tab w:val="left" w:pos="1134"/>
                </w:tabs>
                <w:outlineLvl w:val="2"/>
                <w:rPr>
                  <w:rFonts w:eastAsia="Calibri" w:cs="Calibri"/>
                  <w:b/>
                  <w:iCs/>
                  <w:color w:val="1F3864"/>
                  <w:szCs w:val="22"/>
                  <w:u w:val="single"/>
                  <w:lang w:val="en-IE"/>
                </w:rPr>
              </w:pPr>
              <w:r w:rsidRPr="00B36352">
                <w:rPr>
                  <w:rFonts w:eastAsia="Calibri" w:cs="Calibri"/>
                  <w:b/>
                  <w:iCs/>
                  <w:color w:val="1F3864"/>
                  <w:szCs w:val="22"/>
                  <w:u w:val="single"/>
                  <w:lang w:val="en-IE"/>
                </w:rPr>
                <w:t>Glossary of Abbreviations used throughout the Request for Tender Document</w:t>
              </w:r>
            </w:p>
            <w:p w14:paraId="0BF2861F" w14:textId="77777777" w:rsidR="00B36352" w:rsidRPr="00B36352" w:rsidRDefault="00B36352" w:rsidP="00B36352">
              <w:pPr>
                <w:rPr>
                  <w:rFonts w:cs="Calibri"/>
                  <w:szCs w:val="22"/>
                </w:rPr>
              </w:pPr>
            </w:p>
            <w:p w14:paraId="720FFC2B" w14:textId="0BD811F5" w:rsidR="00B36352" w:rsidRPr="00B36352" w:rsidRDefault="00B36352" w:rsidP="00190069">
              <w:pPr>
                <w:spacing w:before="240"/>
                <w:rPr>
                  <w:rFonts w:cs="Calibri"/>
                  <w:szCs w:val="22"/>
                </w:rPr>
              </w:pPr>
              <w:r w:rsidRPr="00B36352">
                <w:rPr>
                  <w:rFonts w:cs="Calibri"/>
                  <w:szCs w:val="22"/>
                </w:rPr>
                <w:t xml:space="preserve">AECM </w:t>
              </w:r>
              <w:r w:rsidRPr="00B36352">
                <w:rPr>
                  <w:rFonts w:cs="Calibri"/>
                  <w:szCs w:val="22"/>
                </w:rPr>
                <w:tab/>
              </w:r>
              <w:r w:rsidRPr="00B36352">
                <w:rPr>
                  <w:rFonts w:cs="Calibri"/>
                  <w:szCs w:val="22"/>
                </w:rPr>
                <w:tab/>
                <w:t>Agri Environment and Climate Measure</w:t>
              </w:r>
            </w:p>
            <w:p w14:paraId="6A4A0491" w14:textId="77777777" w:rsidR="00B36352" w:rsidRPr="00B36352" w:rsidRDefault="00B36352" w:rsidP="00190069">
              <w:pPr>
                <w:spacing w:before="240"/>
                <w:rPr>
                  <w:rFonts w:cs="Calibri"/>
                  <w:szCs w:val="22"/>
                </w:rPr>
              </w:pPr>
              <w:r w:rsidRPr="00B36352">
                <w:rPr>
                  <w:rFonts w:cs="Calibri"/>
                  <w:szCs w:val="22"/>
                </w:rPr>
                <w:t xml:space="preserve">AMS </w:t>
              </w:r>
              <w:r w:rsidRPr="00B36352">
                <w:rPr>
                  <w:rFonts w:cs="Calibri"/>
                  <w:szCs w:val="22"/>
                </w:rPr>
                <w:tab/>
              </w:r>
              <w:r w:rsidRPr="00B36352">
                <w:rPr>
                  <w:rFonts w:cs="Calibri"/>
                  <w:szCs w:val="22"/>
                </w:rPr>
                <w:tab/>
                <w:t>Area Monitoring System</w:t>
              </w:r>
            </w:p>
            <w:p w14:paraId="349E0DC3" w14:textId="77777777" w:rsidR="00B36352" w:rsidRPr="00B36352" w:rsidRDefault="00B36352" w:rsidP="00190069">
              <w:pPr>
                <w:spacing w:before="240"/>
                <w:rPr>
                  <w:rFonts w:cs="Calibri"/>
                  <w:szCs w:val="22"/>
                </w:rPr>
              </w:pPr>
              <w:r w:rsidRPr="00B36352">
                <w:rPr>
                  <w:rFonts w:cs="Calibri"/>
                  <w:szCs w:val="22"/>
                </w:rPr>
                <w:t>ANC</w:t>
              </w:r>
              <w:r w:rsidRPr="00B36352">
                <w:rPr>
                  <w:rFonts w:cs="Calibri"/>
                  <w:szCs w:val="22"/>
                </w:rPr>
                <w:tab/>
              </w:r>
              <w:r w:rsidRPr="00B36352">
                <w:rPr>
                  <w:rFonts w:cs="Calibri"/>
                  <w:szCs w:val="22"/>
                </w:rPr>
                <w:tab/>
                <w:t>Areas of Natural Constraint</w:t>
              </w:r>
            </w:p>
            <w:p w14:paraId="2E82B893" w14:textId="77777777" w:rsidR="00B36352" w:rsidRPr="00B36352" w:rsidRDefault="00B36352" w:rsidP="00190069">
              <w:pPr>
                <w:spacing w:before="240"/>
                <w:rPr>
                  <w:rFonts w:cs="Calibri"/>
                  <w:szCs w:val="22"/>
                </w:rPr>
              </w:pPr>
              <w:r w:rsidRPr="00B36352">
                <w:rPr>
                  <w:rFonts w:cs="Calibri"/>
                  <w:szCs w:val="22"/>
                </w:rPr>
                <w:t>ASC</w:t>
              </w:r>
              <w:r w:rsidRPr="00B36352">
                <w:rPr>
                  <w:rFonts w:cs="Calibri"/>
                  <w:szCs w:val="22"/>
                </w:rPr>
                <w:tab/>
              </w:r>
              <w:r w:rsidRPr="00B36352">
                <w:rPr>
                  <w:rFonts w:cs="Calibri"/>
                  <w:szCs w:val="22"/>
                </w:rPr>
                <w:tab/>
                <w:t>Areas of Specific Constraints (Islands)</w:t>
              </w:r>
            </w:p>
            <w:p w14:paraId="67EFA4DC" w14:textId="77777777" w:rsidR="00B36352" w:rsidRPr="00B36352" w:rsidRDefault="00B36352" w:rsidP="00190069">
              <w:pPr>
                <w:spacing w:before="240"/>
                <w:rPr>
                  <w:rFonts w:cs="Calibri"/>
                  <w:szCs w:val="22"/>
                </w:rPr>
              </w:pPr>
              <w:r w:rsidRPr="00B36352">
                <w:rPr>
                  <w:rFonts w:cs="Calibri"/>
                  <w:szCs w:val="22"/>
                </w:rPr>
                <w:t>BGDP</w:t>
              </w:r>
              <w:r w:rsidRPr="00B36352">
                <w:rPr>
                  <w:rFonts w:cs="Calibri"/>
                  <w:szCs w:val="22"/>
                </w:rPr>
                <w:tab/>
              </w:r>
              <w:r w:rsidRPr="00B36352">
                <w:rPr>
                  <w:rFonts w:cs="Calibri"/>
                  <w:szCs w:val="22"/>
                </w:rPr>
                <w:tab/>
                <w:t>Beef Genomics Data Programme</w:t>
              </w:r>
            </w:p>
            <w:p w14:paraId="6F94745F" w14:textId="110B41EC" w:rsidR="00B36352" w:rsidRPr="00B36352" w:rsidRDefault="00B36352" w:rsidP="00190069">
              <w:pPr>
                <w:spacing w:before="240"/>
                <w:rPr>
                  <w:rFonts w:cs="Calibri"/>
                  <w:szCs w:val="22"/>
                </w:rPr>
              </w:pPr>
              <w:r w:rsidRPr="00B36352">
                <w:rPr>
                  <w:rFonts w:cs="Calibri"/>
                  <w:szCs w:val="22"/>
                </w:rPr>
                <w:t>BISS</w:t>
              </w:r>
              <w:r w:rsidRPr="00B36352">
                <w:rPr>
                  <w:rFonts w:cs="Calibri"/>
                  <w:szCs w:val="22"/>
                </w:rPr>
                <w:tab/>
              </w:r>
              <w:r w:rsidRPr="00B36352">
                <w:rPr>
                  <w:rFonts w:cs="Calibri"/>
                  <w:szCs w:val="22"/>
                </w:rPr>
                <w:tab/>
                <w:t xml:space="preserve">Basic Income Support </w:t>
              </w:r>
              <w:r w:rsidR="00C71ADB">
                <w:rPr>
                  <w:rFonts w:cs="Calibri"/>
                  <w:szCs w:val="22"/>
                </w:rPr>
                <w:t xml:space="preserve">for Sustainability </w:t>
              </w:r>
            </w:p>
            <w:p w14:paraId="2D41424B" w14:textId="77777777" w:rsidR="00B36352" w:rsidRPr="00B36352" w:rsidRDefault="00B36352" w:rsidP="00190069">
              <w:pPr>
                <w:spacing w:before="240"/>
                <w:rPr>
                  <w:rFonts w:cs="Calibri"/>
                  <w:szCs w:val="22"/>
                </w:rPr>
              </w:pPr>
              <w:r w:rsidRPr="00B36352">
                <w:rPr>
                  <w:rFonts w:cs="Calibri"/>
                  <w:szCs w:val="22"/>
                </w:rPr>
                <w:t>BPS</w:t>
              </w:r>
              <w:r w:rsidRPr="00B36352">
                <w:rPr>
                  <w:rFonts w:cs="Calibri"/>
                  <w:szCs w:val="22"/>
                </w:rPr>
                <w:tab/>
              </w:r>
              <w:r w:rsidRPr="00B36352">
                <w:rPr>
                  <w:rFonts w:cs="Calibri"/>
                  <w:szCs w:val="22"/>
                </w:rPr>
                <w:tab/>
                <w:t>Basic Payment Scheme</w:t>
              </w:r>
            </w:p>
            <w:p w14:paraId="3B9912BC" w14:textId="77777777" w:rsidR="00B36352" w:rsidRPr="00B36352" w:rsidRDefault="00B36352" w:rsidP="00190069">
              <w:pPr>
                <w:spacing w:before="240"/>
                <w:rPr>
                  <w:rFonts w:cs="Calibri"/>
                  <w:szCs w:val="22"/>
                </w:rPr>
              </w:pPr>
              <w:r w:rsidRPr="00B36352">
                <w:rPr>
                  <w:rFonts w:cs="Calibri"/>
                  <w:szCs w:val="22"/>
                </w:rPr>
                <w:t>CBM</w:t>
              </w:r>
              <w:r w:rsidRPr="00B36352">
                <w:rPr>
                  <w:rFonts w:cs="Calibri"/>
                  <w:szCs w:val="22"/>
                </w:rPr>
                <w:tab/>
              </w:r>
              <w:r w:rsidRPr="00B36352">
                <w:rPr>
                  <w:rFonts w:cs="Calibri"/>
                  <w:szCs w:val="22"/>
                </w:rPr>
                <w:tab/>
                <w:t>Checks by Monitoring</w:t>
              </w:r>
            </w:p>
            <w:p w14:paraId="7A7087D1" w14:textId="77777777" w:rsidR="00B36352" w:rsidRPr="00B36352" w:rsidRDefault="00B36352" w:rsidP="00190069">
              <w:pPr>
                <w:spacing w:before="240"/>
                <w:rPr>
                  <w:rFonts w:cs="Calibri"/>
                  <w:szCs w:val="22"/>
                </w:rPr>
              </w:pPr>
              <w:r w:rsidRPr="00B36352">
                <w:rPr>
                  <w:rFonts w:cs="Calibri"/>
                  <w:szCs w:val="22"/>
                </w:rPr>
                <w:t>CwRS</w:t>
              </w:r>
              <w:r w:rsidRPr="00B36352">
                <w:rPr>
                  <w:rFonts w:cs="Calibri"/>
                  <w:szCs w:val="22"/>
                </w:rPr>
                <w:tab/>
              </w:r>
              <w:r w:rsidRPr="00B36352">
                <w:rPr>
                  <w:rFonts w:cs="Calibri"/>
                  <w:szCs w:val="22"/>
                </w:rPr>
                <w:tab/>
                <w:t>Controls with Remote Sensing</w:t>
              </w:r>
            </w:p>
            <w:p w14:paraId="4A174EBE" w14:textId="77777777" w:rsidR="00B36352" w:rsidRPr="00B36352" w:rsidRDefault="00B36352" w:rsidP="00190069">
              <w:pPr>
                <w:spacing w:before="240"/>
                <w:rPr>
                  <w:rFonts w:cs="Calibri"/>
                  <w:szCs w:val="22"/>
                </w:rPr>
              </w:pPr>
              <w:r w:rsidRPr="00B36352">
                <w:rPr>
                  <w:rFonts w:cs="Calibri"/>
                  <w:szCs w:val="22"/>
                </w:rPr>
                <w:t>DAFM</w:t>
              </w:r>
              <w:r w:rsidRPr="00B36352">
                <w:rPr>
                  <w:rFonts w:cs="Calibri"/>
                  <w:szCs w:val="22"/>
                </w:rPr>
                <w:tab/>
              </w:r>
              <w:r w:rsidRPr="00B36352">
                <w:rPr>
                  <w:rFonts w:cs="Calibri"/>
                  <w:szCs w:val="22"/>
                </w:rPr>
                <w:tab/>
                <w:t>Department of Agriculture, Food and the Marine</w:t>
              </w:r>
            </w:p>
            <w:p w14:paraId="7B34A590" w14:textId="167E1D30" w:rsidR="00B36352" w:rsidRDefault="00B36352" w:rsidP="00190069">
              <w:pPr>
                <w:spacing w:before="240"/>
                <w:rPr>
                  <w:rFonts w:cs="Calibri"/>
                  <w:szCs w:val="22"/>
                </w:rPr>
              </w:pPr>
              <w:r w:rsidRPr="00B36352">
                <w:rPr>
                  <w:rFonts w:cs="Calibri"/>
                  <w:szCs w:val="22"/>
                </w:rPr>
                <w:t>EC</w:t>
              </w:r>
              <w:r w:rsidRPr="00B36352">
                <w:rPr>
                  <w:rFonts w:cs="Calibri"/>
                  <w:szCs w:val="22"/>
                </w:rPr>
                <w:tab/>
              </w:r>
              <w:r w:rsidRPr="00B36352">
                <w:rPr>
                  <w:rFonts w:cs="Calibri"/>
                  <w:szCs w:val="22"/>
                </w:rPr>
                <w:tab/>
                <w:t>European Commission</w:t>
              </w:r>
            </w:p>
            <w:p w14:paraId="7F327481" w14:textId="26B7C685" w:rsidR="00CE61E0" w:rsidRPr="00B36352" w:rsidRDefault="00CE61E0" w:rsidP="00190069">
              <w:pPr>
                <w:spacing w:before="240"/>
                <w:rPr>
                  <w:rFonts w:cs="Calibri"/>
                  <w:szCs w:val="22"/>
                </w:rPr>
              </w:pPr>
              <w:r>
                <w:rPr>
                  <w:rFonts w:cs="Calibri"/>
                  <w:szCs w:val="22"/>
                </w:rPr>
                <w:t xml:space="preserve">EEA </w:t>
              </w:r>
              <w:r>
                <w:rPr>
                  <w:rFonts w:cs="Calibri"/>
                  <w:szCs w:val="22"/>
                </w:rPr>
                <w:tab/>
              </w:r>
              <w:r>
                <w:rPr>
                  <w:rFonts w:cs="Calibri"/>
                  <w:szCs w:val="22"/>
                </w:rPr>
                <w:tab/>
                <w:t>European Economic Area</w:t>
              </w:r>
            </w:p>
            <w:p w14:paraId="2DC07DA6" w14:textId="77777777" w:rsidR="00B36352" w:rsidRPr="00B36352" w:rsidRDefault="00B36352" w:rsidP="00190069">
              <w:pPr>
                <w:spacing w:before="240"/>
                <w:rPr>
                  <w:rFonts w:cs="Calibri"/>
                  <w:szCs w:val="22"/>
                </w:rPr>
              </w:pPr>
              <w:r w:rsidRPr="00B36352">
                <w:rPr>
                  <w:rFonts w:cs="Calibri"/>
                  <w:szCs w:val="22"/>
                </w:rPr>
                <w:t>EO</w:t>
              </w:r>
              <w:r w:rsidRPr="00B36352">
                <w:rPr>
                  <w:rFonts w:cs="Calibri"/>
                  <w:szCs w:val="22"/>
                </w:rPr>
                <w:tab/>
              </w:r>
              <w:r w:rsidRPr="00B36352">
                <w:rPr>
                  <w:rFonts w:cs="Calibri"/>
                  <w:szCs w:val="22"/>
                </w:rPr>
                <w:tab/>
                <w:t>Earth Observation</w:t>
              </w:r>
            </w:p>
            <w:p w14:paraId="4CA1185B" w14:textId="77777777" w:rsidR="00B36352" w:rsidRPr="00B36352" w:rsidRDefault="00B36352" w:rsidP="00190069">
              <w:pPr>
                <w:spacing w:before="240"/>
                <w:rPr>
                  <w:rFonts w:cs="Calibri"/>
                  <w:szCs w:val="22"/>
                </w:rPr>
              </w:pPr>
              <w:r w:rsidRPr="00B36352">
                <w:rPr>
                  <w:rFonts w:cs="Calibri"/>
                  <w:szCs w:val="22"/>
                </w:rPr>
                <w:t>EU</w:t>
              </w:r>
              <w:r w:rsidRPr="00B36352">
                <w:rPr>
                  <w:rFonts w:cs="Calibri"/>
                  <w:szCs w:val="22"/>
                </w:rPr>
                <w:tab/>
              </w:r>
              <w:r w:rsidRPr="00B36352">
                <w:rPr>
                  <w:rFonts w:cs="Calibri"/>
                  <w:szCs w:val="22"/>
                </w:rPr>
                <w:tab/>
                <w:t>European Union</w:t>
              </w:r>
            </w:p>
            <w:p w14:paraId="5B3026BC" w14:textId="77777777" w:rsidR="00B36352" w:rsidRPr="00B36352" w:rsidRDefault="00B36352" w:rsidP="00190069">
              <w:pPr>
                <w:spacing w:before="240"/>
                <w:rPr>
                  <w:rFonts w:cs="Calibri"/>
                  <w:szCs w:val="22"/>
                </w:rPr>
              </w:pPr>
              <w:r w:rsidRPr="00B36352">
                <w:rPr>
                  <w:rFonts w:cs="Calibri"/>
                  <w:szCs w:val="22"/>
                </w:rPr>
                <w:t xml:space="preserve">FOI </w:t>
              </w:r>
              <w:r w:rsidRPr="00B36352">
                <w:rPr>
                  <w:rFonts w:cs="Calibri"/>
                  <w:szCs w:val="22"/>
                </w:rPr>
                <w:tab/>
              </w:r>
              <w:r w:rsidRPr="00B36352">
                <w:rPr>
                  <w:rFonts w:cs="Calibri"/>
                  <w:szCs w:val="22"/>
                </w:rPr>
                <w:tab/>
                <w:t>Feature of Interest</w:t>
              </w:r>
            </w:p>
            <w:p w14:paraId="614AE5AB" w14:textId="77777777" w:rsidR="00B36352" w:rsidRPr="00B36352" w:rsidRDefault="00B36352" w:rsidP="00190069">
              <w:pPr>
                <w:spacing w:before="240"/>
                <w:rPr>
                  <w:rFonts w:cs="Calibri"/>
                  <w:szCs w:val="22"/>
                </w:rPr>
              </w:pPr>
              <w:r w:rsidRPr="00B36352">
                <w:rPr>
                  <w:rFonts w:cs="Calibri"/>
                  <w:szCs w:val="22"/>
                </w:rPr>
                <w:t>GIS</w:t>
              </w:r>
              <w:r w:rsidRPr="00B36352">
                <w:rPr>
                  <w:rFonts w:cs="Calibri"/>
                  <w:szCs w:val="22"/>
                </w:rPr>
                <w:tab/>
              </w:r>
              <w:r w:rsidRPr="00B36352">
                <w:rPr>
                  <w:rFonts w:cs="Calibri"/>
                  <w:szCs w:val="22"/>
                </w:rPr>
                <w:tab/>
                <w:t>Geographic Information System</w:t>
              </w:r>
            </w:p>
            <w:p w14:paraId="1159B621" w14:textId="77777777" w:rsidR="00B36352" w:rsidRPr="00B36352" w:rsidRDefault="00B36352" w:rsidP="00190069">
              <w:pPr>
                <w:spacing w:before="240"/>
                <w:rPr>
                  <w:rFonts w:cs="Calibri"/>
                  <w:szCs w:val="22"/>
                </w:rPr>
              </w:pPr>
              <w:r w:rsidRPr="00B36352">
                <w:rPr>
                  <w:rFonts w:cs="Calibri"/>
                  <w:szCs w:val="22"/>
                </w:rPr>
                <w:t xml:space="preserve">GLAS              </w:t>
              </w:r>
              <w:r w:rsidRPr="00B36352">
                <w:rPr>
                  <w:rFonts w:cs="Calibri"/>
                  <w:szCs w:val="22"/>
                </w:rPr>
                <w:tab/>
                <w:t>Green Low Carbon Agri Environment Scheme</w:t>
              </w:r>
            </w:p>
            <w:p w14:paraId="39ACBDC5" w14:textId="0CDE179A" w:rsidR="00B36352" w:rsidRPr="00B36352" w:rsidRDefault="00B36352" w:rsidP="00190069">
              <w:pPr>
                <w:spacing w:before="240"/>
                <w:rPr>
                  <w:rFonts w:cs="Calibri"/>
                  <w:szCs w:val="22"/>
                </w:rPr>
              </w:pPr>
              <w:r w:rsidRPr="00B36352">
                <w:rPr>
                  <w:rFonts w:cs="Calibri"/>
                  <w:szCs w:val="22"/>
                </w:rPr>
                <w:t>GSA</w:t>
              </w:r>
              <w:r w:rsidR="00C71ADB">
                <w:rPr>
                  <w:rFonts w:cs="Calibri"/>
                  <w:szCs w:val="22"/>
                </w:rPr>
                <w:t>A</w:t>
              </w:r>
              <w:r w:rsidRPr="00B36352">
                <w:rPr>
                  <w:rFonts w:cs="Calibri"/>
                  <w:szCs w:val="22"/>
                </w:rPr>
                <w:tab/>
              </w:r>
              <w:r w:rsidRPr="00B36352">
                <w:rPr>
                  <w:rFonts w:cs="Calibri"/>
                  <w:szCs w:val="22"/>
                </w:rPr>
                <w:tab/>
                <w:t xml:space="preserve">Geo Spatial </w:t>
              </w:r>
              <w:r w:rsidR="00C71ADB">
                <w:rPr>
                  <w:rFonts w:cs="Calibri"/>
                  <w:szCs w:val="22"/>
                </w:rPr>
                <w:t xml:space="preserve">Aid </w:t>
              </w:r>
              <w:r w:rsidRPr="00B36352">
                <w:rPr>
                  <w:rFonts w:cs="Calibri"/>
                  <w:szCs w:val="22"/>
                </w:rPr>
                <w:t>Application</w:t>
              </w:r>
            </w:p>
            <w:p w14:paraId="32F907BB" w14:textId="6F3F1F9D" w:rsidR="00B36352" w:rsidRDefault="00B36352" w:rsidP="00190069">
              <w:pPr>
                <w:spacing w:before="240"/>
                <w:rPr>
                  <w:rFonts w:cs="Calibri"/>
                  <w:szCs w:val="22"/>
                </w:rPr>
              </w:pPr>
              <w:r w:rsidRPr="00B36352">
                <w:rPr>
                  <w:rFonts w:cs="Calibri"/>
                  <w:szCs w:val="22"/>
                </w:rPr>
                <w:t>IACS</w:t>
              </w:r>
              <w:r w:rsidRPr="00B36352">
                <w:rPr>
                  <w:rFonts w:cs="Calibri"/>
                  <w:szCs w:val="22"/>
                </w:rPr>
                <w:tab/>
              </w:r>
              <w:r w:rsidRPr="00B36352">
                <w:rPr>
                  <w:rFonts w:cs="Calibri"/>
                  <w:szCs w:val="22"/>
                </w:rPr>
                <w:tab/>
                <w:t>Integrated &amp; Administration Control System</w:t>
              </w:r>
            </w:p>
            <w:p w14:paraId="63ACB003" w14:textId="0670B1D7" w:rsidR="001D38C4" w:rsidRPr="00B36352" w:rsidRDefault="001D38C4" w:rsidP="00190069">
              <w:pPr>
                <w:spacing w:before="240"/>
                <w:rPr>
                  <w:rFonts w:cs="Calibri"/>
                  <w:szCs w:val="22"/>
                </w:rPr>
              </w:pPr>
              <w:r>
                <w:rPr>
                  <w:rFonts w:cs="Calibri"/>
                  <w:szCs w:val="22"/>
                </w:rPr>
                <w:t xml:space="preserve">ICD </w:t>
              </w:r>
              <w:r>
                <w:rPr>
                  <w:rFonts w:cs="Calibri"/>
                  <w:szCs w:val="22"/>
                </w:rPr>
                <w:tab/>
              </w:r>
              <w:r>
                <w:rPr>
                  <w:rFonts w:cs="Calibri"/>
                  <w:szCs w:val="22"/>
                </w:rPr>
                <w:tab/>
                <w:t>Integrated Controls Division</w:t>
              </w:r>
            </w:p>
            <w:p w14:paraId="16AA709F" w14:textId="77777777" w:rsidR="00B36352" w:rsidRPr="00B36352" w:rsidRDefault="00B36352" w:rsidP="00190069">
              <w:pPr>
                <w:spacing w:before="240"/>
                <w:rPr>
                  <w:rFonts w:cs="Calibri"/>
                  <w:szCs w:val="22"/>
                </w:rPr>
              </w:pPr>
              <w:r w:rsidRPr="00B36352">
                <w:rPr>
                  <w:rFonts w:cs="Calibri"/>
                  <w:szCs w:val="22"/>
                </w:rPr>
                <w:t>IFORIS</w:t>
              </w:r>
              <w:r w:rsidRPr="00B36352">
                <w:rPr>
                  <w:rFonts w:cs="Calibri"/>
                  <w:szCs w:val="22"/>
                </w:rPr>
                <w:tab/>
              </w:r>
              <w:r w:rsidRPr="00B36352">
                <w:rPr>
                  <w:rFonts w:cs="Calibri"/>
                  <w:szCs w:val="22"/>
                </w:rPr>
                <w:tab/>
                <w:t>Integrated Forestry Information System</w:t>
              </w:r>
            </w:p>
            <w:p w14:paraId="23AF3584" w14:textId="77777777" w:rsidR="00B36352" w:rsidRPr="00B36352" w:rsidRDefault="00B36352" w:rsidP="00190069">
              <w:pPr>
                <w:spacing w:before="240"/>
                <w:rPr>
                  <w:rFonts w:cs="Calibri"/>
                  <w:szCs w:val="22"/>
                </w:rPr>
              </w:pPr>
              <w:r w:rsidRPr="00B36352">
                <w:rPr>
                  <w:rFonts w:cs="Calibri"/>
                  <w:szCs w:val="22"/>
                </w:rPr>
                <w:lastRenderedPageBreak/>
                <w:t>IMT</w:t>
              </w:r>
              <w:r w:rsidRPr="00B36352">
                <w:rPr>
                  <w:rFonts w:cs="Calibri"/>
                  <w:szCs w:val="22"/>
                </w:rPr>
                <w:tab/>
              </w:r>
              <w:r w:rsidRPr="00B36352">
                <w:rPr>
                  <w:rFonts w:cs="Calibri"/>
                  <w:szCs w:val="22"/>
                </w:rPr>
                <w:tab/>
                <w:t>Information Management Technology</w:t>
              </w:r>
            </w:p>
            <w:p w14:paraId="13A4D3CF" w14:textId="77777777" w:rsidR="00B36352" w:rsidRPr="00B36352" w:rsidRDefault="00B36352" w:rsidP="00190069">
              <w:pPr>
                <w:spacing w:before="240"/>
                <w:rPr>
                  <w:rFonts w:cs="Calibri"/>
                  <w:szCs w:val="22"/>
                </w:rPr>
              </w:pPr>
              <w:r w:rsidRPr="00B36352">
                <w:rPr>
                  <w:rFonts w:cs="Calibri"/>
                  <w:szCs w:val="22"/>
                </w:rPr>
                <w:t>ISO</w:t>
              </w:r>
              <w:r w:rsidRPr="00B36352">
                <w:rPr>
                  <w:rFonts w:cs="Calibri"/>
                  <w:szCs w:val="22"/>
                </w:rPr>
                <w:tab/>
              </w:r>
              <w:r w:rsidRPr="00B36352">
                <w:rPr>
                  <w:rFonts w:cs="Calibri"/>
                  <w:szCs w:val="22"/>
                </w:rPr>
                <w:tab/>
                <w:t>International Organisation of Standardisation</w:t>
              </w:r>
            </w:p>
            <w:p w14:paraId="355E7149" w14:textId="7E04329E" w:rsidR="00B36352" w:rsidRPr="00B36352" w:rsidRDefault="00B36352" w:rsidP="00190069">
              <w:pPr>
                <w:spacing w:before="240"/>
                <w:rPr>
                  <w:rFonts w:cs="Calibri"/>
                  <w:szCs w:val="22"/>
                </w:rPr>
              </w:pPr>
              <w:r w:rsidRPr="00B36352">
                <w:rPr>
                  <w:rFonts w:cs="Calibri"/>
                  <w:szCs w:val="22"/>
                </w:rPr>
                <w:t>JRC</w:t>
              </w:r>
              <w:r w:rsidRPr="00B36352">
                <w:rPr>
                  <w:rFonts w:cs="Calibri"/>
                  <w:szCs w:val="22"/>
                </w:rPr>
                <w:tab/>
              </w:r>
              <w:r w:rsidRPr="00B36352">
                <w:rPr>
                  <w:rFonts w:cs="Calibri"/>
                  <w:szCs w:val="22"/>
                </w:rPr>
                <w:tab/>
                <w:t>Joint Research C</w:t>
              </w:r>
              <w:r w:rsidR="00C71ADB">
                <w:rPr>
                  <w:rFonts w:cs="Calibri"/>
                  <w:szCs w:val="22"/>
                </w:rPr>
                <w:t>entre</w:t>
              </w:r>
            </w:p>
            <w:p w14:paraId="032CC322" w14:textId="77777777" w:rsidR="00B36352" w:rsidRPr="00B36352" w:rsidRDefault="00B36352" w:rsidP="00190069">
              <w:pPr>
                <w:spacing w:before="240"/>
                <w:rPr>
                  <w:rFonts w:cs="Calibri"/>
                  <w:szCs w:val="22"/>
                </w:rPr>
              </w:pPr>
              <w:r w:rsidRPr="00B36352">
                <w:rPr>
                  <w:rFonts w:cs="Calibri"/>
                  <w:szCs w:val="22"/>
                </w:rPr>
                <w:t>LPIS</w:t>
              </w:r>
              <w:r w:rsidRPr="00B36352">
                <w:rPr>
                  <w:rFonts w:cs="Calibri"/>
                  <w:szCs w:val="22"/>
                </w:rPr>
                <w:tab/>
              </w:r>
              <w:r w:rsidRPr="00B36352">
                <w:rPr>
                  <w:rFonts w:cs="Calibri"/>
                  <w:szCs w:val="22"/>
                </w:rPr>
                <w:tab/>
                <w:t>Land Parcel Identification System</w:t>
              </w:r>
            </w:p>
            <w:p w14:paraId="77DBB73A" w14:textId="6B7509A5" w:rsidR="00190069" w:rsidRDefault="00B36352" w:rsidP="00190069">
              <w:pPr>
                <w:spacing w:before="240"/>
                <w:rPr>
                  <w:rFonts w:cs="Calibri"/>
                  <w:szCs w:val="22"/>
                </w:rPr>
              </w:pPr>
              <w:r w:rsidRPr="00B36352">
                <w:rPr>
                  <w:rFonts w:cs="Calibri"/>
                  <w:szCs w:val="22"/>
                </w:rPr>
                <w:t xml:space="preserve">MEAT </w:t>
              </w:r>
              <w:r w:rsidRPr="00B36352">
                <w:rPr>
                  <w:rFonts w:cs="Calibri"/>
                  <w:szCs w:val="22"/>
                </w:rPr>
                <w:tab/>
              </w:r>
              <w:r w:rsidRPr="00B36352">
                <w:rPr>
                  <w:rFonts w:cs="Calibri"/>
                  <w:szCs w:val="22"/>
                </w:rPr>
                <w:tab/>
                <w:t>Most Economically Advantageous Tender</w:t>
              </w:r>
            </w:p>
            <w:p w14:paraId="03FFFE19" w14:textId="32E4B622" w:rsidR="005276D2" w:rsidRDefault="005276D2" w:rsidP="00190069">
              <w:pPr>
                <w:spacing w:before="240"/>
                <w:rPr>
                  <w:rFonts w:cs="Calibri"/>
                  <w:szCs w:val="22"/>
                </w:rPr>
              </w:pPr>
              <w:r>
                <w:rPr>
                  <w:rFonts w:asciiTheme="minorHAnsi" w:hAnsiTheme="minorHAnsi" w:cstheme="minorHAnsi"/>
                  <w:szCs w:val="22"/>
                  <w:shd w:val="clear" w:color="auto" w:fill="FFFFFF"/>
                </w:rPr>
                <w:t>NFQ</w:t>
              </w:r>
              <w:r>
                <w:rPr>
                  <w:rFonts w:asciiTheme="minorHAnsi" w:hAnsiTheme="minorHAnsi" w:cstheme="minorHAnsi"/>
                  <w:szCs w:val="22"/>
                  <w:shd w:val="clear" w:color="auto" w:fill="FFFFFF"/>
                </w:rPr>
                <w:tab/>
              </w:r>
              <w:r>
                <w:rPr>
                  <w:rFonts w:asciiTheme="minorHAnsi" w:hAnsiTheme="minorHAnsi" w:cstheme="minorHAnsi"/>
                  <w:szCs w:val="22"/>
                  <w:shd w:val="clear" w:color="auto" w:fill="FFFFFF"/>
                </w:rPr>
                <w:tab/>
              </w:r>
              <w:r w:rsidRPr="00607AE0">
                <w:rPr>
                  <w:rFonts w:asciiTheme="minorHAnsi" w:hAnsiTheme="minorHAnsi" w:cstheme="minorHAnsi"/>
                  <w:szCs w:val="22"/>
                  <w:shd w:val="clear" w:color="auto" w:fill="FFFFFF"/>
                </w:rPr>
                <w:t xml:space="preserve">National Framework of Qualifications </w:t>
              </w:r>
            </w:p>
            <w:p w14:paraId="53141E4F" w14:textId="78291627" w:rsidR="007564FB" w:rsidRDefault="007564FB" w:rsidP="00190069">
              <w:pPr>
                <w:spacing w:before="240"/>
                <w:rPr>
                  <w:rFonts w:cs="Calibri"/>
                  <w:szCs w:val="22"/>
                </w:rPr>
              </w:pPr>
              <w:r>
                <w:rPr>
                  <w:rFonts w:cs="Calibri"/>
                  <w:szCs w:val="22"/>
                </w:rPr>
                <w:t>OSI</w:t>
              </w:r>
              <w:r>
                <w:rPr>
                  <w:rFonts w:cs="Calibri"/>
                  <w:szCs w:val="22"/>
                </w:rPr>
                <w:tab/>
              </w:r>
              <w:r>
                <w:rPr>
                  <w:rFonts w:cs="Calibri"/>
                  <w:szCs w:val="22"/>
                </w:rPr>
                <w:tab/>
                <w:t xml:space="preserve">Ordnance Survey Ireland </w:t>
              </w:r>
            </w:p>
            <w:p w14:paraId="375AC9AB" w14:textId="03C577CD" w:rsidR="00190069" w:rsidRDefault="00190069" w:rsidP="00190069">
              <w:pPr>
                <w:spacing w:before="240"/>
                <w:rPr>
                  <w:rFonts w:cs="Calibri"/>
                  <w:szCs w:val="22"/>
                </w:rPr>
              </w:pPr>
              <w:r>
                <w:rPr>
                  <w:rFonts w:cs="Calibri"/>
                  <w:szCs w:val="22"/>
                </w:rPr>
                <w:t xml:space="preserve">OTSC </w:t>
              </w:r>
              <w:r>
                <w:rPr>
                  <w:rFonts w:cs="Calibri"/>
                  <w:szCs w:val="22"/>
                </w:rPr>
                <w:tab/>
              </w:r>
              <w:r>
                <w:rPr>
                  <w:rFonts w:cs="Calibri"/>
                  <w:szCs w:val="22"/>
                </w:rPr>
                <w:tab/>
                <w:t>On the Spot Check</w:t>
              </w:r>
            </w:p>
            <w:p w14:paraId="49919E2E" w14:textId="113ED076" w:rsidR="00190069" w:rsidRDefault="00190069" w:rsidP="00190069">
              <w:pPr>
                <w:spacing w:before="240"/>
                <w:rPr>
                  <w:rFonts w:cs="Calibri"/>
                  <w:szCs w:val="22"/>
                </w:rPr>
              </w:pPr>
              <w:r>
                <w:rPr>
                  <w:rFonts w:cs="Calibri"/>
                  <w:szCs w:val="22"/>
                </w:rPr>
                <w:t xml:space="preserve">PAS </w:t>
              </w:r>
              <w:r>
                <w:rPr>
                  <w:rFonts w:cs="Calibri"/>
                  <w:szCs w:val="22"/>
                </w:rPr>
                <w:tab/>
              </w:r>
              <w:r>
                <w:rPr>
                  <w:rFonts w:cs="Calibri"/>
                  <w:szCs w:val="22"/>
                </w:rPr>
                <w:tab/>
                <w:t>Protein Aid Scheme</w:t>
              </w:r>
            </w:p>
            <w:p w14:paraId="1A68E1A2" w14:textId="77777777" w:rsidR="00B36352" w:rsidRPr="00B36352" w:rsidRDefault="00B36352" w:rsidP="00190069">
              <w:pPr>
                <w:spacing w:before="240"/>
                <w:rPr>
                  <w:rFonts w:cs="Calibri"/>
                  <w:szCs w:val="22"/>
                </w:rPr>
              </w:pPr>
              <w:r w:rsidRPr="00B36352">
                <w:rPr>
                  <w:rFonts w:cs="Calibri"/>
                  <w:szCs w:val="22"/>
                </w:rPr>
                <w:t>RFT</w:t>
              </w:r>
              <w:r w:rsidRPr="00B36352">
                <w:rPr>
                  <w:rFonts w:cs="Calibri"/>
                  <w:szCs w:val="22"/>
                </w:rPr>
                <w:tab/>
              </w:r>
              <w:r w:rsidRPr="00B36352">
                <w:rPr>
                  <w:rFonts w:cs="Calibri"/>
                  <w:szCs w:val="22"/>
                </w:rPr>
                <w:tab/>
                <w:t>Request for Tender</w:t>
              </w:r>
            </w:p>
            <w:p w14:paraId="01E5777B" w14:textId="77777777" w:rsidR="00B36352" w:rsidRPr="00B36352" w:rsidRDefault="00B36352" w:rsidP="00190069">
              <w:pPr>
                <w:spacing w:before="240"/>
                <w:rPr>
                  <w:rFonts w:cs="Calibri"/>
                  <w:szCs w:val="22"/>
                </w:rPr>
              </w:pPr>
              <w:r w:rsidRPr="00B36352">
                <w:rPr>
                  <w:rFonts w:cs="Calibri"/>
                  <w:szCs w:val="22"/>
                </w:rPr>
                <w:t xml:space="preserve">SPS                 </w:t>
              </w:r>
              <w:r w:rsidRPr="00B36352">
                <w:rPr>
                  <w:rFonts w:cs="Calibri"/>
                  <w:szCs w:val="22"/>
                </w:rPr>
                <w:tab/>
                <w:t>Single Payment Scheme</w:t>
              </w:r>
            </w:p>
            <w:p w14:paraId="5B2550DF" w14:textId="77777777" w:rsidR="00B36352" w:rsidRPr="00B36352" w:rsidRDefault="00B36352" w:rsidP="00190069">
              <w:pPr>
                <w:spacing w:before="240"/>
                <w:rPr>
                  <w:rFonts w:cs="Calibri"/>
                  <w:szCs w:val="22"/>
                </w:rPr>
              </w:pPr>
              <w:r w:rsidRPr="00B36352">
                <w:rPr>
                  <w:rFonts w:cs="Calibri"/>
                  <w:szCs w:val="22"/>
                </w:rPr>
                <w:t xml:space="preserve">SIM </w:t>
              </w:r>
              <w:r w:rsidRPr="00B36352">
                <w:rPr>
                  <w:rFonts w:cs="Calibri"/>
                  <w:szCs w:val="22"/>
                </w:rPr>
                <w:tab/>
              </w:r>
              <w:r w:rsidRPr="00B36352">
                <w:rPr>
                  <w:rFonts w:cs="Calibri"/>
                  <w:szCs w:val="22"/>
                </w:rPr>
                <w:tab/>
                <w:t xml:space="preserve">Straw Incorporation Measure </w:t>
              </w:r>
            </w:p>
            <w:p w14:paraId="419C54C7" w14:textId="1927F664" w:rsidR="00B36352" w:rsidRDefault="00B36352" w:rsidP="00190069">
              <w:pPr>
                <w:spacing w:before="240"/>
                <w:rPr>
                  <w:rFonts w:cs="Calibri"/>
                  <w:szCs w:val="22"/>
                </w:rPr>
              </w:pPr>
              <w:r w:rsidRPr="00B36352">
                <w:rPr>
                  <w:rFonts w:cs="Calibri"/>
                  <w:szCs w:val="22"/>
                </w:rPr>
                <w:t xml:space="preserve">SPS                 </w:t>
              </w:r>
              <w:r w:rsidRPr="00B36352">
                <w:rPr>
                  <w:rFonts w:cs="Calibri"/>
                  <w:szCs w:val="22"/>
                </w:rPr>
                <w:tab/>
                <w:t>Single Payment Scheme</w:t>
              </w:r>
            </w:p>
            <w:p w14:paraId="2D240AE2" w14:textId="77FB5FD3" w:rsidR="00CC5E45" w:rsidRPr="00CC5E45" w:rsidRDefault="00CC5E45" w:rsidP="00190069">
              <w:pPr>
                <w:autoSpaceDE w:val="0"/>
                <w:autoSpaceDN w:val="0"/>
                <w:adjustRightInd w:val="0"/>
                <w:spacing w:before="240" w:after="0" w:line="240" w:lineRule="auto"/>
                <w:rPr>
                  <w:rFonts w:eastAsiaTheme="minorHAnsi" w:cs="Calibri"/>
                  <w:color w:val="000000"/>
                  <w:szCs w:val="22"/>
                  <w:lang w:val="en-IE"/>
                </w:rPr>
              </w:pPr>
              <w:r>
                <w:rPr>
                  <w:rFonts w:eastAsiaTheme="minorHAnsi" w:cs="Calibri"/>
                  <w:color w:val="000000"/>
                  <w:szCs w:val="22"/>
                  <w:lang w:val="en-IE"/>
                </w:rPr>
                <w:t xml:space="preserve">TSD </w:t>
              </w:r>
              <w:r>
                <w:rPr>
                  <w:rFonts w:eastAsiaTheme="minorHAnsi" w:cs="Calibri"/>
                  <w:color w:val="000000"/>
                  <w:szCs w:val="22"/>
                  <w:lang w:val="en-IE"/>
                </w:rPr>
                <w:tab/>
              </w:r>
              <w:r>
                <w:rPr>
                  <w:rFonts w:eastAsiaTheme="minorHAnsi" w:cs="Calibri"/>
                  <w:color w:val="000000"/>
                  <w:szCs w:val="22"/>
                  <w:lang w:val="en-IE"/>
                </w:rPr>
                <w:tab/>
              </w:r>
              <w:r w:rsidRPr="00CC5E45">
                <w:rPr>
                  <w:rFonts w:eastAsiaTheme="minorHAnsi" w:cs="Calibri"/>
                  <w:color w:val="000000"/>
                  <w:szCs w:val="22"/>
                  <w:lang w:val="en-IE"/>
                </w:rPr>
                <w:t xml:space="preserve">Temporary Sub-Divisions </w:t>
              </w:r>
            </w:p>
            <w:p w14:paraId="7D3CA18D" w14:textId="5A1E955E" w:rsidR="00B36352" w:rsidRPr="00B36352" w:rsidRDefault="00B36352" w:rsidP="00190069">
              <w:pPr>
                <w:spacing w:before="240"/>
                <w:rPr>
                  <w:rFonts w:cs="Calibri"/>
                  <w:szCs w:val="22"/>
                </w:rPr>
              </w:pPr>
              <w:r w:rsidRPr="00B36352">
                <w:rPr>
                  <w:rFonts w:cs="Calibri"/>
                  <w:szCs w:val="22"/>
                </w:rPr>
                <w:t>YFS</w:t>
              </w:r>
              <w:r w:rsidRPr="00B36352">
                <w:rPr>
                  <w:rFonts w:cs="Calibri"/>
                  <w:szCs w:val="22"/>
                </w:rPr>
                <w:tab/>
              </w:r>
              <w:r w:rsidRPr="00B36352">
                <w:rPr>
                  <w:rFonts w:cs="Calibri"/>
                  <w:szCs w:val="22"/>
                </w:rPr>
                <w:tab/>
                <w:t>Young Farmers Schem</w:t>
              </w:r>
              <w:r w:rsidR="002C5875">
                <w:rPr>
                  <w:rFonts w:cs="Calibri"/>
                  <w:szCs w:val="22"/>
                </w:rPr>
                <w:t>e</w:t>
              </w:r>
            </w:p>
            <w:p w14:paraId="1A0E9E34" w14:textId="31CFFE08" w:rsidR="00B36352" w:rsidRDefault="00B36352" w:rsidP="00B36352">
              <w:pPr>
                <w:rPr>
                  <w:rFonts w:cs="Calibri"/>
                  <w:szCs w:val="22"/>
                </w:rPr>
              </w:pPr>
            </w:p>
            <w:p w14:paraId="13515778" w14:textId="6F3EC92F" w:rsidR="00190069" w:rsidRDefault="00190069" w:rsidP="00B36352">
              <w:pPr>
                <w:rPr>
                  <w:rFonts w:cs="Calibri"/>
                  <w:szCs w:val="22"/>
                </w:rPr>
              </w:pPr>
            </w:p>
            <w:p w14:paraId="56B9045D" w14:textId="4B211D39" w:rsidR="009250FB" w:rsidRDefault="009250FB" w:rsidP="00B36352">
              <w:pPr>
                <w:rPr>
                  <w:rFonts w:cs="Calibri"/>
                  <w:szCs w:val="22"/>
                </w:rPr>
              </w:pPr>
            </w:p>
            <w:p w14:paraId="506AF26A" w14:textId="31E2BD20" w:rsidR="00196A64" w:rsidRDefault="00196A64" w:rsidP="00B36352">
              <w:pPr>
                <w:rPr>
                  <w:rFonts w:cs="Calibri"/>
                  <w:szCs w:val="22"/>
                </w:rPr>
              </w:pPr>
            </w:p>
            <w:p w14:paraId="627E4EB0" w14:textId="229D9C84" w:rsidR="00196A64" w:rsidRDefault="00196A64" w:rsidP="00B36352">
              <w:pPr>
                <w:rPr>
                  <w:rFonts w:cs="Calibri"/>
                  <w:szCs w:val="22"/>
                </w:rPr>
              </w:pPr>
            </w:p>
            <w:p w14:paraId="138A40FC" w14:textId="0216C8D8" w:rsidR="00196A64" w:rsidRDefault="00196A64" w:rsidP="00B36352">
              <w:pPr>
                <w:rPr>
                  <w:rFonts w:cs="Calibri"/>
                  <w:szCs w:val="22"/>
                </w:rPr>
              </w:pPr>
            </w:p>
            <w:p w14:paraId="3F23BA3F" w14:textId="58ACCA12" w:rsidR="00C71ADB" w:rsidRDefault="00C71ADB" w:rsidP="00B36352">
              <w:pPr>
                <w:rPr>
                  <w:rFonts w:cs="Calibri"/>
                  <w:szCs w:val="22"/>
                </w:rPr>
              </w:pPr>
            </w:p>
            <w:p w14:paraId="77D0F472" w14:textId="77777777" w:rsidR="00C71ADB" w:rsidRDefault="00C71ADB" w:rsidP="00B36352">
              <w:pPr>
                <w:rPr>
                  <w:rFonts w:cs="Calibri"/>
                  <w:szCs w:val="22"/>
                </w:rPr>
              </w:pPr>
            </w:p>
            <w:p w14:paraId="2146C4F6" w14:textId="1CA0B5AE" w:rsidR="00196A64" w:rsidRDefault="00196A64" w:rsidP="00B36352">
              <w:pPr>
                <w:rPr>
                  <w:rFonts w:cs="Calibri"/>
                  <w:szCs w:val="22"/>
                </w:rPr>
              </w:pPr>
            </w:p>
            <w:p w14:paraId="5C66A19C" w14:textId="6852CFDC" w:rsidR="00184579" w:rsidRDefault="00184579" w:rsidP="00B36352">
              <w:pPr>
                <w:rPr>
                  <w:rFonts w:cs="Calibri"/>
                  <w:szCs w:val="22"/>
                </w:rPr>
              </w:pPr>
            </w:p>
            <w:p w14:paraId="4BFD243B" w14:textId="4963C832" w:rsidR="00184579" w:rsidRDefault="00184579" w:rsidP="00B36352">
              <w:pPr>
                <w:rPr>
                  <w:rFonts w:cs="Calibri"/>
                  <w:szCs w:val="22"/>
                </w:rPr>
              </w:pPr>
            </w:p>
            <w:p w14:paraId="1403FB10" w14:textId="77C34091" w:rsidR="00184579" w:rsidRDefault="00184579" w:rsidP="00B36352">
              <w:pPr>
                <w:rPr>
                  <w:rFonts w:cs="Calibri"/>
                  <w:szCs w:val="22"/>
                </w:rPr>
              </w:pPr>
            </w:p>
            <w:p w14:paraId="1890FDE1" w14:textId="0D685651" w:rsidR="00184579" w:rsidRDefault="00184579" w:rsidP="00B36352">
              <w:pPr>
                <w:rPr>
                  <w:rFonts w:cs="Calibri"/>
                  <w:szCs w:val="22"/>
                </w:rPr>
              </w:pPr>
            </w:p>
            <w:p w14:paraId="76C41007" w14:textId="5AA7DBFF" w:rsidR="00184579" w:rsidRDefault="00184579" w:rsidP="00B36352">
              <w:pPr>
                <w:rPr>
                  <w:rFonts w:cs="Calibri"/>
                  <w:szCs w:val="22"/>
                </w:rPr>
              </w:pPr>
            </w:p>
            <w:p w14:paraId="72A20B31" w14:textId="77777777" w:rsidR="00184579" w:rsidRPr="00B36352" w:rsidRDefault="00184579" w:rsidP="00B36352">
              <w:pPr>
                <w:rPr>
                  <w:rFonts w:cs="Calibri"/>
                  <w:szCs w:val="22"/>
                </w:rPr>
              </w:pPr>
            </w:p>
            <w:p w14:paraId="3DD7EDA8" w14:textId="77777777" w:rsidR="00B36352" w:rsidRPr="00B36352" w:rsidRDefault="00B36352" w:rsidP="007973CB">
              <w:pPr>
                <w:keepNext/>
                <w:numPr>
                  <w:ilvl w:val="1"/>
                  <w:numId w:val="81"/>
                </w:numPr>
                <w:tabs>
                  <w:tab w:val="left" w:pos="567"/>
                  <w:tab w:val="left" w:pos="907"/>
                  <w:tab w:val="left" w:pos="1134"/>
                </w:tabs>
                <w:outlineLvl w:val="2"/>
                <w:rPr>
                  <w:rFonts w:eastAsia="Calibri" w:cs="Calibri"/>
                  <w:b/>
                  <w:iCs/>
                  <w:color w:val="1F3864"/>
                  <w:szCs w:val="22"/>
                  <w:u w:val="single"/>
                  <w:lang w:val="en-IE"/>
                </w:rPr>
              </w:pPr>
              <w:r w:rsidRPr="00B36352">
                <w:rPr>
                  <w:rFonts w:eastAsia="Calibri" w:cs="Calibri"/>
                  <w:b/>
                  <w:iCs/>
                  <w:color w:val="1F3864"/>
                  <w:szCs w:val="22"/>
                  <w:u w:val="single"/>
                  <w:lang w:val="en-IE"/>
                </w:rPr>
                <w:lastRenderedPageBreak/>
                <w:t>High Level Questions</w:t>
              </w:r>
            </w:p>
            <w:p w14:paraId="1FC52BC9" w14:textId="6C967520" w:rsidR="00B36352" w:rsidRPr="00B36352" w:rsidRDefault="00B36352" w:rsidP="00B36352">
              <w:pPr>
                <w:rPr>
                  <w:rFonts w:cs="Calibri"/>
                  <w:color w:val="000000"/>
                  <w:szCs w:val="22"/>
                </w:rPr>
              </w:pPr>
              <w:r w:rsidRPr="00B36352">
                <w:rPr>
                  <w:rFonts w:cs="Calibri"/>
                  <w:szCs w:val="22"/>
                </w:rPr>
                <w:t xml:space="preserve">In relation to the scope of this document, Tender Proposers should respond on a point-by-point basis to the high-level questions identified in this section </w:t>
              </w:r>
              <w:r w:rsidRPr="00B36352">
                <w:rPr>
                  <w:rFonts w:cs="Calibri"/>
                  <w:color w:val="000000"/>
                  <w:szCs w:val="22"/>
                </w:rPr>
                <w:t xml:space="preserve">demonstrating how their proposed </w:t>
              </w:r>
              <w:r w:rsidR="00184579">
                <w:rPr>
                  <w:rFonts w:cs="Calibri"/>
                  <w:color w:val="000000"/>
                  <w:szCs w:val="22"/>
                </w:rPr>
                <w:t>solution</w:t>
              </w:r>
              <w:r w:rsidRPr="00B36352">
                <w:rPr>
                  <w:rFonts w:cs="Calibri"/>
                  <w:color w:val="000000"/>
                  <w:szCs w:val="22"/>
                </w:rPr>
                <w:t xml:space="preserve"> answers the questions identified below. </w:t>
              </w:r>
            </w:p>
            <w:p w14:paraId="6A2D8B1E" w14:textId="77777777" w:rsidR="00B36352" w:rsidRPr="00B36352" w:rsidRDefault="00B36352" w:rsidP="00B36352">
              <w:pPr>
                <w:rPr>
                  <w:rFonts w:cs="Calibri"/>
                  <w:color w:val="000000"/>
                  <w:szCs w:val="22"/>
                </w:rPr>
              </w:pPr>
            </w:p>
            <w:p w14:paraId="703EFA94" w14:textId="77777777" w:rsidR="00B36352" w:rsidRPr="00B36352" w:rsidRDefault="00B36352" w:rsidP="00B36352">
              <w:pPr>
                <w:rPr>
                  <w:rFonts w:cs="Calibri"/>
                  <w:szCs w:val="22"/>
                </w:rPr>
              </w:pPr>
              <w:r w:rsidRPr="00B36352">
                <w:rPr>
                  <w:rFonts w:cs="Calibri"/>
                  <w:szCs w:val="22"/>
                </w:rPr>
                <w:t>Please answer questions in less than 500 words per question:</w:t>
              </w:r>
            </w:p>
            <w:p w14:paraId="3B1FE332" w14:textId="77777777" w:rsidR="00B36352" w:rsidRPr="00B36352" w:rsidRDefault="00B36352" w:rsidP="00B36352">
              <w:pPr>
                <w:rPr>
                  <w:rFonts w:cs="Calibri"/>
                  <w:szCs w:val="22"/>
                </w:rPr>
              </w:pPr>
            </w:p>
            <w:p w14:paraId="515BD080" w14:textId="77777777" w:rsidR="00B36352" w:rsidRPr="00B36352" w:rsidRDefault="00B36352" w:rsidP="00B36352">
              <w:pPr>
                <w:rPr>
                  <w:rFonts w:cs="Calibri"/>
                  <w:b/>
                  <w:bCs/>
                  <w:szCs w:val="22"/>
                </w:rPr>
              </w:pPr>
              <w:r w:rsidRPr="00B36352">
                <w:rPr>
                  <w:rFonts w:cs="Calibri"/>
                  <w:b/>
                  <w:bCs/>
                  <w:szCs w:val="22"/>
                </w:rPr>
                <w:t>Conceptual understanding</w:t>
              </w:r>
            </w:p>
            <w:p w14:paraId="4A5AA873" w14:textId="77777777" w:rsidR="00B36352" w:rsidRPr="00B36352" w:rsidRDefault="00B36352" w:rsidP="00B36352">
              <w:pPr>
                <w:rPr>
                  <w:rFonts w:cs="Calibri"/>
                  <w:szCs w:val="22"/>
                </w:rPr>
              </w:pPr>
            </w:p>
            <w:tbl>
              <w:tblPr>
                <w:tblStyle w:val="TableGrid4"/>
                <w:tblW w:w="0" w:type="auto"/>
                <w:tblLook w:val="04A0" w:firstRow="1" w:lastRow="0" w:firstColumn="1" w:lastColumn="0" w:noHBand="0" w:noVBand="1"/>
              </w:tblPr>
              <w:tblGrid>
                <w:gridCol w:w="1271"/>
                <w:gridCol w:w="7745"/>
              </w:tblGrid>
              <w:tr w:rsidR="00B36352" w:rsidRPr="00B36352" w14:paraId="370A8F0F" w14:textId="77777777" w:rsidTr="00775AB9">
                <w:trPr>
                  <w:trHeight w:val="790"/>
                </w:trPr>
                <w:tc>
                  <w:tcPr>
                    <w:tcW w:w="1271" w:type="dxa"/>
                  </w:tcPr>
                  <w:p w14:paraId="12FD177A" w14:textId="77777777" w:rsidR="00B36352" w:rsidRPr="00B36352" w:rsidRDefault="00B36352" w:rsidP="00B36352">
                    <w:pPr>
                      <w:autoSpaceDE w:val="0"/>
                      <w:autoSpaceDN w:val="0"/>
                      <w:adjustRightInd w:val="0"/>
                      <w:jc w:val="left"/>
                      <w:rPr>
                        <w:rFonts w:cs="Calibri"/>
                        <w:color w:val="000000"/>
                        <w:szCs w:val="22"/>
                        <w:lang w:val="en-IE"/>
                      </w:rPr>
                    </w:pPr>
                    <w:r w:rsidRPr="00B36352">
                      <w:rPr>
                        <w:rFonts w:cs="Calibri"/>
                        <w:b/>
                        <w:bCs/>
                        <w:color w:val="000000"/>
                        <w:szCs w:val="22"/>
                        <w:lang w:val="en-IE"/>
                      </w:rPr>
                      <w:t xml:space="preserve">HLR-1 </w:t>
                    </w:r>
                  </w:p>
                  <w:p w14:paraId="127A52AE" w14:textId="77777777" w:rsidR="00B36352" w:rsidRPr="00B36352" w:rsidRDefault="00B36352" w:rsidP="00B36352">
                    <w:pPr>
                      <w:rPr>
                        <w:rFonts w:cs="Calibri"/>
                        <w:szCs w:val="22"/>
                      </w:rPr>
                    </w:pPr>
                  </w:p>
                </w:tc>
                <w:tc>
                  <w:tcPr>
                    <w:tcW w:w="7745" w:type="dxa"/>
                  </w:tcPr>
                  <w:p w14:paraId="79C288E4" w14:textId="77777777" w:rsidR="00B36352" w:rsidRPr="00B36352" w:rsidRDefault="00B36352" w:rsidP="00B36352">
                    <w:pPr>
                      <w:rPr>
                        <w:rFonts w:cs="Calibri"/>
                        <w:szCs w:val="22"/>
                      </w:rPr>
                    </w:pPr>
                    <w:r w:rsidRPr="00B36352">
                      <w:rPr>
                        <w:rFonts w:cs="Calibri"/>
                        <w:szCs w:val="22"/>
                      </w:rPr>
                      <w:t xml:space="preserve">What is your understanding of, and approach to, an Area Monitoring System, as outlined in this document? </w:t>
                    </w:r>
                  </w:p>
                </w:tc>
              </w:tr>
            </w:tbl>
            <w:p w14:paraId="2B1F1295" w14:textId="77777777" w:rsidR="00B36352" w:rsidRPr="00B36352" w:rsidRDefault="00B36352" w:rsidP="00B36352">
              <w:pPr>
                <w:rPr>
                  <w:rFonts w:cs="Calibri"/>
                  <w:szCs w:val="22"/>
                </w:rPr>
              </w:pPr>
            </w:p>
            <w:p w14:paraId="6218B9B1" w14:textId="77777777" w:rsidR="00B36352" w:rsidRPr="00B36352" w:rsidRDefault="00B36352" w:rsidP="00B36352">
              <w:pPr>
                <w:rPr>
                  <w:rFonts w:cs="Calibri"/>
                  <w:b/>
                  <w:bCs/>
                  <w:szCs w:val="22"/>
                </w:rPr>
              </w:pPr>
              <w:r w:rsidRPr="00B36352">
                <w:rPr>
                  <w:rFonts w:cs="Calibri"/>
                  <w:b/>
                  <w:bCs/>
                  <w:szCs w:val="22"/>
                </w:rPr>
                <w:t>Ideal Business Process</w:t>
              </w:r>
            </w:p>
            <w:p w14:paraId="699893CA" w14:textId="77777777" w:rsidR="00B36352" w:rsidRPr="00B36352" w:rsidRDefault="00B36352" w:rsidP="00B36352">
              <w:pPr>
                <w:rPr>
                  <w:rFonts w:cs="Calibri"/>
                  <w:szCs w:val="22"/>
                </w:rPr>
              </w:pPr>
            </w:p>
            <w:tbl>
              <w:tblPr>
                <w:tblStyle w:val="TableGrid4"/>
                <w:tblW w:w="0" w:type="auto"/>
                <w:tblLook w:val="04A0" w:firstRow="1" w:lastRow="0" w:firstColumn="1" w:lastColumn="0" w:noHBand="0" w:noVBand="1"/>
              </w:tblPr>
              <w:tblGrid>
                <w:gridCol w:w="1271"/>
                <w:gridCol w:w="7745"/>
              </w:tblGrid>
              <w:tr w:rsidR="00B36352" w:rsidRPr="00B36352" w14:paraId="186BC318" w14:textId="77777777" w:rsidTr="00775AB9">
                <w:trPr>
                  <w:trHeight w:val="790"/>
                </w:trPr>
                <w:tc>
                  <w:tcPr>
                    <w:tcW w:w="1271" w:type="dxa"/>
                  </w:tcPr>
                  <w:p w14:paraId="1D6A9A15" w14:textId="77777777" w:rsidR="00B36352" w:rsidRPr="00B36352" w:rsidRDefault="00B36352" w:rsidP="00B36352">
                    <w:pPr>
                      <w:autoSpaceDE w:val="0"/>
                      <w:autoSpaceDN w:val="0"/>
                      <w:adjustRightInd w:val="0"/>
                      <w:jc w:val="left"/>
                      <w:rPr>
                        <w:rFonts w:cs="Calibri"/>
                        <w:color w:val="000000"/>
                        <w:szCs w:val="22"/>
                        <w:lang w:val="en-IE"/>
                      </w:rPr>
                    </w:pPr>
                    <w:r w:rsidRPr="00B36352">
                      <w:rPr>
                        <w:rFonts w:cs="Calibri"/>
                        <w:b/>
                        <w:bCs/>
                        <w:color w:val="000000"/>
                        <w:szCs w:val="22"/>
                        <w:lang w:val="en-IE"/>
                      </w:rPr>
                      <w:t xml:space="preserve">HLR-2 </w:t>
                    </w:r>
                  </w:p>
                  <w:p w14:paraId="1DA5C81C" w14:textId="77777777" w:rsidR="00B36352" w:rsidRPr="00B36352" w:rsidRDefault="00B36352" w:rsidP="00B36352">
                    <w:pPr>
                      <w:rPr>
                        <w:rFonts w:cs="Calibri"/>
                        <w:szCs w:val="22"/>
                      </w:rPr>
                    </w:pPr>
                  </w:p>
                </w:tc>
                <w:tc>
                  <w:tcPr>
                    <w:tcW w:w="7745" w:type="dxa"/>
                  </w:tcPr>
                  <w:p w14:paraId="7BFAA1A6" w14:textId="069E2F7A" w:rsidR="00B36352" w:rsidRPr="00B36352" w:rsidRDefault="00B36352" w:rsidP="00B36352">
                    <w:pPr>
                      <w:rPr>
                        <w:rFonts w:cs="Calibri"/>
                        <w:szCs w:val="22"/>
                      </w:rPr>
                    </w:pPr>
                    <w:r w:rsidRPr="00B36352">
                      <w:rPr>
                        <w:rFonts w:cs="Calibri"/>
                        <w:szCs w:val="22"/>
                      </w:rPr>
                      <w:t>Whilst the business process outlined in this document depicts an ideal scenario, DAFM are willing to consider alternatives as long as a supplier can demonstrate that business objectives can be met in the future. What is your proposed Alternative Business Process</w:t>
                    </w:r>
                    <w:r w:rsidR="00EB0F46">
                      <w:rPr>
                        <w:rFonts w:cs="Calibri"/>
                        <w:szCs w:val="22"/>
                      </w:rPr>
                      <w:t xml:space="preserve"> to deliver the AMS Service</w:t>
                    </w:r>
                    <w:r w:rsidRPr="00B36352">
                      <w:rPr>
                        <w:rFonts w:cs="Calibri"/>
                        <w:szCs w:val="22"/>
                      </w:rPr>
                      <w:t xml:space="preserve">? </w:t>
                    </w:r>
                  </w:p>
                  <w:p w14:paraId="59186872" w14:textId="31499CF2" w:rsidR="00B36352" w:rsidRPr="00B36352" w:rsidRDefault="00196A64" w:rsidP="00B36352">
                    <w:pPr>
                      <w:rPr>
                        <w:rFonts w:cs="Calibri"/>
                        <w:szCs w:val="22"/>
                      </w:rPr>
                    </w:pPr>
                    <w:r>
                      <w:rPr>
                        <w:rFonts w:cs="Calibri"/>
                        <w:szCs w:val="22"/>
                      </w:rPr>
                      <w:t>I</w:t>
                    </w:r>
                    <w:r w:rsidR="00B36352" w:rsidRPr="00B36352">
                      <w:rPr>
                        <w:rFonts w:cs="Calibri"/>
                        <w:szCs w:val="22"/>
                      </w:rPr>
                      <w:t xml:space="preserve">f you are able to deliver the Ideal </w:t>
                    </w:r>
                    <w:r w:rsidR="00EB0F46">
                      <w:rPr>
                        <w:rFonts w:cs="Calibri"/>
                        <w:szCs w:val="22"/>
                      </w:rPr>
                      <w:t>scenario</w:t>
                    </w:r>
                    <w:r>
                      <w:rPr>
                        <w:rFonts w:cs="Calibri"/>
                        <w:szCs w:val="22"/>
                      </w:rPr>
                      <w:t xml:space="preserve">, </w:t>
                    </w:r>
                    <w:r w:rsidR="00EB0F46" w:rsidRPr="005D6E39">
                      <w:rPr>
                        <w:rFonts w:asciiTheme="minorHAnsi" w:hAnsiTheme="minorHAnsi" w:cstheme="minorHAnsi"/>
                        <w:shd w:val="clear" w:color="auto" w:fill="FFFFFF"/>
                      </w:rPr>
                      <w:t>please</w:t>
                    </w:r>
                    <w:r w:rsidR="00EB0F46">
                      <w:rPr>
                        <w:rFonts w:asciiTheme="minorHAnsi" w:hAnsiTheme="minorHAnsi" w:cstheme="minorHAnsi"/>
                        <w:shd w:val="clear" w:color="auto" w:fill="FFFFFF"/>
                      </w:rPr>
                      <w:t xml:space="preserve"> </w:t>
                    </w:r>
                    <w:r w:rsidR="00EB0F46" w:rsidRPr="005D6E39">
                      <w:rPr>
                        <w:rFonts w:asciiTheme="minorHAnsi" w:hAnsiTheme="minorHAnsi" w:cstheme="minorHAnsi"/>
                        <w:shd w:val="clear" w:color="auto" w:fill="FFFFFF"/>
                      </w:rPr>
                      <w:t>elaborate</w:t>
                    </w:r>
                    <w:r w:rsidR="00EB0F46">
                      <w:rPr>
                        <w:rFonts w:asciiTheme="minorHAnsi" w:hAnsiTheme="minorHAnsi" w:cstheme="minorHAnsi"/>
                        <w:shd w:val="clear" w:color="auto" w:fill="FFFFFF"/>
                      </w:rPr>
                      <w:t>.</w:t>
                    </w:r>
                  </w:p>
                </w:tc>
              </w:tr>
            </w:tbl>
            <w:p w14:paraId="792835D9" w14:textId="77777777" w:rsidR="00B36352" w:rsidRPr="00B36352" w:rsidRDefault="00B36352" w:rsidP="00B36352">
              <w:pPr>
                <w:rPr>
                  <w:rFonts w:cs="Calibri"/>
                  <w:szCs w:val="22"/>
                </w:rPr>
              </w:pPr>
            </w:p>
            <w:p w14:paraId="171F17FC" w14:textId="3EDDFDE1" w:rsidR="00B36352" w:rsidRDefault="00B36352" w:rsidP="00B36352">
              <w:pPr>
                <w:rPr>
                  <w:rFonts w:cs="Calibri"/>
                  <w:b/>
                  <w:bCs/>
                  <w:szCs w:val="22"/>
                </w:rPr>
              </w:pPr>
              <w:r w:rsidRPr="00B36352">
                <w:rPr>
                  <w:rFonts w:cs="Calibri"/>
                  <w:b/>
                  <w:bCs/>
                  <w:szCs w:val="22"/>
                </w:rPr>
                <w:t>“Quick wins” / immediate business benefit</w:t>
              </w:r>
            </w:p>
            <w:p w14:paraId="6561824B" w14:textId="77777777" w:rsidR="007973CB" w:rsidRPr="007973CB" w:rsidRDefault="007973CB" w:rsidP="00B36352">
              <w:pPr>
                <w:rPr>
                  <w:rFonts w:cs="Calibri"/>
                  <w:b/>
                  <w:bCs/>
                  <w:szCs w:val="22"/>
                </w:rPr>
              </w:pPr>
            </w:p>
            <w:tbl>
              <w:tblPr>
                <w:tblStyle w:val="TableGrid4"/>
                <w:tblW w:w="0" w:type="auto"/>
                <w:tblLook w:val="04A0" w:firstRow="1" w:lastRow="0" w:firstColumn="1" w:lastColumn="0" w:noHBand="0" w:noVBand="1"/>
              </w:tblPr>
              <w:tblGrid>
                <w:gridCol w:w="1271"/>
                <w:gridCol w:w="7745"/>
              </w:tblGrid>
              <w:tr w:rsidR="00B36352" w:rsidRPr="00B36352" w14:paraId="7C20D5F4" w14:textId="77777777" w:rsidTr="00775AB9">
                <w:trPr>
                  <w:trHeight w:val="790"/>
                </w:trPr>
                <w:tc>
                  <w:tcPr>
                    <w:tcW w:w="1271" w:type="dxa"/>
                  </w:tcPr>
                  <w:p w14:paraId="1EE7DDF0" w14:textId="77777777" w:rsidR="00B36352" w:rsidRPr="00B36352" w:rsidRDefault="00B36352" w:rsidP="00B36352">
                    <w:pPr>
                      <w:autoSpaceDE w:val="0"/>
                      <w:autoSpaceDN w:val="0"/>
                      <w:adjustRightInd w:val="0"/>
                      <w:jc w:val="left"/>
                      <w:rPr>
                        <w:rFonts w:cs="Calibri"/>
                        <w:color w:val="000000"/>
                        <w:szCs w:val="22"/>
                        <w:lang w:val="en-IE"/>
                      </w:rPr>
                    </w:pPr>
                    <w:r w:rsidRPr="00B36352">
                      <w:rPr>
                        <w:rFonts w:cs="Calibri"/>
                        <w:b/>
                        <w:bCs/>
                        <w:color w:val="000000"/>
                        <w:szCs w:val="22"/>
                        <w:lang w:val="en-IE"/>
                      </w:rPr>
                      <w:t xml:space="preserve">HLR-3 </w:t>
                    </w:r>
                  </w:p>
                  <w:p w14:paraId="403A0D4A" w14:textId="77777777" w:rsidR="00B36352" w:rsidRPr="00B36352" w:rsidRDefault="00B36352" w:rsidP="00B36352">
                    <w:pPr>
                      <w:rPr>
                        <w:rFonts w:cs="Calibri"/>
                        <w:szCs w:val="22"/>
                      </w:rPr>
                    </w:pPr>
                  </w:p>
                </w:tc>
                <w:tc>
                  <w:tcPr>
                    <w:tcW w:w="7745" w:type="dxa"/>
                  </w:tcPr>
                  <w:p w14:paraId="0E1CA634" w14:textId="7D900C05" w:rsidR="00B36352" w:rsidRPr="00B36352" w:rsidRDefault="00B36352" w:rsidP="00B36352">
                    <w:pPr>
                      <w:rPr>
                        <w:rFonts w:cs="Calibri"/>
                        <w:szCs w:val="22"/>
                      </w:rPr>
                    </w:pPr>
                    <w:r w:rsidRPr="00B36352">
                      <w:rPr>
                        <w:rFonts w:cs="Calibri"/>
                        <w:szCs w:val="22"/>
                      </w:rPr>
                      <w:t>Can you identify, from your solution, any early deliverables that would give DAFM immediate and useful Business Benefits? (Please answer in terms of your experience)</w:t>
                    </w:r>
                    <w:r w:rsidR="00EB0F46">
                      <w:rPr>
                        <w:rFonts w:cs="Calibri"/>
                        <w:szCs w:val="22"/>
                      </w:rPr>
                      <w:t>.</w:t>
                    </w:r>
                  </w:p>
                </w:tc>
              </w:tr>
            </w:tbl>
            <w:p w14:paraId="12BCF345" w14:textId="77777777" w:rsidR="00B36352" w:rsidRPr="00B36352" w:rsidRDefault="00B36352" w:rsidP="00B36352">
              <w:pPr>
                <w:rPr>
                  <w:rFonts w:cs="Calibri"/>
                  <w:szCs w:val="22"/>
                </w:rPr>
              </w:pPr>
            </w:p>
            <w:p w14:paraId="75CD5AD5" w14:textId="77777777" w:rsidR="00B36352" w:rsidRPr="00B36352" w:rsidRDefault="00B36352" w:rsidP="00B36352">
              <w:pPr>
                <w:rPr>
                  <w:rFonts w:cs="Calibri"/>
                  <w:b/>
                  <w:bCs/>
                  <w:szCs w:val="22"/>
                </w:rPr>
              </w:pPr>
              <w:r w:rsidRPr="00B36352">
                <w:rPr>
                  <w:rFonts w:cs="Calibri"/>
                  <w:b/>
                  <w:bCs/>
                  <w:szCs w:val="22"/>
                </w:rPr>
                <w:t>Solutions</w:t>
              </w:r>
            </w:p>
            <w:p w14:paraId="62228321" w14:textId="77777777" w:rsidR="00B36352" w:rsidRPr="00B36352" w:rsidRDefault="00B36352" w:rsidP="00B36352">
              <w:pPr>
                <w:rPr>
                  <w:rFonts w:cs="Calibri"/>
                  <w:szCs w:val="22"/>
                </w:rPr>
              </w:pPr>
            </w:p>
            <w:tbl>
              <w:tblPr>
                <w:tblStyle w:val="TableGrid4"/>
                <w:tblW w:w="0" w:type="auto"/>
                <w:tblLook w:val="04A0" w:firstRow="1" w:lastRow="0" w:firstColumn="1" w:lastColumn="0" w:noHBand="0" w:noVBand="1"/>
              </w:tblPr>
              <w:tblGrid>
                <w:gridCol w:w="1271"/>
                <w:gridCol w:w="7745"/>
              </w:tblGrid>
              <w:tr w:rsidR="00B36352" w:rsidRPr="00B36352" w14:paraId="03ED8F7F" w14:textId="77777777" w:rsidTr="00775AB9">
                <w:trPr>
                  <w:trHeight w:val="790"/>
                </w:trPr>
                <w:tc>
                  <w:tcPr>
                    <w:tcW w:w="1271" w:type="dxa"/>
                  </w:tcPr>
                  <w:p w14:paraId="610D7C9A" w14:textId="77777777" w:rsidR="00B36352" w:rsidRPr="00B36352" w:rsidRDefault="00B36352" w:rsidP="00B36352">
                    <w:pPr>
                      <w:autoSpaceDE w:val="0"/>
                      <w:autoSpaceDN w:val="0"/>
                      <w:adjustRightInd w:val="0"/>
                      <w:jc w:val="left"/>
                      <w:rPr>
                        <w:rFonts w:cs="Calibri"/>
                        <w:color w:val="000000"/>
                        <w:szCs w:val="22"/>
                        <w:lang w:val="en-IE"/>
                      </w:rPr>
                    </w:pPr>
                    <w:r w:rsidRPr="00B36352">
                      <w:rPr>
                        <w:rFonts w:cs="Calibri"/>
                        <w:b/>
                        <w:bCs/>
                        <w:color w:val="000000"/>
                        <w:szCs w:val="22"/>
                        <w:lang w:val="en-IE"/>
                      </w:rPr>
                      <w:t xml:space="preserve">HLR-4 </w:t>
                    </w:r>
                  </w:p>
                  <w:p w14:paraId="5D720433" w14:textId="77777777" w:rsidR="00B36352" w:rsidRPr="00B36352" w:rsidRDefault="00B36352" w:rsidP="00B36352">
                    <w:pPr>
                      <w:rPr>
                        <w:rFonts w:cs="Calibri"/>
                        <w:szCs w:val="22"/>
                      </w:rPr>
                    </w:pPr>
                  </w:p>
                </w:tc>
                <w:tc>
                  <w:tcPr>
                    <w:tcW w:w="7745" w:type="dxa"/>
                  </w:tcPr>
                  <w:p w14:paraId="7A17F3B6" w14:textId="077558E3" w:rsidR="00BF72CA" w:rsidRPr="00B36352" w:rsidRDefault="00BF72CA" w:rsidP="00B36352">
                    <w:pPr>
                      <w:rPr>
                        <w:rFonts w:cs="Calibri"/>
                        <w:szCs w:val="22"/>
                      </w:rPr>
                    </w:pPr>
                    <w:r w:rsidRPr="005A2ED4">
                      <w:rPr>
                        <w:rFonts w:cs="Calibri"/>
                        <w:szCs w:val="20"/>
                      </w:rPr>
                      <w:t xml:space="preserve">Please outline the details of the </w:t>
                    </w:r>
                    <w:r>
                      <w:rPr>
                        <w:rFonts w:cs="Calibri"/>
                        <w:szCs w:val="20"/>
                      </w:rPr>
                      <w:t xml:space="preserve">backend </w:t>
                    </w:r>
                    <w:r w:rsidRPr="005A2ED4">
                      <w:rPr>
                        <w:rFonts w:cs="Calibri"/>
                        <w:szCs w:val="20"/>
                      </w:rPr>
                      <w:t xml:space="preserve">IT environment and architecture you intend to use or establish to carry out key processing tasks </w:t>
                    </w:r>
                    <w:r>
                      <w:rPr>
                        <w:rFonts w:cs="Calibri"/>
                        <w:szCs w:val="20"/>
                      </w:rPr>
                      <w:t xml:space="preserve">such as the </w:t>
                    </w:r>
                    <w:r w:rsidRPr="005A2ED4">
                      <w:rPr>
                        <w:rFonts w:cs="Calibri"/>
                        <w:szCs w:val="20"/>
                      </w:rPr>
                      <w:t>processing of satellite data, extraction and storage of satellite-derived data</w:t>
                    </w:r>
                    <w:r>
                      <w:rPr>
                        <w:rFonts w:cs="Calibri"/>
                        <w:szCs w:val="20"/>
                      </w:rPr>
                      <w:t xml:space="preserve"> and</w:t>
                    </w:r>
                    <w:r w:rsidRPr="005A2ED4">
                      <w:rPr>
                        <w:rFonts w:cs="Calibri"/>
                        <w:szCs w:val="20"/>
                      </w:rPr>
                      <w:t xml:space="preserve"> production and storage of marker results</w:t>
                    </w:r>
                    <w:r>
                      <w:rPr>
                        <w:rFonts w:cs="Calibri"/>
                        <w:szCs w:val="20"/>
                      </w:rPr>
                      <w:t xml:space="preserve">. </w:t>
                    </w:r>
                    <w:r w:rsidRPr="005A2ED4">
                      <w:rPr>
                        <w:rFonts w:cs="Calibri"/>
                        <w:szCs w:val="20"/>
                      </w:rPr>
                      <w:t>Please also outline briefly how this environment will be efficiently able to process the large volumes of data required on a regular basis</w:t>
                    </w:r>
                    <w:r w:rsidR="00EB0F46">
                      <w:rPr>
                        <w:rFonts w:cs="Calibri"/>
                        <w:szCs w:val="20"/>
                      </w:rPr>
                      <w:t>.</w:t>
                    </w:r>
                  </w:p>
                </w:tc>
              </w:tr>
            </w:tbl>
            <w:p w14:paraId="4BA6B0B6" w14:textId="77777777" w:rsidR="00B36352" w:rsidRPr="00B36352" w:rsidRDefault="00B36352" w:rsidP="00B36352">
              <w:pPr>
                <w:rPr>
                  <w:rFonts w:cs="Calibri"/>
                  <w:szCs w:val="22"/>
                </w:rPr>
              </w:pPr>
            </w:p>
            <w:tbl>
              <w:tblPr>
                <w:tblStyle w:val="TableGrid4"/>
                <w:tblW w:w="0" w:type="auto"/>
                <w:tblLook w:val="04A0" w:firstRow="1" w:lastRow="0" w:firstColumn="1" w:lastColumn="0" w:noHBand="0" w:noVBand="1"/>
              </w:tblPr>
              <w:tblGrid>
                <w:gridCol w:w="1271"/>
                <w:gridCol w:w="7745"/>
              </w:tblGrid>
              <w:tr w:rsidR="00B36352" w:rsidRPr="00B36352" w14:paraId="07619636" w14:textId="77777777" w:rsidTr="00775AB9">
                <w:trPr>
                  <w:trHeight w:val="790"/>
                </w:trPr>
                <w:tc>
                  <w:tcPr>
                    <w:tcW w:w="1271" w:type="dxa"/>
                  </w:tcPr>
                  <w:p w14:paraId="54D60B16" w14:textId="77777777" w:rsidR="00B36352" w:rsidRPr="00B36352" w:rsidRDefault="00B36352" w:rsidP="00B36352">
                    <w:pPr>
                      <w:autoSpaceDE w:val="0"/>
                      <w:autoSpaceDN w:val="0"/>
                      <w:adjustRightInd w:val="0"/>
                      <w:jc w:val="left"/>
                      <w:rPr>
                        <w:rFonts w:cs="Calibri"/>
                        <w:color w:val="000000"/>
                        <w:szCs w:val="22"/>
                        <w:lang w:val="en-IE"/>
                      </w:rPr>
                    </w:pPr>
                    <w:r w:rsidRPr="00B36352">
                      <w:rPr>
                        <w:rFonts w:cs="Calibri"/>
                        <w:b/>
                        <w:bCs/>
                        <w:color w:val="000000"/>
                        <w:szCs w:val="22"/>
                        <w:lang w:val="en-IE"/>
                      </w:rPr>
                      <w:t>HLR-5</w:t>
                    </w:r>
                  </w:p>
                  <w:p w14:paraId="32742415" w14:textId="77777777" w:rsidR="00B36352" w:rsidRPr="00B36352" w:rsidRDefault="00B36352" w:rsidP="00B36352">
                    <w:pPr>
                      <w:rPr>
                        <w:rFonts w:cs="Calibri"/>
                        <w:szCs w:val="22"/>
                      </w:rPr>
                    </w:pPr>
                  </w:p>
                </w:tc>
                <w:tc>
                  <w:tcPr>
                    <w:tcW w:w="7745" w:type="dxa"/>
                  </w:tcPr>
                  <w:p w14:paraId="2C991258" w14:textId="6BC246A7" w:rsidR="00B36352" w:rsidRPr="00190069" w:rsidRDefault="00BF72CA" w:rsidP="00B36352">
                    <w:r w:rsidRPr="005A2ED4">
                      <w:rPr>
                        <w:rFonts w:cs="Calibri"/>
                        <w:szCs w:val="20"/>
                      </w:rPr>
                      <w:t>Please outline the processes you have in place for the production of Sentinel (and other satellite) ‘CAP Analysis Ready Data’ (CARD) and for the production of time series data for FOIs</w:t>
                    </w:r>
                    <w:r w:rsidR="00190069">
                      <w:rPr>
                        <w:rFonts w:cs="Calibri"/>
                        <w:szCs w:val="20"/>
                      </w:rPr>
                      <w:t>. In your response, please include details around timings and platforms used in your proposed solution.</w:t>
                    </w:r>
                  </w:p>
                </w:tc>
              </w:tr>
            </w:tbl>
            <w:p w14:paraId="45CC39BC" w14:textId="77777777" w:rsidR="00B36352" w:rsidRPr="00B36352" w:rsidRDefault="00B36352" w:rsidP="00B36352">
              <w:pPr>
                <w:rPr>
                  <w:rFonts w:cs="Calibri"/>
                  <w:szCs w:val="22"/>
                </w:rPr>
              </w:pPr>
            </w:p>
            <w:tbl>
              <w:tblPr>
                <w:tblStyle w:val="TableGrid4"/>
                <w:tblW w:w="0" w:type="auto"/>
                <w:tblLook w:val="04A0" w:firstRow="1" w:lastRow="0" w:firstColumn="1" w:lastColumn="0" w:noHBand="0" w:noVBand="1"/>
              </w:tblPr>
              <w:tblGrid>
                <w:gridCol w:w="1271"/>
                <w:gridCol w:w="7745"/>
              </w:tblGrid>
              <w:tr w:rsidR="00B36352" w:rsidRPr="00B36352" w14:paraId="6DB82CA5" w14:textId="77777777" w:rsidTr="00775AB9">
                <w:trPr>
                  <w:trHeight w:val="790"/>
                </w:trPr>
                <w:tc>
                  <w:tcPr>
                    <w:tcW w:w="1271" w:type="dxa"/>
                  </w:tcPr>
                  <w:p w14:paraId="46CFA9E7" w14:textId="77777777" w:rsidR="00B36352" w:rsidRPr="00B36352" w:rsidRDefault="00B36352" w:rsidP="00B36352">
                    <w:pPr>
                      <w:autoSpaceDE w:val="0"/>
                      <w:autoSpaceDN w:val="0"/>
                      <w:adjustRightInd w:val="0"/>
                      <w:jc w:val="left"/>
                      <w:rPr>
                        <w:rFonts w:cs="Calibri"/>
                        <w:color w:val="000000"/>
                        <w:szCs w:val="22"/>
                        <w:lang w:val="en-IE"/>
                      </w:rPr>
                    </w:pPr>
                    <w:r w:rsidRPr="00B36352">
                      <w:rPr>
                        <w:rFonts w:cs="Calibri"/>
                        <w:b/>
                        <w:bCs/>
                        <w:color w:val="000000"/>
                        <w:szCs w:val="22"/>
                        <w:lang w:val="en-IE"/>
                      </w:rPr>
                      <w:lastRenderedPageBreak/>
                      <w:t xml:space="preserve">HLR-6 </w:t>
                    </w:r>
                  </w:p>
                  <w:p w14:paraId="27B5DD22" w14:textId="77777777" w:rsidR="00B36352" w:rsidRPr="00B36352" w:rsidRDefault="00B36352" w:rsidP="00B36352">
                    <w:pPr>
                      <w:rPr>
                        <w:rFonts w:cs="Calibri"/>
                        <w:szCs w:val="22"/>
                      </w:rPr>
                    </w:pPr>
                  </w:p>
                </w:tc>
                <w:tc>
                  <w:tcPr>
                    <w:tcW w:w="7745" w:type="dxa"/>
                  </w:tcPr>
                  <w:p w14:paraId="06F12F81" w14:textId="6E85AFC2" w:rsidR="00B36352" w:rsidRPr="00B36352" w:rsidRDefault="00B36352" w:rsidP="00B36352">
                    <w:pPr>
                      <w:rPr>
                        <w:rFonts w:cs="Calibri"/>
                        <w:szCs w:val="22"/>
                      </w:rPr>
                    </w:pPr>
                    <w:r w:rsidRPr="00B36352">
                      <w:rPr>
                        <w:rFonts w:cs="Calibri"/>
                        <w:szCs w:val="22"/>
                      </w:rPr>
                      <w:t>What is your proposed approach to monitor permanent grassland, especially those which are characterised by more extensive agricultural practices?</w:t>
                    </w:r>
                    <w:r w:rsidR="00F45282">
                      <w:rPr>
                        <w:rFonts w:cs="Calibri"/>
                        <w:szCs w:val="22"/>
                      </w:rPr>
                      <w:t xml:space="preserve"> </w:t>
                    </w:r>
                  </w:p>
                </w:tc>
              </w:tr>
            </w:tbl>
            <w:p w14:paraId="4D95AC67" w14:textId="77777777" w:rsidR="00B36352" w:rsidRPr="00B36352" w:rsidRDefault="00B36352" w:rsidP="00B36352">
              <w:pPr>
                <w:rPr>
                  <w:rFonts w:cs="Calibri"/>
                  <w:szCs w:val="22"/>
                </w:rPr>
              </w:pPr>
            </w:p>
            <w:tbl>
              <w:tblPr>
                <w:tblStyle w:val="TableGrid4"/>
                <w:tblW w:w="0" w:type="auto"/>
                <w:tblLook w:val="04A0" w:firstRow="1" w:lastRow="0" w:firstColumn="1" w:lastColumn="0" w:noHBand="0" w:noVBand="1"/>
              </w:tblPr>
              <w:tblGrid>
                <w:gridCol w:w="1271"/>
                <w:gridCol w:w="7745"/>
              </w:tblGrid>
              <w:tr w:rsidR="00B36352" w:rsidRPr="00B36352" w14:paraId="1B04172A" w14:textId="77777777" w:rsidTr="00775AB9">
                <w:trPr>
                  <w:trHeight w:val="790"/>
                </w:trPr>
                <w:tc>
                  <w:tcPr>
                    <w:tcW w:w="1271" w:type="dxa"/>
                  </w:tcPr>
                  <w:p w14:paraId="0203CC01" w14:textId="77777777" w:rsidR="00B36352" w:rsidRPr="00B36352" w:rsidRDefault="00B36352" w:rsidP="00B36352">
                    <w:pPr>
                      <w:autoSpaceDE w:val="0"/>
                      <w:autoSpaceDN w:val="0"/>
                      <w:adjustRightInd w:val="0"/>
                      <w:jc w:val="left"/>
                      <w:rPr>
                        <w:rFonts w:cs="Calibri"/>
                        <w:color w:val="000000"/>
                        <w:szCs w:val="22"/>
                        <w:lang w:val="en-IE"/>
                      </w:rPr>
                    </w:pPr>
                    <w:r w:rsidRPr="00B36352">
                      <w:rPr>
                        <w:rFonts w:cs="Calibri"/>
                        <w:b/>
                        <w:bCs/>
                        <w:color w:val="000000"/>
                        <w:szCs w:val="22"/>
                        <w:lang w:val="en-IE"/>
                      </w:rPr>
                      <w:t>HLR-7</w:t>
                    </w:r>
                  </w:p>
                  <w:p w14:paraId="66B5FB02" w14:textId="77777777" w:rsidR="00B36352" w:rsidRPr="00B36352" w:rsidRDefault="00B36352" w:rsidP="00B36352">
                    <w:pPr>
                      <w:rPr>
                        <w:rFonts w:cs="Calibri"/>
                        <w:szCs w:val="22"/>
                      </w:rPr>
                    </w:pPr>
                  </w:p>
                </w:tc>
                <w:tc>
                  <w:tcPr>
                    <w:tcW w:w="7745" w:type="dxa"/>
                  </w:tcPr>
                  <w:p w14:paraId="2895EF25" w14:textId="47FC9A34" w:rsidR="00A452E1" w:rsidRPr="00A452E1" w:rsidRDefault="00A452E1" w:rsidP="00A452E1">
                    <w:pPr>
                      <w:spacing w:after="0"/>
                      <w:rPr>
                        <w:szCs w:val="20"/>
                        <w:lang w:val="en-IE"/>
                      </w:rPr>
                    </w:pPr>
                    <w:r>
                      <w:rPr>
                        <w:szCs w:val="20"/>
                      </w:rPr>
                      <w:t>Please describe any classifications of land cover/land use or markers of agricultural activity which you have developed to date including any which may be similar to those developed by the Department.</w:t>
                    </w:r>
                  </w:p>
                </w:tc>
              </w:tr>
            </w:tbl>
            <w:p w14:paraId="06F96CFE" w14:textId="77777777" w:rsidR="00B36352" w:rsidRPr="00B36352" w:rsidRDefault="00B36352" w:rsidP="00B36352">
              <w:pPr>
                <w:rPr>
                  <w:rFonts w:cs="Calibri"/>
                  <w:szCs w:val="22"/>
                </w:rPr>
              </w:pPr>
            </w:p>
            <w:tbl>
              <w:tblPr>
                <w:tblStyle w:val="TableGrid4"/>
                <w:tblW w:w="0" w:type="auto"/>
                <w:tblLook w:val="04A0" w:firstRow="1" w:lastRow="0" w:firstColumn="1" w:lastColumn="0" w:noHBand="0" w:noVBand="1"/>
              </w:tblPr>
              <w:tblGrid>
                <w:gridCol w:w="1271"/>
                <w:gridCol w:w="7745"/>
              </w:tblGrid>
              <w:tr w:rsidR="00B36352" w:rsidRPr="00B36352" w14:paraId="5CB76062" w14:textId="77777777" w:rsidTr="00775AB9">
                <w:trPr>
                  <w:trHeight w:val="790"/>
                </w:trPr>
                <w:tc>
                  <w:tcPr>
                    <w:tcW w:w="1271" w:type="dxa"/>
                  </w:tcPr>
                  <w:p w14:paraId="29D711BC" w14:textId="77777777" w:rsidR="00B36352" w:rsidRPr="00B36352" w:rsidRDefault="00B36352" w:rsidP="00B36352">
                    <w:pPr>
                      <w:rPr>
                        <w:rFonts w:cs="Calibri"/>
                        <w:szCs w:val="22"/>
                      </w:rPr>
                    </w:pPr>
                    <w:r w:rsidRPr="00B36352">
                      <w:rPr>
                        <w:rFonts w:cs="Calibri"/>
                        <w:b/>
                        <w:bCs/>
                        <w:szCs w:val="22"/>
                      </w:rPr>
                      <w:t>HLR-8</w:t>
                    </w:r>
                  </w:p>
                </w:tc>
                <w:tc>
                  <w:tcPr>
                    <w:tcW w:w="7745" w:type="dxa"/>
                  </w:tcPr>
                  <w:p w14:paraId="3AD01B62" w14:textId="4C548E3A" w:rsidR="00A452E1" w:rsidRPr="00B36352" w:rsidRDefault="00A452E1" w:rsidP="00B36352">
                    <w:pPr>
                      <w:rPr>
                        <w:rFonts w:cs="Calibri"/>
                        <w:szCs w:val="22"/>
                      </w:rPr>
                    </w:pPr>
                    <w:r>
                      <w:rPr>
                        <w:szCs w:val="20"/>
                      </w:rPr>
                      <w:t>How adaptable would your proposed AMS solution be to incorporating the markers and classifications already developed by the Department alongside those which you have developed?</w:t>
                    </w:r>
                  </w:p>
                </w:tc>
              </w:tr>
            </w:tbl>
            <w:p w14:paraId="01F96B05" w14:textId="77777777" w:rsidR="00B36352" w:rsidRPr="00B36352" w:rsidRDefault="00B36352" w:rsidP="00B36352">
              <w:pPr>
                <w:rPr>
                  <w:rFonts w:cs="Calibri"/>
                  <w:szCs w:val="22"/>
                </w:rPr>
              </w:pPr>
            </w:p>
            <w:tbl>
              <w:tblPr>
                <w:tblStyle w:val="TableGrid4"/>
                <w:tblW w:w="0" w:type="auto"/>
                <w:tblLook w:val="04A0" w:firstRow="1" w:lastRow="0" w:firstColumn="1" w:lastColumn="0" w:noHBand="0" w:noVBand="1"/>
              </w:tblPr>
              <w:tblGrid>
                <w:gridCol w:w="1271"/>
                <w:gridCol w:w="7745"/>
              </w:tblGrid>
              <w:tr w:rsidR="00B36352" w:rsidRPr="00B36352" w14:paraId="65540816" w14:textId="77777777" w:rsidTr="00775AB9">
                <w:trPr>
                  <w:trHeight w:val="790"/>
                </w:trPr>
                <w:tc>
                  <w:tcPr>
                    <w:tcW w:w="1271" w:type="dxa"/>
                  </w:tcPr>
                  <w:p w14:paraId="588B4301" w14:textId="77777777" w:rsidR="00B36352" w:rsidRPr="00B36352" w:rsidRDefault="00B36352" w:rsidP="00B36352">
                    <w:pPr>
                      <w:autoSpaceDE w:val="0"/>
                      <w:autoSpaceDN w:val="0"/>
                      <w:adjustRightInd w:val="0"/>
                      <w:jc w:val="left"/>
                      <w:rPr>
                        <w:rFonts w:cs="Calibri"/>
                        <w:color w:val="000000"/>
                        <w:szCs w:val="22"/>
                        <w:lang w:val="en-IE"/>
                      </w:rPr>
                    </w:pPr>
                    <w:r w:rsidRPr="00B36352">
                      <w:rPr>
                        <w:rFonts w:cs="Calibri"/>
                        <w:b/>
                        <w:bCs/>
                        <w:color w:val="000000"/>
                        <w:szCs w:val="22"/>
                        <w:lang w:val="en-IE"/>
                      </w:rPr>
                      <w:t>HLR-9</w:t>
                    </w:r>
                  </w:p>
                  <w:p w14:paraId="7196734D" w14:textId="77777777" w:rsidR="00B36352" w:rsidRPr="00B36352" w:rsidRDefault="00B36352" w:rsidP="00B36352">
                    <w:pPr>
                      <w:rPr>
                        <w:rFonts w:cs="Calibri"/>
                        <w:szCs w:val="22"/>
                      </w:rPr>
                    </w:pPr>
                  </w:p>
                </w:tc>
                <w:tc>
                  <w:tcPr>
                    <w:tcW w:w="7745" w:type="dxa"/>
                  </w:tcPr>
                  <w:p w14:paraId="23A3FE00" w14:textId="171D6EA7" w:rsidR="00B36352" w:rsidRPr="00B36352" w:rsidRDefault="00B36352" w:rsidP="00B36352">
                    <w:pPr>
                      <w:rPr>
                        <w:rFonts w:cs="Calibri"/>
                        <w:szCs w:val="22"/>
                      </w:rPr>
                    </w:pPr>
                    <w:r w:rsidRPr="00B36352">
                      <w:rPr>
                        <w:rFonts w:cs="Calibri"/>
                        <w:szCs w:val="22"/>
                      </w:rPr>
                      <w:t>How adaptable would your proposed solution be to adjustments in DAFM business rules? For example, a change to a scheme eligibility condition mid cycle.</w:t>
                    </w:r>
                  </w:p>
                </w:tc>
              </w:tr>
            </w:tbl>
            <w:p w14:paraId="63C715C6" w14:textId="77777777" w:rsidR="00B36352" w:rsidRPr="00B36352" w:rsidRDefault="00B36352" w:rsidP="00B36352">
              <w:pPr>
                <w:rPr>
                  <w:rFonts w:cs="Calibri"/>
                  <w:b/>
                  <w:bCs/>
                  <w:szCs w:val="22"/>
                </w:rPr>
              </w:pPr>
            </w:p>
            <w:p w14:paraId="46678286" w14:textId="4EA134BF" w:rsidR="00B36352" w:rsidRDefault="00B36352" w:rsidP="00B36352">
              <w:pPr>
                <w:rPr>
                  <w:rFonts w:cs="Calibri"/>
                  <w:b/>
                  <w:bCs/>
                  <w:szCs w:val="22"/>
                </w:rPr>
              </w:pPr>
              <w:r w:rsidRPr="00B36352">
                <w:rPr>
                  <w:rFonts w:cs="Calibri"/>
                  <w:b/>
                  <w:bCs/>
                  <w:szCs w:val="22"/>
                </w:rPr>
                <w:t>Constraints &amp; Services</w:t>
              </w:r>
            </w:p>
            <w:p w14:paraId="197165FF" w14:textId="77777777" w:rsidR="009250FB" w:rsidRPr="007973CB" w:rsidRDefault="009250FB" w:rsidP="00B36352">
              <w:pPr>
                <w:rPr>
                  <w:rFonts w:cs="Calibri"/>
                  <w:b/>
                  <w:bCs/>
                  <w:szCs w:val="22"/>
                </w:rPr>
              </w:pPr>
            </w:p>
            <w:tbl>
              <w:tblPr>
                <w:tblStyle w:val="TableGrid4"/>
                <w:tblW w:w="0" w:type="auto"/>
                <w:tblLook w:val="04A0" w:firstRow="1" w:lastRow="0" w:firstColumn="1" w:lastColumn="0" w:noHBand="0" w:noVBand="1"/>
              </w:tblPr>
              <w:tblGrid>
                <w:gridCol w:w="1271"/>
                <w:gridCol w:w="7745"/>
              </w:tblGrid>
              <w:tr w:rsidR="00B36352" w:rsidRPr="00B36352" w14:paraId="30417DC5" w14:textId="77777777" w:rsidTr="00775AB9">
                <w:trPr>
                  <w:trHeight w:val="790"/>
                </w:trPr>
                <w:tc>
                  <w:tcPr>
                    <w:tcW w:w="1271" w:type="dxa"/>
                  </w:tcPr>
                  <w:p w14:paraId="0C071E42" w14:textId="77777777" w:rsidR="00B36352" w:rsidRPr="00B36352" w:rsidRDefault="00B36352" w:rsidP="00B36352">
                    <w:pPr>
                      <w:autoSpaceDE w:val="0"/>
                      <w:autoSpaceDN w:val="0"/>
                      <w:adjustRightInd w:val="0"/>
                      <w:jc w:val="left"/>
                      <w:rPr>
                        <w:rFonts w:cs="Calibri"/>
                        <w:color w:val="000000"/>
                        <w:szCs w:val="22"/>
                        <w:lang w:val="en-IE"/>
                      </w:rPr>
                    </w:pPr>
                    <w:r w:rsidRPr="00B36352">
                      <w:rPr>
                        <w:rFonts w:cs="Calibri"/>
                        <w:b/>
                        <w:bCs/>
                        <w:color w:val="000000"/>
                        <w:szCs w:val="22"/>
                        <w:lang w:val="en-IE"/>
                      </w:rPr>
                      <w:t>HLR-10</w:t>
                    </w:r>
                  </w:p>
                  <w:p w14:paraId="082079B6" w14:textId="77777777" w:rsidR="00B36352" w:rsidRPr="00B36352" w:rsidRDefault="00B36352" w:rsidP="00B36352">
                    <w:pPr>
                      <w:rPr>
                        <w:rFonts w:cs="Calibri"/>
                        <w:szCs w:val="22"/>
                        <w:highlight w:val="yellow"/>
                      </w:rPr>
                    </w:pPr>
                  </w:p>
                </w:tc>
                <w:tc>
                  <w:tcPr>
                    <w:tcW w:w="7745" w:type="dxa"/>
                  </w:tcPr>
                  <w:tbl>
                    <w:tblPr>
                      <w:tblW w:w="0" w:type="auto"/>
                      <w:tblBorders>
                        <w:top w:val="nil"/>
                        <w:left w:val="nil"/>
                        <w:bottom w:val="nil"/>
                        <w:right w:val="nil"/>
                      </w:tblBorders>
                      <w:tblLook w:val="0000" w:firstRow="0" w:lastRow="0" w:firstColumn="0" w:lastColumn="0" w:noHBand="0" w:noVBand="0"/>
                    </w:tblPr>
                    <w:tblGrid>
                      <w:gridCol w:w="7529"/>
                    </w:tblGrid>
                    <w:tr w:rsidR="00B36352" w:rsidRPr="00B36352" w14:paraId="54703813" w14:textId="77777777" w:rsidTr="00775AB9">
                      <w:trPr>
                        <w:trHeight w:val="831"/>
                      </w:trPr>
                      <w:tc>
                        <w:tcPr>
                          <w:tcW w:w="0" w:type="auto"/>
                        </w:tcPr>
                        <w:p w14:paraId="09964AE6" w14:textId="77777777" w:rsidR="00190069" w:rsidRDefault="00B36352" w:rsidP="00B36352">
                          <w:pPr>
                            <w:rPr>
                              <w:rFonts w:cs="Calibri"/>
                              <w:sz w:val="20"/>
                              <w:szCs w:val="20"/>
                            </w:rPr>
                          </w:pPr>
                          <w:r w:rsidRPr="0051082F">
                            <w:rPr>
                              <w:rFonts w:cs="Calibri"/>
                              <w:sz w:val="20"/>
                              <w:szCs w:val="20"/>
                            </w:rPr>
                            <w:t xml:space="preserve">As outlined in the tender, LPIS parcels may be updated as a result of digitising which may change FOI or a FOI within the LPIS parcel. Does your solution have the capability to re-run FOI results where required? How frequently </w:t>
                          </w:r>
                          <w:r w:rsidR="00190069">
                            <w:rPr>
                              <w:rFonts w:cs="Calibri"/>
                              <w:sz w:val="20"/>
                              <w:szCs w:val="20"/>
                            </w:rPr>
                            <w:t>can</w:t>
                          </w:r>
                          <w:r w:rsidRPr="0051082F">
                            <w:rPr>
                              <w:rFonts w:cs="Calibri"/>
                              <w:sz w:val="20"/>
                              <w:szCs w:val="20"/>
                            </w:rPr>
                            <w:t xml:space="preserve"> your proposed system receive new/updated data from DAFM as part of the AMS workflow? </w:t>
                          </w:r>
                        </w:p>
                        <w:p w14:paraId="526A55F3" w14:textId="761845F8" w:rsidR="00B36352" w:rsidRPr="00190069" w:rsidRDefault="00B36352" w:rsidP="00B36352">
                          <w:pPr>
                            <w:rPr>
                              <w:rFonts w:cs="Calibri"/>
                              <w:sz w:val="20"/>
                            </w:rPr>
                          </w:pPr>
                          <w:r w:rsidRPr="00190069">
                            <w:rPr>
                              <w:rFonts w:cs="Calibri"/>
                              <w:sz w:val="20"/>
                              <w:szCs w:val="20"/>
                            </w:rPr>
                            <w:t xml:space="preserve">Does your solution have the capability to re-run FOI results when </w:t>
                          </w:r>
                          <w:r w:rsidR="00190069">
                            <w:rPr>
                              <w:rFonts w:cs="Calibri"/>
                              <w:sz w:val="20"/>
                              <w:szCs w:val="20"/>
                            </w:rPr>
                            <w:t>queried</w:t>
                          </w:r>
                          <w:r w:rsidRPr="00190069">
                            <w:rPr>
                              <w:rFonts w:cs="Calibri"/>
                              <w:sz w:val="20"/>
                              <w:szCs w:val="20"/>
                            </w:rPr>
                            <w:t xml:space="preserve"> by Department staff</w:t>
                          </w:r>
                          <w:r w:rsidR="00190069">
                            <w:rPr>
                              <w:rFonts w:cs="Calibri"/>
                              <w:sz w:val="20"/>
                              <w:szCs w:val="20"/>
                            </w:rPr>
                            <w:t xml:space="preserve"> or </w:t>
                          </w:r>
                          <w:r w:rsidRPr="00190069">
                            <w:rPr>
                              <w:rFonts w:cs="Calibri"/>
                              <w:sz w:val="20"/>
                              <w:szCs w:val="20"/>
                            </w:rPr>
                            <w:t>an appeal by a scheme applicant</w:t>
                          </w:r>
                          <w:r w:rsidR="00190069">
                            <w:rPr>
                              <w:rFonts w:cs="Calibri"/>
                              <w:sz w:val="20"/>
                              <w:szCs w:val="20"/>
                            </w:rPr>
                            <w:t>?</w:t>
                          </w:r>
                          <w:r w:rsidR="00190069">
                            <w:rPr>
                              <w:rFonts w:cs="Calibri"/>
                              <w:sz w:val="20"/>
                            </w:rPr>
                            <w:t xml:space="preserve"> </w:t>
                          </w:r>
                          <w:r w:rsidRPr="000E21A4">
                            <w:rPr>
                              <w:rFonts w:cs="Calibri"/>
                              <w:color w:val="000000"/>
                              <w:sz w:val="20"/>
                              <w:szCs w:val="20"/>
                            </w:rPr>
                            <w:t xml:space="preserve">Please comment in the context of your proposed solution. </w:t>
                          </w:r>
                        </w:p>
                      </w:tc>
                    </w:tr>
                  </w:tbl>
                  <w:p w14:paraId="702400D9" w14:textId="77777777" w:rsidR="00B36352" w:rsidRPr="00B36352" w:rsidRDefault="00B36352" w:rsidP="00B36352">
                    <w:pPr>
                      <w:rPr>
                        <w:rFonts w:cs="Calibri"/>
                        <w:szCs w:val="22"/>
                        <w:highlight w:val="yellow"/>
                      </w:rPr>
                    </w:pPr>
                  </w:p>
                </w:tc>
              </w:tr>
            </w:tbl>
            <w:p w14:paraId="5B82A8A2" w14:textId="77777777" w:rsidR="00B36352" w:rsidRPr="00B36352" w:rsidRDefault="00B36352" w:rsidP="00B36352">
              <w:pPr>
                <w:rPr>
                  <w:rFonts w:cs="Calibri"/>
                  <w:szCs w:val="22"/>
                  <w:highlight w:val="yellow"/>
                </w:rPr>
              </w:pPr>
            </w:p>
            <w:tbl>
              <w:tblPr>
                <w:tblStyle w:val="TableGrid4"/>
                <w:tblW w:w="0" w:type="auto"/>
                <w:tblLook w:val="04A0" w:firstRow="1" w:lastRow="0" w:firstColumn="1" w:lastColumn="0" w:noHBand="0" w:noVBand="1"/>
              </w:tblPr>
              <w:tblGrid>
                <w:gridCol w:w="1271"/>
                <w:gridCol w:w="7745"/>
              </w:tblGrid>
              <w:tr w:rsidR="00B36352" w:rsidRPr="00B36352" w14:paraId="0216D911" w14:textId="77777777" w:rsidTr="00775AB9">
                <w:trPr>
                  <w:trHeight w:val="1353"/>
                </w:trPr>
                <w:tc>
                  <w:tcPr>
                    <w:tcW w:w="1271" w:type="dxa"/>
                  </w:tcPr>
                  <w:p w14:paraId="3E8C464A" w14:textId="77777777" w:rsidR="00B36352" w:rsidRPr="00B36352" w:rsidRDefault="00B36352" w:rsidP="00B36352">
                    <w:pPr>
                      <w:autoSpaceDE w:val="0"/>
                      <w:autoSpaceDN w:val="0"/>
                      <w:adjustRightInd w:val="0"/>
                      <w:jc w:val="left"/>
                      <w:rPr>
                        <w:rFonts w:cs="Calibri"/>
                        <w:color w:val="000000"/>
                        <w:szCs w:val="22"/>
                        <w:lang w:val="en-IE"/>
                      </w:rPr>
                    </w:pPr>
                    <w:r w:rsidRPr="00B36352">
                      <w:rPr>
                        <w:rFonts w:cs="Calibri"/>
                        <w:b/>
                        <w:bCs/>
                        <w:color w:val="000000"/>
                        <w:szCs w:val="22"/>
                        <w:lang w:val="en-IE"/>
                      </w:rPr>
                      <w:t>HLR-11</w:t>
                    </w:r>
                  </w:p>
                  <w:p w14:paraId="26714CE4" w14:textId="77777777" w:rsidR="00B36352" w:rsidRPr="00B36352" w:rsidRDefault="00B36352" w:rsidP="00B36352">
                    <w:pPr>
                      <w:rPr>
                        <w:rFonts w:cs="Calibri"/>
                        <w:szCs w:val="22"/>
                      </w:rPr>
                    </w:pPr>
                  </w:p>
                </w:tc>
                <w:tc>
                  <w:tcPr>
                    <w:tcW w:w="7745" w:type="dxa"/>
                  </w:tcPr>
                  <w:p w14:paraId="7B570F26" w14:textId="00325B6B" w:rsidR="00B36352" w:rsidRPr="00B36352" w:rsidRDefault="00B36352" w:rsidP="00B36352">
                    <w:pPr>
                      <w:rPr>
                        <w:rFonts w:cs="Calibri"/>
                        <w:szCs w:val="22"/>
                      </w:rPr>
                    </w:pPr>
                    <w:r w:rsidRPr="00B36352">
                      <w:rPr>
                        <w:rFonts w:cs="Calibri"/>
                        <w:szCs w:val="22"/>
                      </w:rPr>
                      <w:t>The use of Sentinel 2 for continuous monitoring in Ireland will be limited due to low numbers of cloud free acquisitions. Therefore, there will be an increased reliance on Sentinel 1 (or other) to determine agricultural activities.</w:t>
                    </w:r>
                  </w:p>
                  <w:p w14:paraId="55ED0CF4" w14:textId="77777777" w:rsidR="00B36352" w:rsidRPr="00B36352" w:rsidRDefault="00B36352" w:rsidP="00B36352">
                    <w:pPr>
                      <w:rPr>
                        <w:rFonts w:cs="Calibri"/>
                        <w:szCs w:val="22"/>
                      </w:rPr>
                    </w:pPr>
                    <w:r w:rsidRPr="00B36352">
                      <w:rPr>
                        <w:rFonts w:cs="Calibri"/>
                        <w:szCs w:val="22"/>
                      </w:rPr>
                      <w:t xml:space="preserve">Please comment in the context of your proposed solution. </w:t>
                    </w:r>
                  </w:p>
                </w:tc>
              </w:tr>
            </w:tbl>
            <w:p w14:paraId="41920E48" w14:textId="77777777" w:rsidR="00B36352" w:rsidRPr="00B36352" w:rsidRDefault="00B36352" w:rsidP="00B36352">
              <w:pPr>
                <w:rPr>
                  <w:rFonts w:cs="Calibri"/>
                  <w:b/>
                  <w:bCs/>
                  <w:szCs w:val="22"/>
                </w:rPr>
              </w:pPr>
            </w:p>
            <w:tbl>
              <w:tblPr>
                <w:tblStyle w:val="TableGrid4"/>
                <w:tblW w:w="0" w:type="auto"/>
                <w:tblLook w:val="04A0" w:firstRow="1" w:lastRow="0" w:firstColumn="1" w:lastColumn="0" w:noHBand="0" w:noVBand="1"/>
              </w:tblPr>
              <w:tblGrid>
                <w:gridCol w:w="1271"/>
                <w:gridCol w:w="7745"/>
              </w:tblGrid>
              <w:tr w:rsidR="00B36352" w:rsidRPr="00B36352" w14:paraId="33D5AED1" w14:textId="77777777" w:rsidTr="00775AB9">
                <w:trPr>
                  <w:trHeight w:val="790"/>
                </w:trPr>
                <w:tc>
                  <w:tcPr>
                    <w:tcW w:w="1271" w:type="dxa"/>
                  </w:tcPr>
                  <w:p w14:paraId="1B3AC756" w14:textId="77777777" w:rsidR="00B36352" w:rsidRPr="00B36352" w:rsidRDefault="00B36352" w:rsidP="00B36352">
                    <w:pPr>
                      <w:autoSpaceDE w:val="0"/>
                      <w:autoSpaceDN w:val="0"/>
                      <w:adjustRightInd w:val="0"/>
                      <w:jc w:val="left"/>
                      <w:rPr>
                        <w:rFonts w:cs="Calibri"/>
                        <w:color w:val="000000"/>
                        <w:szCs w:val="22"/>
                        <w:lang w:val="en-IE"/>
                      </w:rPr>
                    </w:pPr>
                    <w:r w:rsidRPr="00B36352">
                      <w:rPr>
                        <w:rFonts w:cs="Calibri"/>
                        <w:b/>
                        <w:bCs/>
                        <w:color w:val="000000"/>
                        <w:szCs w:val="22"/>
                        <w:lang w:val="en-IE"/>
                      </w:rPr>
                      <w:t>HLR-12</w:t>
                    </w:r>
                  </w:p>
                  <w:p w14:paraId="38FDFD4B" w14:textId="77777777" w:rsidR="00B36352" w:rsidRPr="00B36352" w:rsidRDefault="00B36352" w:rsidP="00B36352">
                    <w:pPr>
                      <w:rPr>
                        <w:rFonts w:cs="Calibri"/>
                        <w:szCs w:val="22"/>
                      </w:rPr>
                    </w:pPr>
                  </w:p>
                </w:tc>
                <w:tc>
                  <w:tcPr>
                    <w:tcW w:w="7745" w:type="dxa"/>
                  </w:tcPr>
                  <w:p w14:paraId="0A4FD61C" w14:textId="26E9D4A4" w:rsidR="00B36352" w:rsidRPr="00B36352" w:rsidRDefault="00B36352" w:rsidP="00B36352">
                    <w:pPr>
                      <w:rPr>
                        <w:rFonts w:cs="Calibri"/>
                        <w:szCs w:val="22"/>
                      </w:rPr>
                    </w:pPr>
                    <w:r w:rsidRPr="00B36352">
                      <w:rPr>
                        <w:rFonts w:cs="Calibri"/>
                        <w:szCs w:val="22"/>
                      </w:rPr>
                      <w:t>Does your proposed solution have the capability of dealing with a large-scale Sentinel data outage? If yes, what is your proposed alternative data source, and if applicable please outline if there is an additional associated cost?</w:t>
                    </w:r>
                  </w:p>
                </w:tc>
              </w:tr>
            </w:tbl>
            <w:p w14:paraId="27A04CB4" w14:textId="77777777" w:rsidR="00B36352" w:rsidRPr="00B36352" w:rsidRDefault="00B36352" w:rsidP="00B36352">
              <w:pPr>
                <w:rPr>
                  <w:rFonts w:cs="Calibri"/>
                  <w:szCs w:val="22"/>
                </w:rPr>
              </w:pPr>
            </w:p>
            <w:tbl>
              <w:tblPr>
                <w:tblStyle w:val="TableGrid4"/>
                <w:tblW w:w="0" w:type="auto"/>
                <w:tblLook w:val="04A0" w:firstRow="1" w:lastRow="0" w:firstColumn="1" w:lastColumn="0" w:noHBand="0" w:noVBand="1"/>
              </w:tblPr>
              <w:tblGrid>
                <w:gridCol w:w="1271"/>
                <w:gridCol w:w="7745"/>
              </w:tblGrid>
              <w:tr w:rsidR="00B36352" w:rsidRPr="00B36352" w14:paraId="25247411" w14:textId="77777777" w:rsidTr="00775AB9">
                <w:trPr>
                  <w:trHeight w:val="375"/>
                </w:trPr>
                <w:tc>
                  <w:tcPr>
                    <w:tcW w:w="1271" w:type="dxa"/>
                  </w:tcPr>
                  <w:p w14:paraId="4BAB563E" w14:textId="77777777" w:rsidR="00B36352" w:rsidRPr="00B36352" w:rsidRDefault="00B36352" w:rsidP="00B36352">
                    <w:pPr>
                      <w:rPr>
                        <w:rFonts w:cs="Calibri"/>
                        <w:b/>
                        <w:bCs/>
                        <w:szCs w:val="22"/>
                      </w:rPr>
                    </w:pPr>
                    <w:r w:rsidRPr="00B36352">
                      <w:rPr>
                        <w:rFonts w:cs="Calibri"/>
                        <w:b/>
                        <w:bCs/>
                        <w:szCs w:val="22"/>
                      </w:rPr>
                      <w:t>HLR-13</w:t>
                    </w:r>
                  </w:p>
                </w:tc>
                <w:tc>
                  <w:tcPr>
                    <w:tcW w:w="7745" w:type="dxa"/>
                  </w:tcPr>
                  <w:p w14:paraId="4BD77EB3" w14:textId="738F56F7" w:rsidR="00B36352" w:rsidRPr="007973CB" w:rsidRDefault="00274F58" w:rsidP="007973CB">
                    <w:pPr>
                      <w:spacing w:line="277" w:lineRule="auto"/>
                    </w:pPr>
                    <w:r w:rsidRPr="000E6A2B">
                      <w:t xml:space="preserve">All results returned to the Department will require associated data to track by what means that result was reached. Please outline your solution for the attribution, storage and maintenance of metadata associated with each returned AMS result. </w:t>
                    </w:r>
                  </w:p>
                </w:tc>
              </w:tr>
            </w:tbl>
            <w:p w14:paraId="5649416E" w14:textId="77777777" w:rsidR="00B36352" w:rsidRPr="00B36352" w:rsidRDefault="00B36352" w:rsidP="00B36352">
              <w:pPr>
                <w:rPr>
                  <w:rFonts w:cs="Calibri"/>
                  <w:szCs w:val="22"/>
                </w:rPr>
              </w:pPr>
            </w:p>
            <w:tbl>
              <w:tblPr>
                <w:tblStyle w:val="TableGrid4"/>
                <w:tblW w:w="0" w:type="auto"/>
                <w:tblLook w:val="04A0" w:firstRow="1" w:lastRow="0" w:firstColumn="1" w:lastColumn="0" w:noHBand="0" w:noVBand="1"/>
              </w:tblPr>
              <w:tblGrid>
                <w:gridCol w:w="1271"/>
                <w:gridCol w:w="7745"/>
              </w:tblGrid>
              <w:tr w:rsidR="00B36352" w:rsidRPr="00B36352" w14:paraId="6EC99ED4" w14:textId="77777777" w:rsidTr="00775AB9">
                <w:trPr>
                  <w:trHeight w:val="375"/>
                </w:trPr>
                <w:tc>
                  <w:tcPr>
                    <w:tcW w:w="1271" w:type="dxa"/>
                  </w:tcPr>
                  <w:p w14:paraId="535FED2F" w14:textId="77777777" w:rsidR="00B36352" w:rsidRPr="00B36352" w:rsidRDefault="00B36352" w:rsidP="00B36352">
                    <w:pPr>
                      <w:rPr>
                        <w:rFonts w:cs="Calibri"/>
                        <w:b/>
                        <w:bCs/>
                        <w:szCs w:val="22"/>
                      </w:rPr>
                    </w:pPr>
                    <w:r w:rsidRPr="00B36352">
                      <w:rPr>
                        <w:rFonts w:cs="Calibri"/>
                        <w:b/>
                        <w:bCs/>
                        <w:szCs w:val="22"/>
                      </w:rPr>
                      <w:t>HLR-14</w:t>
                    </w:r>
                  </w:p>
                </w:tc>
                <w:tc>
                  <w:tcPr>
                    <w:tcW w:w="7745" w:type="dxa"/>
                  </w:tcPr>
                  <w:p w14:paraId="7F2FFB53" w14:textId="77F7DE09" w:rsidR="00B36352" w:rsidRPr="00274F58" w:rsidRDefault="00274F58" w:rsidP="00274F58">
                    <w:pPr>
                      <w:spacing w:line="277" w:lineRule="auto"/>
                    </w:pPr>
                    <w:r w:rsidRPr="00674E58">
                      <w:t xml:space="preserve">The AMS service will require a means by which monitoring results can be queried and analysed at an FOI level. </w:t>
                    </w:r>
                    <w:r w:rsidR="003170A1">
                      <w:t>Outline</w:t>
                    </w:r>
                    <w:r w:rsidRPr="00674E58">
                      <w:t xml:space="preserve"> how your proposed solution will accommodate this task either via an Expert </w:t>
                    </w:r>
                    <w:r w:rsidR="00456127">
                      <w:t>Viewer</w:t>
                    </w:r>
                    <w:r w:rsidRPr="00674E58">
                      <w:t xml:space="preserve"> Application or otherwise.</w:t>
                    </w:r>
                    <w:r w:rsidR="003170A1" w:rsidRPr="005D6E39">
                      <w:rPr>
                        <w:rFonts w:asciiTheme="minorHAnsi" w:hAnsiTheme="minorHAnsi" w:cstheme="minorHAnsi"/>
                        <w:shd w:val="clear" w:color="auto" w:fill="FFFFFF"/>
                      </w:rPr>
                      <w:t xml:space="preserve"> Can</w:t>
                    </w:r>
                    <w:r w:rsidR="003170A1">
                      <w:rPr>
                        <w:rFonts w:asciiTheme="minorHAnsi" w:hAnsiTheme="minorHAnsi" w:cstheme="minorHAnsi"/>
                        <w:shd w:val="clear" w:color="auto" w:fill="FFFFFF"/>
                      </w:rPr>
                      <w:t xml:space="preserve"> </w:t>
                    </w:r>
                    <w:r w:rsidR="003170A1" w:rsidRPr="005D6E39">
                      <w:rPr>
                        <w:rFonts w:asciiTheme="minorHAnsi" w:hAnsiTheme="minorHAnsi" w:cstheme="minorHAnsi"/>
                        <w:shd w:val="clear" w:color="auto" w:fill="FFFFFF"/>
                      </w:rPr>
                      <w:t>users</w:t>
                    </w:r>
                    <w:r w:rsidR="003170A1">
                      <w:rPr>
                        <w:rFonts w:asciiTheme="minorHAnsi" w:hAnsiTheme="minorHAnsi" w:cstheme="minorHAnsi"/>
                        <w:shd w:val="clear" w:color="auto" w:fill="FFFFFF"/>
                      </w:rPr>
                      <w:t xml:space="preserve"> </w:t>
                    </w:r>
                    <w:r w:rsidR="003170A1" w:rsidRPr="005D6E39">
                      <w:rPr>
                        <w:rFonts w:asciiTheme="minorHAnsi" w:hAnsiTheme="minorHAnsi" w:cstheme="minorHAnsi"/>
                        <w:shd w:val="clear" w:color="auto" w:fill="FFFFFF"/>
                      </w:rPr>
                      <w:t>run</w:t>
                    </w:r>
                    <w:r w:rsidR="003170A1">
                      <w:rPr>
                        <w:rFonts w:asciiTheme="minorHAnsi" w:hAnsiTheme="minorHAnsi" w:cstheme="minorHAnsi"/>
                        <w:shd w:val="clear" w:color="auto" w:fill="FFFFFF"/>
                      </w:rPr>
                      <w:t xml:space="preserve"> </w:t>
                    </w:r>
                    <w:r w:rsidR="003170A1" w:rsidRPr="005D6E39">
                      <w:rPr>
                        <w:rFonts w:asciiTheme="minorHAnsi" w:hAnsiTheme="minorHAnsi" w:cstheme="minorHAnsi"/>
                        <w:shd w:val="clear" w:color="auto" w:fill="FFFFFF"/>
                      </w:rPr>
                      <w:t>queries</w:t>
                    </w:r>
                    <w:r w:rsidR="003170A1">
                      <w:rPr>
                        <w:rFonts w:asciiTheme="minorHAnsi" w:hAnsiTheme="minorHAnsi" w:cstheme="minorHAnsi"/>
                        <w:shd w:val="clear" w:color="auto" w:fill="FFFFFF"/>
                      </w:rPr>
                      <w:t xml:space="preserve"> </w:t>
                    </w:r>
                    <w:r w:rsidR="003170A1" w:rsidRPr="005D6E39">
                      <w:rPr>
                        <w:rFonts w:asciiTheme="minorHAnsi" w:hAnsiTheme="minorHAnsi" w:cstheme="minorHAnsi"/>
                        <w:shd w:val="clear" w:color="auto" w:fill="FFFFFF"/>
                      </w:rPr>
                      <w:t>without</w:t>
                    </w:r>
                    <w:r w:rsidR="003170A1">
                      <w:rPr>
                        <w:rFonts w:asciiTheme="minorHAnsi" w:hAnsiTheme="minorHAnsi" w:cstheme="minorHAnsi"/>
                        <w:shd w:val="clear" w:color="auto" w:fill="FFFFFF"/>
                      </w:rPr>
                      <w:t xml:space="preserve"> </w:t>
                    </w:r>
                    <w:r w:rsidR="003170A1" w:rsidRPr="005D6E39">
                      <w:rPr>
                        <w:rFonts w:asciiTheme="minorHAnsi" w:hAnsiTheme="minorHAnsi" w:cstheme="minorHAnsi"/>
                        <w:shd w:val="clear" w:color="auto" w:fill="FFFFFF"/>
                      </w:rPr>
                      <w:t>advanced</w:t>
                    </w:r>
                    <w:r w:rsidR="003170A1">
                      <w:rPr>
                        <w:rFonts w:asciiTheme="minorHAnsi" w:hAnsiTheme="minorHAnsi" w:cstheme="minorHAnsi"/>
                        <w:shd w:val="clear" w:color="auto" w:fill="FFFFFF"/>
                      </w:rPr>
                      <w:t xml:space="preserve"> </w:t>
                    </w:r>
                    <w:r w:rsidR="003170A1" w:rsidRPr="005D6E39">
                      <w:rPr>
                        <w:rFonts w:asciiTheme="minorHAnsi" w:hAnsiTheme="minorHAnsi" w:cstheme="minorHAnsi"/>
                        <w:shd w:val="clear" w:color="auto" w:fill="FFFFFF"/>
                      </w:rPr>
                      <w:lastRenderedPageBreak/>
                      <w:t>skills</w:t>
                    </w:r>
                    <w:r w:rsidR="003170A1">
                      <w:rPr>
                        <w:rFonts w:asciiTheme="minorHAnsi" w:hAnsiTheme="minorHAnsi" w:cstheme="minorHAnsi"/>
                        <w:shd w:val="clear" w:color="auto" w:fill="FFFFFF"/>
                      </w:rPr>
                      <w:t xml:space="preserve"> </w:t>
                    </w:r>
                    <w:r w:rsidR="003170A1" w:rsidRPr="005D6E39">
                      <w:rPr>
                        <w:rFonts w:asciiTheme="minorHAnsi" w:hAnsiTheme="minorHAnsi" w:cstheme="minorHAnsi"/>
                        <w:shd w:val="clear" w:color="auto" w:fill="FFFFFF"/>
                      </w:rPr>
                      <w:t>like</w:t>
                    </w:r>
                    <w:r w:rsidR="003170A1">
                      <w:rPr>
                        <w:rFonts w:asciiTheme="minorHAnsi" w:hAnsiTheme="minorHAnsi" w:cstheme="minorHAnsi"/>
                        <w:shd w:val="clear" w:color="auto" w:fill="FFFFFF"/>
                      </w:rPr>
                      <w:t xml:space="preserve"> </w:t>
                    </w:r>
                    <w:r w:rsidR="003170A1" w:rsidRPr="005D6E39">
                      <w:rPr>
                        <w:rFonts w:asciiTheme="minorHAnsi" w:hAnsiTheme="minorHAnsi" w:cstheme="minorHAnsi"/>
                        <w:shd w:val="clear" w:color="auto" w:fill="FFFFFF"/>
                      </w:rPr>
                      <w:t>SQL,</w:t>
                    </w:r>
                    <w:r w:rsidR="003170A1">
                      <w:rPr>
                        <w:rFonts w:asciiTheme="minorHAnsi" w:hAnsiTheme="minorHAnsi" w:cstheme="minorHAnsi"/>
                        <w:shd w:val="clear" w:color="auto" w:fill="FFFFFF"/>
                      </w:rPr>
                      <w:t xml:space="preserve"> </w:t>
                    </w:r>
                    <w:r w:rsidR="003170A1" w:rsidRPr="005D6E39">
                      <w:rPr>
                        <w:rFonts w:asciiTheme="minorHAnsi" w:hAnsiTheme="minorHAnsi" w:cstheme="minorHAnsi"/>
                        <w:shd w:val="clear" w:color="auto" w:fill="FFFFFF"/>
                      </w:rPr>
                      <w:t>with</w:t>
                    </w:r>
                    <w:r w:rsidR="003170A1">
                      <w:rPr>
                        <w:rFonts w:asciiTheme="minorHAnsi" w:hAnsiTheme="minorHAnsi" w:cstheme="minorHAnsi"/>
                        <w:shd w:val="clear" w:color="auto" w:fill="FFFFFF"/>
                      </w:rPr>
                      <w:t xml:space="preserve"> </w:t>
                    </w:r>
                    <w:r w:rsidR="003170A1" w:rsidRPr="005D6E39">
                      <w:rPr>
                        <w:rFonts w:asciiTheme="minorHAnsi" w:hAnsiTheme="minorHAnsi" w:cstheme="minorHAnsi"/>
                        <w:shd w:val="clear" w:color="auto" w:fill="FFFFFF"/>
                      </w:rPr>
                      <w:t>close</w:t>
                    </w:r>
                    <w:r w:rsidR="003170A1">
                      <w:rPr>
                        <w:rFonts w:asciiTheme="minorHAnsi" w:hAnsiTheme="minorHAnsi" w:cstheme="minorHAnsi"/>
                        <w:shd w:val="clear" w:color="auto" w:fill="FFFFFF"/>
                      </w:rPr>
                      <w:t xml:space="preserve"> </w:t>
                    </w:r>
                    <w:r w:rsidR="003170A1" w:rsidRPr="005D6E39">
                      <w:rPr>
                        <w:rFonts w:asciiTheme="minorHAnsi" w:hAnsiTheme="minorHAnsi" w:cstheme="minorHAnsi"/>
                        <w:shd w:val="clear" w:color="auto" w:fill="FFFFFF"/>
                      </w:rPr>
                      <w:t>to</w:t>
                    </w:r>
                    <w:r w:rsidR="003170A1">
                      <w:rPr>
                        <w:rFonts w:asciiTheme="minorHAnsi" w:hAnsiTheme="minorHAnsi" w:cstheme="minorHAnsi"/>
                        <w:shd w:val="clear" w:color="auto" w:fill="FFFFFF"/>
                      </w:rPr>
                      <w:t xml:space="preserve"> </w:t>
                    </w:r>
                    <w:r w:rsidR="003170A1" w:rsidRPr="005D6E39">
                      <w:rPr>
                        <w:rFonts w:asciiTheme="minorHAnsi" w:hAnsiTheme="minorHAnsi" w:cstheme="minorHAnsi"/>
                        <w:shd w:val="clear" w:color="auto" w:fill="FFFFFF"/>
                      </w:rPr>
                      <w:t>real-time</w:t>
                    </w:r>
                    <w:r w:rsidR="003170A1">
                      <w:rPr>
                        <w:rFonts w:asciiTheme="minorHAnsi" w:hAnsiTheme="minorHAnsi" w:cstheme="minorHAnsi"/>
                        <w:shd w:val="clear" w:color="auto" w:fill="FFFFFF"/>
                      </w:rPr>
                      <w:t xml:space="preserve"> </w:t>
                    </w:r>
                    <w:r w:rsidR="003170A1" w:rsidRPr="005D6E39">
                      <w:rPr>
                        <w:rFonts w:asciiTheme="minorHAnsi" w:hAnsiTheme="minorHAnsi" w:cstheme="minorHAnsi"/>
                        <w:shd w:val="clear" w:color="auto" w:fill="FFFFFF"/>
                      </w:rPr>
                      <w:t>results?</w:t>
                    </w:r>
                    <w:r w:rsidR="003170A1">
                      <w:rPr>
                        <w:rFonts w:asciiTheme="minorHAnsi" w:hAnsiTheme="minorHAnsi" w:cstheme="minorHAnsi"/>
                        <w:shd w:val="clear" w:color="auto" w:fill="FFFFFF"/>
                      </w:rPr>
                      <w:t xml:space="preserve"> </w:t>
                    </w:r>
                    <w:r w:rsidR="003170A1" w:rsidRPr="000559A4">
                      <w:rPr>
                        <w:rFonts w:asciiTheme="minorHAnsi" w:hAnsiTheme="minorHAnsi" w:cstheme="minorHAnsi"/>
                        <w:shd w:val="clear" w:color="auto" w:fill="FFFFFF"/>
                      </w:rPr>
                      <w:t>Can</w:t>
                    </w:r>
                    <w:r w:rsidR="003170A1">
                      <w:rPr>
                        <w:rFonts w:asciiTheme="minorHAnsi" w:hAnsiTheme="minorHAnsi" w:cstheme="minorHAnsi"/>
                        <w:shd w:val="clear" w:color="auto" w:fill="FFFFFF"/>
                      </w:rPr>
                      <w:t xml:space="preserve"> </w:t>
                    </w:r>
                    <w:r w:rsidR="003170A1" w:rsidRPr="000559A4">
                      <w:rPr>
                        <w:rFonts w:asciiTheme="minorHAnsi" w:hAnsiTheme="minorHAnsi" w:cstheme="minorHAnsi"/>
                        <w:shd w:val="clear" w:color="auto" w:fill="FFFFFF"/>
                      </w:rPr>
                      <w:t>business</w:t>
                    </w:r>
                    <w:r w:rsidR="003170A1">
                      <w:rPr>
                        <w:rFonts w:asciiTheme="minorHAnsi" w:hAnsiTheme="minorHAnsi" w:cstheme="minorHAnsi"/>
                        <w:shd w:val="clear" w:color="auto" w:fill="FFFFFF"/>
                      </w:rPr>
                      <w:t xml:space="preserve"> </w:t>
                    </w:r>
                    <w:r w:rsidR="003170A1" w:rsidRPr="000559A4">
                      <w:rPr>
                        <w:rFonts w:asciiTheme="minorHAnsi" w:hAnsiTheme="minorHAnsi" w:cstheme="minorHAnsi"/>
                        <w:shd w:val="clear" w:color="auto" w:fill="FFFFFF"/>
                      </w:rPr>
                      <w:t>users</w:t>
                    </w:r>
                    <w:r w:rsidR="003170A1">
                      <w:rPr>
                        <w:rFonts w:asciiTheme="minorHAnsi" w:hAnsiTheme="minorHAnsi" w:cstheme="minorHAnsi"/>
                        <w:shd w:val="clear" w:color="auto" w:fill="FFFFFF"/>
                      </w:rPr>
                      <w:t xml:space="preserve"> </w:t>
                    </w:r>
                    <w:r w:rsidR="003170A1" w:rsidRPr="000559A4">
                      <w:rPr>
                        <w:rFonts w:asciiTheme="minorHAnsi" w:hAnsiTheme="minorHAnsi" w:cstheme="minorHAnsi"/>
                        <w:shd w:val="clear" w:color="auto" w:fill="FFFFFF"/>
                      </w:rPr>
                      <w:t>run</w:t>
                    </w:r>
                    <w:r w:rsidR="003170A1">
                      <w:rPr>
                        <w:rFonts w:asciiTheme="minorHAnsi" w:hAnsiTheme="minorHAnsi" w:cstheme="minorHAnsi"/>
                        <w:shd w:val="clear" w:color="auto" w:fill="FFFFFF"/>
                      </w:rPr>
                      <w:t xml:space="preserve"> </w:t>
                    </w:r>
                    <w:r w:rsidR="003170A1" w:rsidRPr="000559A4">
                      <w:rPr>
                        <w:rFonts w:asciiTheme="minorHAnsi" w:hAnsiTheme="minorHAnsi" w:cstheme="minorHAnsi"/>
                        <w:shd w:val="clear" w:color="auto" w:fill="FFFFFF"/>
                      </w:rPr>
                      <w:t>ad-hoc</w:t>
                    </w:r>
                    <w:r w:rsidR="003170A1">
                      <w:rPr>
                        <w:rFonts w:asciiTheme="minorHAnsi" w:hAnsiTheme="minorHAnsi" w:cstheme="minorHAnsi"/>
                        <w:shd w:val="clear" w:color="auto" w:fill="FFFFFF"/>
                      </w:rPr>
                      <w:t xml:space="preserve"> </w:t>
                    </w:r>
                    <w:r w:rsidR="003170A1" w:rsidRPr="000559A4">
                      <w:rPr>
                        <w:rFonts w:asciiTheme="minorHAnsi" w:hAnsiTheme="minorHAnsi" w:cstheme="minorHAnsi"/>
                        <w:shd w:val="clear" w:color="auto" w:fill="FFFFFF"/>
                      </w:rPr>
                      <w:t>queries</w:t>
                    </w:r>
                    <w:r w:rsidR="003170A1">
                      <w:rPr>
                        <w:rFonts w:asciiTheme="minorHAnsi" w:hAnsiTheme="minorHAnsi" w:cstheme="minorHAnsi"/>
                        <w:shd w:val="clear" w:color="auto" w:fill="FFFFFF"/>
                      </w:rPr>
                      <w:t xml:space="preserve"> </w:t>
                    </w:r>
                    <w:r w:rsidR="003170A1" w:rsidRPr="000559A4">
                      <w:rPr>
                        <w:rFonts w:asciiTheme="minorHAnsi" w:hAnsiTheme="minorHAnsi" w:cstheme="minorHAnsi"/>
                        <w:shd w:val="clear" w:color="auto" w:fill="FFFFFF"/>
                      </w:rPr>
                      <w:t>without</w:t>
                    </w:r>
                    <w:r w:rsidR="003170A1">
                      <w:rPr>
                        <w:rFonts w:asciiTheme="minorHAnsi" w:hAnsiTheme="minorHAnsi" w:cstheme="minorHAnsi"/>
                        <w:shd w:val="clear" w:color="auto" w:fill="FFFFFF"/>
                      </w:rPr>
                      <w:t xml:space="preserve"> </w:t>
                    </w:r>
                    <w:r w:rsidR="003170A1" w:rsidRPr="000559A4">
                      <w:rPr>
                        <w:rFonts w:asciiTheme="minorHAnsi" w:hAnsiTheme="minorHAnsi" w:cstheme="minorHAnsi"/>
                        <w:shd w:val="clear" w:color="auto" w:fill="FFFFFF"/>
                      </w:rPr>
                      <w:t>the</w:t>
                    </w:r>
                    <w:r w:rsidR="003170A1">
                      <w:rPr>
                        <w:rFonts w:asciiTheme="minorHAnsi" w:hAnsiTheme="minorHAnsi" w:cstheme="minorHAnsi"/>
                        <w:shd w:val="clear" w:color="auto" w:fill="FFFFFF"/>
                      </w:rPr>
                      <w:t xml:space="preserve"> </w:t>
                    </w:r>
                    <w:r w:rsidR="003170A1" w:rsidRPr="000559A4">
                      <w:rPr>
                        <w:rFonts w:asciiTheme="minorHAnsi" w:hAnsiTheme="minorHAnsi" w:cstheme="minorHAnsi"/>
                        <w:shd w:val="clear" w:color="auto" w:fill="FFFFFF"/>
                      </w:rPr>
                      <w:t>help</w:t>
                    </w:r>
                    <w:r w:rsidR="003170A1">
                      <w:rPr>
                        <w:rFonts w:asciiTheme="minorHAnsi" w:hAnsiTheme="minorHAnsi" w:cstheme="minorHAnsi"/>
                        <w:shd w:val="clear" w:color="auto" w:fill="FFFFFF"/>
                      </w:rPr>
                      <w:t xml:space="preserve"> </w:t>
                    </w:r>
                    <w:r w:rsidR="003170A1" w:rsidRPr="000559A4">
                      <w:rPr>
                        <w:rFonts w:asciiTheme="minorHAnsi" w:hAnsiTheme="minorHAnsi" w:cstheme="minorHAnsi"/>
                        <w:shd w:val="clear" w:color="auto" w:fill="FFFFFF"/>
                      </w:rPr>
                      <w:t>of</w:t>
                    </w:r>
                    <w:r w:rsidR="003170A1">
                      <w:rPr>
                        <w:rFonts w:asciiTheme="minorHAnsi" w:hAnsiTheme="minorHAnsi" w:cstheme="minorHAnsi"/>
                        <w:shd w:val="clear" w:color="auto" w:fill="FFFFFF"/>
                      </w:rPr>
                      <w:t xml:space="preserve"> </w:t>
                    </w:r>
                    <w:r w:rsidR="003170A1" w:rsidRPr="000559A4">
                      <w:rPr>
                        <w:rFonts w:asciiTheme="minorHAnsi" w:hAnsiTheme="minorHAnsi" w:cstheme="minorHAnsi"/>
                        <w:shd w:val="clear" w:color="auto" w:fill="FFFFFF"/>
                      </w:rPr>
                      <w:t>an</w:t>
                    </w:r>
                    <w:r w:rsidR="003170A1">
                      <w:rPr>
                        <w:rFonts w:asciiTheme="minorHAnsi" w:hAnsiTheme="minorHAnsi" w:cstheme="minorHAnsi"/>
                        <w:shd w:val="clear" w:color="auto" w:fill="FFFFFF"/>
                      </w:rPr>
                      <w:t xml:space="preserve"> </w:t>
                    </w:r>
                    <w:r w:rsidR="003170A1" w:rsidRPr="000559A4">
                      <w:rPr>
                        <w:rFonts w:asciiTheme="minorHAnsi" w:hAnsiTheme="minorHAnsi" w:cstheme="minorHAnsi"/>
                        <w:shd w:val="clear" w:color="auto" w:fill="FFFFFF"/>
                      </w:rPr>
                      <w:t>IT</w:t>
                    </w:r>
                    <w:r w:rsidR="003170A1">
                      <w:rPr>
                        <w:rFonts w:asciiTheme="minorHAnsi" w:hAnsiTheme="minorHAnsi" w:cstheme="minorHAnsi"/>
                        <w:shd w:val="clear" w:color="auto" w:fill="FFFFFF"/>
                      </w:rPr>
                      <w:t xml:space="preserve"> </w:t>
                    </w:r>
                    <w:r w:rsidR="003170A1" w:rsidRPr="000559A4">
                      <w:rPr>
                        <w:rFonts w:asciiTheme="minorHAnsi" w:hAnsiTheme="minorHAnsi" w:cstheme="minorHAnsi"/>
                        <w:shd w:val="clear" w:color="auto" w:fill="FFFFFF"/>
                      </w:rPr>
                      <w:t>professional?</w:t>
                    </w:r>
                    <w:r w:rsidR="003170A1">
                      <w:rPr>
                        <w:rFonts w:asciiTheme="minorHAnsi" w:hAnsiTheme="minorHAnsi" w:cstheme="minorHAnsi"/>
                        <w:shd w:val="clear" w:color="auto" w:fill="FFFFFF"/>
                      </w:rPr>
                      <w:t xml:space="preserve"> </w:t>
                    </w:r>
                    <w:r w:rsidR="003170A1" w:rsidRPr="005D6E39">
                      <w:rPr>
                        <w:rFonts w:asciiTheme="minorHAnsi" w:hAnsiTheme="minorHAnsi" w:cstheme="minorHAnsi"/>
                        <w:shd w:val="clear" w:color="auto" w:fill="FFFFFF"/>
                      </w:rPr>
                      <w:t>Please</w:t>
                    </w:r>
                    <w:r w:rsidR="003170A1">
                      <w:rPr>
                        <w:rFonts w:asciiTheme="minorHAnsi" w:hAnsiTheme="minorHAnsi" w:cstheme="minorHAnsi"/>
                        <w:shd w:val="clear" w:color="auto" w:fill="FFFFFF"/>
                      </w:rPr>
                      <w:t xml:space="preserve"> </w:t>
                    </w:r>
                    <w:r w:rsidR="003170A1" w:rsidRPr="005D6E39">
                      <w:rPr>
                        <w:rFonts w:asciiTheme="minorHAnsi" w:hAnsiTheme="minorHAnsi" w:cstheme="minorHAnsi"/>
                        <w:shd w:val="clear" w:color="auto" w:fill="FFFFFF"/>
                      </w:rPr>
                      <w:t>elaborate.</w:t>
                    </w:r>
                  </w:p>
                </w:tc>
              </w:tr>
            </w:tbl>
            <w:p w14:paraId="098A1ED5" w14:textId="77777777" w:rsidR="00B36352" w:rsidRPr="00B36352" w:rsidRDefault="00B36352" w:rsidP="00B36352">
              <w:pPr>
                <w:rPr>
                  <w:rFonts w:cs="Calibri"/>
                  <w:szCs w:val="22"/>
                </w:rPr>
              </w:pPr>
            </w:p>
            <w:p w14:paraId="241FDD64" w14:textId="12E93A08" w:rsidR="00B36352" w:rsidRDefault="00B36352" w:rsidP="00B36352">
              <w:pPr>
                <w:rPr>
                  <w:rFonts w:cs="Calibri"/>
                  <w:b/>
                  <w:bCs/>
                  <w:szCs w:val="22"/>
                </w:rPr>
              </w:pPr>
              <w:r w:rsidRPr="00B36352">
                <w:rPr>
                  <w:rFonts w:cs="Calibri"/>
                  <w:b/>
                  <w:bCs/>
                  <w:szCs w:val="22"/>
                </w:rPr>
                <w:t>Area Monitoring Concepts</w:t>
              </w:r>
            </w:p>
            <w:p w14:paraId="1863FB02" w14:textId="77777777" w:rsidR="009250FB" w:rsidRPr="007973CB" w:rsidRDefault="009250FB" w:rsidP="00B36352">
              <w:pPr>
                <w:rPr>
                  <w:rFonts w:cs="Calibri"/>
                  <w:b/>
                  <w:bCs/>
                  <w:szCs w:val="22"/>
                </w:rPr>
              </w:pPr>
            </w:p>
            <w:tbl>
              <w:tblPr>
                <w:tblStyle w:val="TableGrid4"/>
                <w:tblW w:w="0" w:type="auto"/>
                <w:tblLook w:val="04A0" w:firstRow="1" w:lastRow="0" w:firstColumn="1" w:lastColumn="0" w:noHBand="0" w:noVBand="1"/>
              </w:tblPr>
              <w:tblGrid>
                <w:gridCol w:w="1271"/>
                <w:gridCol w:w="7745"/>
              </w:tblGrid>
              <w:tr w:rsidR="00B36352" w:rsidRPr="00B36352" w14:paraId="0A3AFCDB" w14:textId="77777777" w:rsidTr="00775AB9">
                <w:trPr>
                  <w:trHeight w:val="345"/>
                </w:trPr>
                <w:tc>
                  <w:tcPr>
                    <w:tcW w:w="1271" w:type="dxa"/>
                  </w:tcPr>
                  <w:p w14:paraId="757D1C18" w14:textId="77777777" w:rsidR="00B36352" w:rsidRPr="00B36352" w:rsidRDefault="00B36352" w:rsidP="00B36352">
                    <w:pPr>
                      <w:rPr>
                        <w:rFonts w:cs="Calibri"/>
                        <w:b/>
                        <w:bCs/>
                        <w:szCs w:val="22"/>
                      </w:rPr>
                    </w:pPr>
                    <w:r w:rsidRPr="00B36352">
                      <w:rPr>
                        <w:rFonts w:cs="Calibri"/>
                        <w:b/>
                        <w:bCs/>
                        <w:szCs w:val="22"/>
                      </w:rPr>
                      <w:t>HLR-15</w:t>
                    </w:r>
                  </w:p>
                </w:tc>
                <w:tc>
                  <w:tcPr>
                    <w:tcW w:w="7745" w:type="dxa"/>
                  </w:tcPr>
                  <w:p w14:paraId="63E2CF31" w14:textId="1D9DA9D1" w:rsidR="00B36352" w:rsidRPr="00B36352" w:rsidRDefault="00B36352" w:rsidP="00B36352">
                    <w:pPr>
                      <w:rPr>
                        <w:rFonts w:cs="Calibri"/>
                        <w:szCs w:val="22"/>
                      </w:rPr>
                    </w:pPr>
                    <w:r w:rsidRPr="00B36352">
                      <w:rPr>
                        <w:rFonts w:cs="Calibri"/>
                        <w:szCs w:val="22"/>
                      </w:rPr>
                      <w:t>Does you solution have predefined Marker</w:t>
                    </w:r>
                    <w:r w:rsidR="002E0C01">
                      <w:rPr>
                        <w:rFonts w:cs="Calibri"/>
                        <w:szCs w:val="22"/>
                      </w:rPr>
                      <w:t>s and if yes please specify.</w:t>
                    </w:r>
                    <w:r w:rsidRPr="00B36352">
                      <w:rPr>
                        <w:rFonts w:cs="Calibri"/>
                        <w:szCs w:val="22"/>
                      </w:rPr>
                      <w:t xml:space="preserve"> Does your solution support continuous maker development?</w:t>
                    </w:r>
                  </w:p>
                  <w:p w14:paraId="4468F991" w14:textId="68D0641D" w:rsidR="00B36352" w:rsidRPr="00B36352" w:rsidRDefault="00B36352" w:rsidP="00B36352">
                    <w:pPr>
                      <w:rPr>
                        <w:rFonts w:cs="Calibri"/>
                        <w:szCs w:val="22"/>
                      </w:rPr>
                    </w:pPr>
                    <w:r w:rsidRPr="00B36352">
                      <w:rPr>
                        <w:rFonts w:cs="Calibri"/>
                        <w:szCs w:val="22"/>
                      </w:rPr>
                      <w:t xml:space="preserve">Please comment in the context of your proposed solution. </w:t>
                    </w:r>
                  </w:p>
                </w:tc>
              </w:tr>
            </w:tbl>
            <w:p w14:paraId="1403147C" w14:textId="77777777" w:rsidR="00B36352" w:rsidRPr="00B36352" w:rsidRDefault="00B36352" w:rsidP="00B36352">
              <w:pPr>
                <w:rPr>
                  <w:rFonts w:cs="Calibri"/>
                  <w:b/>
                  <w:bCs/>
                  <w:szCs w:val="22"/>
                </w:rPr>
              </w:pPr>
            </w:p>
            <w:tbl>
              <w:tblPr>
                <w:tblStyle w:val="TableGrid4"/>
                <w:tblW w:w="0" w:type="auto"/>
                <w:tblLook w:val="04A0" w:firstRow="1" w:lastRow="0" w:firstColumn="1" w:lastColumn="0" w:noHBand="0" w:noVBand="1"/>
              </w:tblPr>
              <w:tblGrid>
                <w:gridCol w:w="1271"/>
                <w:gridCol w:w="7745"/>
              </w:tblGrid>
              <w:tr w:rsidR="00B36352" w:rsidRPr="00B36352" w14:paraId="61368905" w14:textId="77777777" w:rsidTr="00775AB9">
                <w:trPr>
                  <w:trHeight w:val="345"/>
                </w:trPr>
                <w:tc>
                  <w:tcPr>
                    <w:tcW w:w="1271" w:type="dxa"/>
                  </w:tcPr>
                  <w:p w14:paraId="553591FE" w14:textId="77777777" w:rsidR="00B36352" w:rsidRPr="00B36352" w:rsidRDefault="00B36352" w:rsidP="00B36352">
                    <w:pPr>
                      <w:rPr>
                        <w:rFonts w:cs="Calibri"/>
                        <w:b/>
                        <w:bCs/>
                        <w:szCs w:val="22"/>
                      </w:rPr>
                    </w:pPr>
                    <w:r w:rsidRPr="00B36352">
                      <w:rPr>
                        <w:rFonts w:cs="Calibri"/>
                        <w:b/>
                        <w:bCs/>
                        <w:szCs w:val="22"/>
                      </w:rPr>
                      <w:t>HLR-16</w:t>
                    </w:r>
                  </w:p>
                </w:tc>
                <w:tc>
                  <w:tcPr>
                    <w:tcW w:w="7745" w:type="dxa"/>
                  </w:tcPr>
                  <w:p w14:paraId="2DAD021B" w14:textId="56B8226D" w:rsidR="00B36352" w:rsidRPr="00B36352" w:rsidRDefault="00B36352" w:rsidP="00B36352">
                    <w:pPr>
                      <w:rPr>
                        <w:rFonts w:cs="Calibri"/>
                        <w:szCs w:val="22"/>
                      </w:rPr>
                    </w:pPr>
                    <w:r w:rsidRPr="00B36352">
                      <w:rPr>
                        <w:rFonts w:cs="Calibri"/>
                        <w:szCs w:val="22"/>
                      </w:rPr>
                      <w:t xml:space="preserve">Please outline your understanding of the Scenario concept </w:t>
                    </w:r>
                    <w:r w:rsidR="00EB0F46">
                      <w:rPr>
                        <w:rFonts w:cs="Calibri"/>
                        <w:szCs w:val="22"/>
                      </w:rPr>
                      <w:t xml:space="preserve">in terms of Area Monitoring </w:t>
                    </w:r>
                    <w:r w:rsidRPr="00B36352">
                      <w:rPr>
                        <w:rFonts w:cs="Calibri"/>
                        <w:szCs w:val="22"/>
                      </w:rPr>
                      <w:t>in the context of your proposed solution. In your response demonstrate how local business logic is incorporate</w:t>
                    </w:r>
                    <w:r w:rsidR="00EB0F46">
                      <w:rPr>
                        <w:rFonts w:cs="Calibri"/>
                        <w:szCs w:val="22"/>
                      </w:rPr>
                      <w:t>d into this concept.</w:t>
                    </w:r>
                  </w:p>
                </w:tc>
              </w:tr>
            </w:tbl>
            <w:p w14:paraId="0433730A" w14:textId="77777777" w:rsidR="00B36352" w:rsidRPr="00B36352" w:rsidRDefault="00B36352" w:rsidP="00B36352">
              <w:pPr>
                <w:rPr>
                  <w:rFonts w:cs="Calibri"/>
                  <w:b/>
                  <w:bCs/>
                  <w:szCs w:val="22"/>
                </w:rPr>
              </w:pPr>
            </w:p>
            <w:tbl>
              <w:tblPr>
                <w:tblStyle w:val="TableGrid4"/>
                <w:tblW w:w="0" w:type="auto"/>
                <w:tblLook w:val="04A0" w:firstRow="1" w:lastRow="0" w:firstColumn="1" w:lastColumn="0" w:noHBand="0" w:noVBand="1"/>
              </w:tblPr>
              <w:tblGrid>
                <w:gridCol w:w="1271"/>
                <w:gridCol w:w="7745"/>
              </w:tblGrid>
              <w:tr w:rsidR="00B36352" w:rsidRPr="00B36352" w14:paraId="2516D089" w14:textId="77777777" w:rsidTr="00775AB9">
                <w:trPr>
                  <w:trHeight w:val="345"/>
                </w:trPr>
                <w:tc>
                  <w:tcPr>
                    <w:tcW w:w="1271" w:type="dxa"/>
                  </w:tcPr>
                  <w:p w14:paraId="44D10187" w14:textId="77777777" w:rsidR="00B36352" w:rsidRPr="00B36352" w:rsidRDefault="00B36352" w:rsidP="00B36352">
                    <w:pPr>
                      <w:rPr>
                        <w:rFonts w:cs="Calibri"/>
                        <w:b/>
                        <w:bCs/>
                        <w:szCs w:val="22"/>
                      </w:rPr>
                    </w:pPr>
                    <w:r w:rsidRPr="00B36352">
                      <w:rPr>
                        <w:rFonts w:cs="Calibri"/>
                        <w:b/>
                        <w:bCs/>
                        <w:szCs w:val="22"/>
                      </w:rPr>
                      <w:t>HLR-17</w:t>
                    </w:r>
                  </w:p>
                </w:tc>
                <w:tc>
                  <w:tcPr>
                    <w:tcW w:w="7745" w:type="dxa"/>
                  </w:tcPr>
                  <w:p w14:paraId="65450D29" w14:textId="389CFF24" w:rsidR="00B36352" w:rsidRPr="00B36352" w:rsidRDefault="00B36352" w:rsidP="00B36352">
                    <w:pPr>
                      <w:rPr>
                        <w:rFonts w:cs="Calibri"/>
                        <w:szCs w:val="22"/>
                      </w:rPr>
                    </w:pPr>
                    <w:r w:rsidRPr="00B36352">
                      <w:rPr>
                        <w:rFonts w:cs="Calibri"/>
                        <w:szCs w:val="22"/>
                      </w:rPr>
                      <w:t xml:space="preserve">What is your understanding to the FOI Concept in terms of Area Monitoring? </w:t>
                    </w:r>
                    <w:r w:rsidR="007973CB">
                      <w:rPr>
                        <w:rFonts w:cs="Calibri"/>
                        <w:szCs w:val="22"/>
                      </w:rPr>
                      <w:t xml:space="preserve">Please refer to sections 1.4.3 and 1.16. </w:t>
                    </w:r>
                  </w:p>
                </w:tc>
              </w:tr>
            </w:tbl>
            <w:p w14:paraId="109F854C" w14:textId="77777777" w:rsidR="00B36352" w:rsidRPr="00B36352" w:rsidRDefault="00B36352" w:rsidP="00B36352">
              <w:pPr>
                <w:rPr>
                  <w:rFonts w:cs="Calibri"/>
                  <w:b/>
                  <w:bCs/>
                  <w:szCs w:val="22"/>
                </w:rPr>
              </w:pPr>
            </w:p>
            <w:p w14:paraId="52C96563" w14:textId="77777777" w:rsidR="00B36352" w:rsidRPr="00B36352" w:rsidRDefault="00B36352" w:rsidP="00B36352">
              <w:pPr>
                <w:rPr>
                  <w:rFonts w:cs="Calibri"/>
                  <w:b/>
                  <w:bCs/>
                  <w:szCs w:val="22"/>
                </w:rPr>
              </w:pPr>
              <w:r w:rsidRPr="00B36352">
                <w:rPr>
                  <w:rFonts w:cs="Calibri"/>
                  <w:b/>
                  <w:bCs/>
                  <w:szCs w:val="22"/>
                </w:rPr>
                <w:t>Input &amp; Output Interfaces</w:t>
              </w:r>
            </w:p>
            <w:p w14:paraId="13436A53" w14:textId="77777777" w:rsidR="00B36352" w:rsidRPr="00B36352" w:rsidRDefault="00B36352" w:rsidP="00B36352">
              <w:pPr>
                <w:rPr>
                  <w:rFonts w:cs="Calibri"/>
                  <w:szCs w:val="22"/>
                </w:rPr>
              </w:pPr>
            </w:p>
            <w:tbl>
              <w:tblPr>
                <w:tblStyle w:val="TableGrid4"/>
                <w:tblW w:w="0" w:type="auto"/>
                <w:tblLook w:val="04A0" w:firstRow="1" w:lastRow="0" w:firstColumn="1" w:lastColumn="0" w:noHBand="0" w:noVBand="1"/>
              </w:tblPr>
              <w:tblGrid>
                <w:gridCol w:w="1271"/>
                <w:gridCol w:w="7745"/>
              </w:tblGrid>
              <w:tr w:rsidR="00B36352" w:rsidRPr="00B36352" w14:paraId="6EC4D95F" w14:textId="77777777" w:rsidTr="00775AB9">
                <w:trPr>
                  <w:trHeight w:val="790"/>
                </w:trPr>
                <w:tc>
                  <w:tcPr>
                    <w:tcW w:w="1271" w:type="dxa"/>
                  </w:tcPr>
                  <w:p w14:paraId="1C52A016" w14:textId="77777777" w:rsidR="00B36352" w:rsidRPr="00B36352" w:rsidRDefault="00B36352" w:rsidP="00B36352">
                    <w:pPr>
                      <w:rPr>
                        <w:rFonts w:cs="Calibri"/>
                        <w:szCs w:val="22"/>
                      </w:rPr>
                    </w:pPr>
                    <w:r w:rsidRPr="00B36352">
                      <w:rPr>
                        <w:rFonts w:cs="Calibri"/>
                        <w:b/>
                        <w:bCs/>
                        <w:szCs w:val="22"/>
                      </w:rPr>
                      <w:t>HLR-18</w:t>
                    </w:r>
                  </w:p>
                </w:tc>
                <w:tc>
                  <w:tcPr>
                    <w:tcW w:w="7745" w:type="dxa"/>
                  </w:tcPr>
                  <w:p w14:paraId="28D42CBB" w14:textId="37E037BE" w:rsidR="00B36352" w:rsidRPr="00B36352" w:rsidRDefault="00B36352" w:rsidP="00B36352">
                    <w:pPr>
                      <w:rPr>
                        <w:rFonts w:cs="Calibri"/>
                        <w:szCs w:val="22"/>
                      </w:rPr>
                    </w:pPr>
                    <w:r w:rsidRPr="007973CB">
                      <w:rPr>
                        <w:rFonts w:cs="Calibri"/>
                        <w:szCs w:val="22"/>
                      </w:rPr>
                      <w:t>W</w:t>
                    </w:r>
                    <w:r w:rsidR="007973CB" w:rsidRPr="007973CB">
                      <w:rPr>
                        <w:rFonts w:cs="Calibri"/>
                        <w:szCs w:val="22"/>
                      </w:rPr>
                      <w:t>ill</w:t>
                    </w:r>
                    <w:r w:rsidRPr="007973CB">
                      <w:rPr>
                        <w:rFonts w:cs="Calibri"/>
                        <w:szCs w:val="22"/>
                      </w:rPr>
                      <w:t xml:space="preserve"> your service be capable of receiving data automatically, via a scheduled API transfer,</w:t>
                    </w:r>
                    <w:r w:rsidR="007973CB" w:rsidRPr="007973CB">
                      <w:rPr>
                        <w:rFonts w:cs="Calibri"/>
                        <w:szCs w:val="22"/>
                      </w:rPr>
                      <w:t xml:space="preserve"> FME workbench</w:t>
                    </w:r>
                    <w:r w:rsidRPr="007973CB">
                      <w:rPr>
                        <w:rFonts w:cs="Calibri"/>
                        <w:szCs w:val="22"/>
                      </w:rPr>
                      <w:t xml:space="preserve"> for example? Please outline how your proposed solution would accommodate this.</w:t>
                    </w:r>
                  </w:p>
                </w:tc>
              </w:tr>
            </w:tbl>
            <w:p w14:paraId="10D410BE" w14:textId="77777777" w:rsidR="00B36352" w:rsidRPr="00B36352" w:rsidRDefault="00B36352" w:rsidP="00B36352">
              <w:pPr>
                <w:rPr>
                  <w:rFonts w:cs="Calibri"/>
                  <w:szCs w:val="22"/>
                </w:rPr>
              </w:pPr>
            </w:p>
            <w:p w14:paraId="32930CFC" w14:textId="77777777" w:rsidR="00B36352" w:rsidRPr="00B36352" w:rsidRDefault="00B36352" w:rsidP="00B36352">
              <w:pPr>
                <w:rPr>
                  <w:rFonts w:cs="Calibri"/>
                  <w:b/>
                  <w:bCs/>
                  <w:szCs w:val="22"/>
                </w:rPr>
              </w:pPr>
            </w:p>
            <w:tbl>
              <w:tblPr>
                <w:tblStyle w:val="TableGrid4"/>
                <w:tblW w:w="0" w:type="auto"/>
                <w:tblLook w:val="04A0" w:firstRow="1" w:lastRow="0" w:firstColumn="1" w:lastColumn="0" w:noHBand="0" w:noVBand="1"/>
              </w:tblPr>
              <w:tblGrid>
                <w:gridCol w:w="1271"/>
                <w:gridCol w:w="7745"/>
              </w:tblGrid>
              <w:tr w:rsidR="00B36352" w:rsidRPr="00B36352" w14:paraId="10250861" w14:textId="77777777" w:rsidTr="00775AB9">
                <w:trPr>
                  <w:trHeight w:val="790"/>
                </w:trPr>
                <w:tc>
                  <w:tcPr>
                    <w:tcW w:w="1271" w:type="dxa"/>
                  </w:tcPr>
                  <w:p w14:paraId="4E65EFB8" w14:textId="77777777" w:rsidR="00B36352" w:rsidRPr="007973CB" w:rsidRDefault="00B36352" w:rsidP="00B36352">
                    <w:pPr>
                      <w:rPr>
                        <w:rFonts w:cs="Calibri"/>
                        <w:szCs w:val="22"/>
                      </w:rPr>
                    </w:pPr>
                    <w:r w:rsidRPr="007973CB">
                      <w:rPr>
                        <w:rFonts w:cs="Calibri"/>
                        <w:b/>
                        <w:bCs/>
                        <w:szCs w:val="22"/>
                      </w:rPr>
                      <w:t>HLR-19</w:t>
                    </w:r>
                  </w:p>
                </w:tc>
                <w:tc>
                  <w:tcPr>
                    <w:tcW w:w="7745" w:type="dxa"/>
                  </w:tcPr>
                  <w:p w14:paraId="37AA4D52" w14:textId="1F7FD240" w:rsidR="00B36352" w:rsidRPr="007973CB" w:rsidRDefault="00B36352" w:rsidP="00B36352">
                    <w:pPr>
                      <w:rPr>
                        <w:rFonts w:cs="Calibri"/>
                        <w:szCs w:val="22"/>
                      </w:rPr>
                    </w:pPr>
                    <w:r w:rsidRPr="007973CB">
                      <w:rPr>
                        <w:rFonts w:cs="Calibri"/>
                        <w:szCs w:val="22"/>
                      </w:rPr>
                      <w:t xml:space="preserve">How frequently </w:t>
                    </w:r>
                    <w:r w:rsidR="000E21A4" w:rsidRPr="007973CB">
                      <w:rPr>
                        <w:rFonts w:cs="Calibri"/>
                        <w:szCs w:val="22"/>
                      </w:rPr>
                      <w:t>do you propose to</w:t>
                    </w:r>
                    <w:r w:rsidRPr="007973CB">
                      <w:rPr>
                        <w:rFonts w:cs="Calibri"/>
                        <w:szCs w:val="22"/>
                      </w:rPr>
                      <w:t xml:space="preserve"> deliver results at </w:t>
                    </w:r>
                    <w:r w:rsidR="00EB0F46">
                      <w:rPr>
                        <w:rFonts w:cs="Calibri"/>
                        <w:szCs w:val="22"/>
                      </w:rPr>
                      <w:t>the</w:t>
                    </w:r>
                    <w:r w:rsidRPr="007973CB">
                      <w:rPr>
                        <w:rFonts w:cs="Calibri"/>
                        <w:szCs w:val="22"/>
                      </w:rPr>
                      <w:t xml:space="preserve"> FOI level?</w:t>
                    </w:r>
                  </w:p>
                  <w:p w14:paraId="1B6516B6" w14:textId="77777777" w:rsidR="00B36352" w:rsidRPr="007973CB" w:rsidRDefault="00B36352" w:rsidP="00B36352">
                    <w:pPr>
                      <w:rPr>
                        <w:rFonts w:cs="Calibri"/>
                        <w:szCs w:val="22"/>
                      </w:rPr>
                    </w:pPr>
                  </w:p>
                </w:tc>
              </w:tr>
            </w:tbl>
            <w:p w14:paraId="77BF36EB" w14:textId="77777777" w:rsidR="00B36352" w:rsidRPr="00B36352" w:rsidRDefault="00B36352" w:rsidP="00B36352">
              <w:pPr>
                <w:rPr>
                  <w:rFonts w:cs="Calibri"/>
                  <w:szCs w:val="22"/>
                </w:rPr>
              </w:pPr>
            </w:p>
            <w:tbl>
              <w:tblPr>
                <w:tblStyle w:val="TableGrid4"/>
                <w:tblW w:w="0" w:type="auto"/>
                <w:tblLook w:val="04A0" w:firstRow="1" w:lastRow="0" w:firstColumn="1" w:lastColumn="0" w:noHBand="0" w:noVBand="1"/>
              </w:tblPr>
              <w:tblGrid>
                <w:gridCol w:w="1271"/>
                <w:gridCol w:w="7745"/>
              </w:tblGrid>
              <w:tr w:rsidR="00B36352" w:rsidRPr="00B36352" w14:paraId="1E7CA188" w14:textId="77777777" w:rsidTr="00775AB9">
                <w:trPr>
                  <w:trHeight w:val="790"/>
                </w:trPr>
                <w:tc>
                  <w:tcPr>
                    <w:tcW w:w="1271" w:type="dxa"/>
                  </w:tcPr>
                  <w:p w14:paraId="7DAAD2B9" w14:textId="77777777" w:rsidR="00B36352" w:rsidRPr="00B36352" w:rsidRDefault="00B36352" w:rsidP="00B36352">
                    <w:pPr>
                      <w:rPr>
                        <w:rFonts w:cs="Calibri"/>
                        <w:szCs w:val="22"/>
                      </w:rPr>
                    </w:pPr>
                    <w:r w:rsidRPr="00B36352">
                      <w:rPr>
                        <w:rFonts w:cs="Calibri"/>
                        <w:b/>
                        <w:bCs/>
                        <w:szCs w:val="22"/>
                      </w:rPr>
                      <w:t>HLR-20</w:t>
                    </w:r>
                  </w:p>
                </w:tc>
                <w:tc>
                  <w:tcPr>
                    <w:tcW w:w="7745" w:type="dxa"/>
                  </w:tcPr>
                  <w:p w14:paraId="1D62FF11" w14:textId="77777777" w:rsidR="00B36352" w:rsidRPr="00B36352" w:rsidRDefault="00B36352" w:rsidP="00B36352">
                    <w:pPr>
                      <w:rPr>
                        <w:rFonts w:cs="Calibri"/>
                        <w:szCs w:val="22"/>
                      </w:rPr>
                    </w:pPr>
                    <w:r w:rsidRPr="00B36352">
                      <w:rPr>
                        <w:rFonts w:cs="Calibri"/>
                        <w:szCs w:val="22"/>
                      </w:rPr>
                      <w:t>Please outline your proposed methods of results quality assurance and validation.</w:t>
                    </w:r>
                  </w:p>
                  <w:p w14:paraId="79DFEC64" w14:textId="77777777" w:rsidR="00B36352" w:rsidRPr="00B36352" w:rsidRDefault="00B36352" w:rsidP="00B36352">
                    <w:pPr>
                      <w:rPr>
                        <w:rFonts w:cs="Calibri"/>
                        <w:szCs w:val="22"/>
                      </w:rPr>
                    </w:pPr>
                  </w:p>
                </w:tc>
              </w:tr>
            </w:tbl>
            <w:p w14:paraId="2C6EC556" w14:textId="4A66E5DC" w:rsidR="002E7954" w:rsidRDefault="002E7954" w:rsidP="002E7954">
              <w:pPr>
                <w:rPr>
                  <w:rStyle w:val="Heading4Char"/>
                  <w:rFonts w:eastAsiaTheme="minorHAnsi"/>
                </w:rPr>
              </w:pPr>
            </w:p>
            <w:p w14:paraId="2F022B3C" w14:textId="1EBF2AFC" w:rsidR="00B1490E" w:rsidRPr="00C0354D" w:rsidRDefault="00A86A4B" w:rsidP="00CC7906">
              <w:pPr>
                <w:rPr>
                  <w:highlight w:val="lightGray"/>
                </w:rPr>
                <w:sectPr w:rsidR="00B1490E" w:rsidRPr="00C0354D" w:rsidSect="00926F67">
                  <w:type w:val="continuous"/>
                  <w:pgSz w:w="11907" w:h="16840" w:code="9"/>
                  <w:pgMar w:top="1134" w:right="1418" w:bottom="851" w:left="1418" w:header="709" w:footer="709" w:gutter="0"/>
                  <w:cols w:space="708"/>
                  <w:formProt w:val="0"/>
                  <w:docGrid w:linePitch="360"/>
                </w:sectPr>
              </w:pPr>
            </w:p>
          </w:sdtContent>
        </w:sdt>
      </w:sdtContent>
    </w:sdt>
    <w:p w14:paraId="014174D7" w14:textId="77777777" w:rsidR="003C0FB1" w:rsidRDefault="003C0FB1" w:rsidP="00CC7906"/>
    <w:p w14:paraId="472C1FFE" w14:textId="77777777" w:rsidR="003C0FB1" w:rsidRPr="00CB5B77" w:rsidRDefault="003C0FB1" w:rsidP="003C0FB1">
      <w:pPr>
        <w:pStyle w:val="Heading1"/>
        <w:rPr>
          <w:rFonts w:ascii="Calibri" w:hAnsi="Calibri"/>
        </w:rPr>
        <w:sectPr w:rsidR="003C0FB1" w:rsidRPr="00CB5B77" w:rsidSect="00926F67">
          <w:type w:val="continuous"/>
          <w:pgSz w:w="11907" w:h="16840" w:code="9"/>
          <w:pgMar w:top="1134" w:right="1418" w:bottom="851" w:left="1418" w:header="709" w:footer="709" w:gutter="0"/>
          <w:cols w:space="708"/>
          <w:docGrid w:linePitch="360"/>
        </w:sectPr>
      </w:pPr>
      <w:r w:rsidRPr="000E5DB7">
        <w:rPr>
          <w:rFonts w:ascii="Calibri" w:hAnsi="Calibri"/>
        </w:rPr>
        <w:lastRenderedPageBreak/>
        <w:t>Appendix 2: Pricing Schedule</w:t>
      </w:r>
    </w:p>
    <w:sdt>
      <w:sdtPr>
        <w:rPr>
          <w:color w:val="FF0000"/>
          <w:highlight w:val="lightGray"/>
        </w:rPr>
        <w:id w:val="170828060"/>
        <w:placeholder>
          <w:docPart w:val="E5B87B3FD9CB4E93885F5503286AB1BB"/>
        </w:placeholder>
      </w:sdtPr>
      <w:sdtEndPr>
        <w:rPr>
          <w:color w:val="auto"/>
        </w:rPr>
      </w:sdtEndPr>
      <w:sdtContent>
        <w:sdt>
          <w:sdtPr>
            <w:id w:val="1406293"/>
            <w:placeholder>
              <w:docPart w:val="2242A3F4E0F24EC1AA874628DB11E43F"/>
            </w:placeholder>
          </w:sdtPr>
          <w:sdtEndPr/>
          <w:sdtContent>
            <w:p w14:paraId="4B5CBE34" w14:textId="2C062DDE" w:rsidR="007B580B" w:rsidRPr="00D347A9" w:rsidRDefault="007B580B" w:rsidP="00CC7906"/>
            <w:p w14:paraId="48EC10E6" w14:textId="6B347685" w:rsidR="007B580B" w:rsidRDefault="00A86A4B" w:rsidP="007B580B">
              <w:pPr>
                <w:rPr>
                  <w:rFonts w:asciiTheme="minorHAnsi" w:hAnsiTheme="minorHAnsi" w:cstheme="minorHAnsi"/>
                  <w:bCs/>
                  <w:szCs w:val="22"/>
                </w:rPr>
              </w:pPr>
              <w:sdt>
                <w:sdtPr>
                  <w:rPr>
                    <w:rFonts w:asciiTheme="minorHAnsi" w:hAnsiTheme="minorHAnsi" w:cstheme="minorHAnsi"/>
                    <w:szCs w:val="22"/>
                  </w:rPr>
                  <w:id w:val="-1338832818"/>
                  <w:placeholder>
                    <w:docPart w:val="CB47A6A9F81D4399BBEAFF3173F285F1"/>
                  </w:placeholder>
                </w:sdtPr>
                <w:sdtEndPr/>
                <w:sdtContent>
                  <w:r w:rsidR="00D347A9" w:rsidRPr="00A27343">
                    <w:rPr>
                      <w:rFonts w:asciiTheme="minorHAnsi" w:hAnsiTheme="minorHAnsi" w:cstheme="minorHAnsi"/>
                      <w:szCs w:val="22"/>
                    </w:rPr>
                    <w:t>Te</w:t>
                  </w:r>
                  <w:r w:rsidR="00D347A9" w:rsidRPr="00A27343">
                    <w:rPr>
                      <w:rFonts w:asciiTheme="minorHAnsi" w:hAnsiTheme="minorHAnsi" w:cstheme="minorHAnsi"/>
                      <w:bCs/>
                      <w:szCs w:val="22"/>
                    </w:rPr>
                    <w:t>nderers are required to submit their pricing in the format of the Pricing Schedule below and taking into account the notes below the table.</w:t>
                  </w:r>
                </w:sdtContent>
              </w:sdt>
              <w:r w:rsidR="00D347A9" w:rsidRPr="00A27343">
                <w:rPr>
                  <w:rFonts w:asciiTheme="minorHAnsi" w:hAnsiTheme="minorHAnsi" w:cstheme="minorHAnsi"/>
                  <w:bCs/>
                  <w:szCs w:val="22"/>
                </w:rPr>
                <w:t xml:space="preserve"> </w:t>
              </w:r>
              <w:r w:rsidR="007B580B" w:rsidRPr="00A27343">
                <w:rPr>
                  <w:rFonts w:asciiTheme="minorHAnsi" w:hAnsiTheme="minorHAnsi" w:cstheme="minorHAnsi"/>
                  <w:bCs/>
                  <w:szCs w:val="22"/>
                </w:rPr>
                <w:t xml:space="preserve">Cost displayed in the table below should be exclusive of the VAT.  The </w:t>
              </w:r>
              <w:r w:rsidR="00EB0F46">
                <w:rPr>
                  <w:rFonts w:asciiTheme="minorHAnsi" w:hAnsiTheme="minorHAnsi" w:cstheme="minorHAnsi"/>
                  <w:bCs/>
                  <w:szCs w:val="22"/>
                </w:rPr>
                <w:t xml:space="preserve">applicable </w:t>
              </w:r>
              <w:r w:rsidR="007B580B" w:rsidRPr="00A27343">
                <w:rPr>
                  <w:rFonts w:asciiTheme="minorHAnsi" w:hAnsiTheme="minorHAnsi" w:cstheme="minorHAnsi"/>
                  <w:bCs/>
                  <w:szCs w:val="22"/>
                </w:rPr>
                <w:t xml:space="preserve">VAT rate must also be stated. </w:t>
              </w:r>
            </w:p>
            <w:p w14:paraId="23512957" w14:textId="2B9EF34B" w:rsidR="007B580B" w:rsidRPr="00A27343" w:rsidRDefault="007B580B" w:rsidP="007B580B">
              <w:pPr>
                <w:pStyle w:val="Caption"/>
                <w:rPr>
                  <w:rFonts w:asciiTheme="minorHAnsi" w:hAnsiTheme="minorHAnsi" w:cstheme="minorHAnsi"/>
                  <w:bCs/>
                  <w:sz w:val="22"/>
                  <w:szCs w:val="22"/>
                </w:rPr>
              </w:pPr>
              <w:r>
                <w:t xml:space="preserve">Table </w:t>
              </w:r>
              <w:r>
                <w:fldChar w:fldCharType="begin"/>
              </w:r>
              <w:r>
                <w:instrText xml:space="preserve"> SEQ Table \* ARABIC </w:instrText>
              </w:r>
              <w:r>
                <w:fldChar w:fldCharType="separate"/>
              </w:r>
              <w:r w:rsidR="004258F1">
                <w:rPr>
                  <w:noProof/>
                </w:rPr>
                <w:t>3</w:t>
              </w:r>
              <w:r>
                <w:fldChar w:fldCharType="end"/>
              </w:r>
              <w:r>
                <w:t>: Pricing Schedule</w:t>
              </w:r>
            </w:p>
            <w:tbl>
              <w:tblPr>
                <w:tblW w:w="10042" w:type="dxa"/>
                <w:tblLook w:val="04A0" w:firstRow="1" w:lastRow="0" w:firstColumn="1" w:lastColumn="0" w:noHBand="0" w:noVBand="1"/>
              </w:tblPr>
              <w:tblGrid>
                <w:gridCol w:w="2960"/>
                <w:gridCol w:w="2220"/>
                <w:gridCol w:w="3220"/>
                <w:gridCol w:w="878"/>
                <w:gridCol w:w="980"/>
              </w:tblGrid>
              <w:tr w:rsidR="00D347A9" w:rsidRPr="00D347A9" w14:paraId="1F662D61" w14:textId="77777777" w:rsidTr="00EB0F46">
                <w:trPr>
                  <w:gridAfter w:val="1"/>
                  <w:wAfter w:w="980" w:type="dxa"/>
                  <w:trHeight w:val="435"/>
                </w:trPr>
                <w:tc>
                  <w:tcPr>
                    <w:tcW w:w="9062" w:type="dxa"/>
                    <w:gridSpan w:val="4"/>
                    <w:tcBorders>
                      <w:top w:val="single" w:sz="8" w:space="0" w:color="auto"/>
                      <w:left w:val="single" w:sz="8" w:space="0" w:color="auto"/>
                      <w:bottom w:val="single" w:sz="8" w:space="0" w:color="auto"/>
                      <w:right w:val="single" w:sz="8" w:space="0" w:color="000000"/>
                    </w:tcBorders>
                    <w:shd w:val="clear" w:color="auto" w:fill="E7E6E6" w:themeFill="background2"/>
                    <w:noWrap/>
                    <w:vAlign w:val="center"/>
                    <w:hideMark/>
                  </w:tcPr>
                  <w:p w14:paraId="6750BCC1" w14:textId="77777777" w:rsidR="00D347A9" w:rsidRPr="00F7551E" w:rsidRDefault="00D347A9" w:rsidP="00775AB9">
                    <w:pPr>
                      <w:spacing w:after="0" w:line="240" w:lineRule="auto"/>
                      <w:jc w:val="center"/>
                      <w:rPr>
                        <w:rFonts w:asciiTheme="minorHAnsi" w:hAnsiTheme="minorHAnsi" w:cstheme="minorHAnsi"/>
                        <w:b/>
                        <w:bCs/>
                        <w:sz w:val="20"/>
                        <w:szCs w:val="20"/>
                        <w:u w:val="single"/>
                      </w:rPr>
                    </w:pPr>
                    <w:r w:rsidRPr="00F7551E">
                      <w:rPr>
                        <w:rFonts w:asciiTheme="minorHAnsi" w:hAnsiTheme="minorHAnsi" w:cstheme="minorHAnsi"/>
                        <w:b/>
                        <w:bCs/>
                        <w:sz w:val="20"/>
                        <w:szCs w:val="20"/>
                        <w:u w:val="single"/>
                      </w:rPr>
                      <w:t>Pricing Schedule</w:t>
                    </w:r>
                  </w:p>
                </w:tc>
              </w:tr>
              <w:tr w:rsidR="00D347A9" w:rsidRPr="00D347A9" w14:paraId="29F12D70" w14:textId="77777777" w:rsidTr="00EB0F46">
                <w:trPr>
                  <w:gridAfter w:val="1"/>
                  <w:wAfter w:w="980" w:type="dxa"/>
                  <w:trHeight w:val="375"/>
                </w:trPr>
                <w:tc>
                  <w:tcPr>
                    <w:tcW w:w="9062" w:type="dxa"/>
                    <w:gridSpan w:val="4"/>
                    <w:tcBorders>
                      <w:top w:val="single" w:sz="8" w:space="0" w:color="auto"/>
                      <w:left w:val="single" w:sz="8" w:space="0" w:color="auto"/>
                      <w:bottom w:val="nil"/>
                      <w:right w:val="single" w:sz="8" w:space="0" w:color="000000"/>
                    </w:tcBorders>
                    <w:shd w:val="clear" w:color="000000" w:fill="D9D9D9"/>
                    <w:noWrap/>
                    <w:vAlign w:val="center"/>
                    <w:hideMark/>
                  </w:tcPr>
                  <w:p w14:paraId="2DE79FFB" w14:textId="77777777" w:rsidR="00D347A9" w:rsidRPr="00D347A9" w:rsidRDefault="00D347A9" w:rsidP="00775AB9">
                    <w:pPr>
                      <w:spacing w:after="0" w:line="240" w:lineRule="auto"/>
                      <w:jc w:val="center"/>
                      <w:rPr>
                        <w:rFonts w:asciiTheme="minorHAnsi" w:hAnsiTheme="minorHAnsi" w:cstheme="minorHAnsi"/>
                        <w:b/>
                        <w:bCs/>
                        <w:sz w:val="20"/>
                        <w:szCs w:val="20"/>
                      </w:rPr>
                    </w:pPr>
                    <w:r w:rsidRPr="00D347A9">
                      <w:rPr>
                        <w:rFonts w:asciiTheme="minorHAnsi" w:hAnsiTheme="minorHAnsi" w:cstheme="minorHAnsi"/>
                        <w:b/>
                        <w:bCs/>
                        <w:sz w:val="20"/>
                        <w:szCs w:val="20"/>
                      </w:rPr>
                      <w:t>Part 1: Resources</w:t>
                    </w:r>
                  </w:p>
                </w:tc>
              </w:tr>
              <w:tr w:rsidR="00D347A9" w:rsidRPr="00D347A9" w14:paraId="4B432C47" w14:textId="77777777" w:rsidTr="00EB0F46">
                <w:trPr>
                  <w:gridAfter w:val="1"/>
                  <w:wAfter w:w="980" w:type="dxa"/>
                  <w:trHeight w:val="300"/>
                </w:trPr>
                <w:tc>
                  <w:tcPr>
                    <w:tcW w:w="2960" w:type="dxa"/>
                    <w:tcBorders>
                      <w:top w:val="single" w:sz="4" w:space="0" w:color="auto"/>
                      <w:left w:val="single" w:sz="8" w:space="0" w:color="auto"/>
                      <w:bottom w:val="single" w:sz="4" w:space="0" w:color="auto"/>
                      <w:right w:val="nil"/>
                    </w:tcBorders>
                    <w:shd w:val="clear" w:color="auto" w:fill="auto"/>
                    <w:noWrap/>
                    <w:vAlign w:val="center"/>
                    <w:hideMark/>
                  </w:tcPr>
                  <w:p w14:paraId="2468DF95" w14:textId="31CE684B" w:rsidR="00D347A9" w:rsidRPr="00D347A9" w:rsidRDefault="00D347A9" w:rsidP="00775AB9">
                    <w:pPr>
                      <w:spacing w:after="0" w:line="240" w:lineRule="auto"/>
                      <w:jc w:val="center"/>
                      <w:rPr>
                        <w:rFonts w:asciiTheme="minorHAnsi" w:hAnsiTheme="minorHAnsi" w:cstheme="minorHAnsi"/>
                        <w:b/>
                        <w:bCs/>
                        <w:sz w:val="20"/>
                        <w:szCs w:val="20"/>
                      </w:rPr>
                    </w:pPr>
                    <w:r w:rsidRPr="00D347A9">
                      <w:rPr>
                        <w:rFonts w:asciiTheme="minorHAnsi" w:hAnsiTheme="minorHAnsi" w:cstheme="minorHAnsi"/>
                        <w:b/>
                        <w:bCs/>
                        <w:sz w:val="20"/>
                        <w:szCs w:val="20"/>
                      </w:rPr>
                      <w:t>Role</w:t>
                    </w:r>
                  </w:p>
                </w:tc>
                <w:tc>
                  <w:tcPr>
                    <w:tcW w:w="2220" w:type="dxa"/>
                    <w:tcBorders>
                      <w:top w:val="single" w:sz="4" w:space="0" w:color="auto"/>
                      <w:left w:val="nil"/>
                      <w:bottom w:val="single" w:sz="4" w:space="0" w:color="auto"/>
                      <w:right w:val="nil"/>
                    </w:tcBorders>
                    <w:shd w:val="clear" w:color="auto" w:fill="auto"/>
                    <w:noWrap/>
                    <w:vAlign w:val="center"/>
                    <w:hideMark/>
                  </w:tcPr>
                  <w:p w14:paraId="66560BF4" w14:textId="77777777" w:rsidR="00D347A9" w:rsidRPr="00D347A9" w:rsidRDefault="00D347A9" w:rsidP="00775AB9">
                    <w:pPr>
                      <w:spacing w:after="0" w:line="240" w:lineRule="auto"/>
                      <w:jc w:val="center"/>
                      <w:rPr>
                        <w:rFonts w:asciiTheme="minorHAnsi" w:hAnsiTheme="minorHAnsi" w:cstheme="minorHAnsi"/>
                        <w:b/>
                        <w:bCs/>
                        <w:sz w:val="20"/>
                        <w:szCs w:val="20"/>
                      </w:rPr>
                    </w:pPr>
                    <w:r w:rsidRPr="00D347A9">
                      <w:rPr>
                        <w:rFonts w:asciiTheme="minorHAnsi" w:hAnsiTheme="minorHAnsi" w:cstheme="minorHAnsi"/>
                        <w:b/>
                        <w:bCs/>
                        <w:sz w:val="20"/>
                        <w:szCs w:val="20"/>
                      </w:rPr>
                      <w:t>Daily Rate per person**</w:t>
                    </w:r>
                  </w:p>
                </w:tc>
                <w:tc>
                  <w:tcPr>
                    <w:tcW w:w="3220" w:type="dxa"/>
                    <w:tcBorders>
                      <w:top w:val="single" w:sz="4" w:space="0" w:color="auto"/>
                      <w:left w:val="nil"/>
                      <w:bottom w:val="single" w:sz="4" w:space="0" w:color="auto"/>
                      <w:right w:val="nil"/>
                    </w:tcBorders>
                    <w:shd w:val="clear" w:color="auto" w:fill="auto"/>
                    <w:noWrap/>
                    <w:vAlign w:val="center"/>
                    <w:hideMark/>
                  </w:tcPr>
                  <w:p w14:paraId="0E156BA8" w14:textId="77777777" w:rsidR="00D347A9" w:rsidRPr="00D347A9" w:rsidRDefault="00D347A9" w:rsidP="00775AB9">
                    <w:pPr>
                      <w:spacing w:after="0" w:line="240" w:lineRule="auto"/>
                      <w:jc w:val="center"/>
                      <w:rPr>
                        <w:rFonts w:asciiTheme="minorHAnsi" w:hAnsiTheme="minorHAnsi" w:cstheme="minorHAnsi"/>
                        <w:b/>
                        <w:bCs/>
                        <w:sz w:val="20"/>
                        <w:szCs w:val="20"/>
                      </w:rPr>
                    </w:pPr>
                    <w:r w:rsidRPr="00D347A9">
                      <w:rPr>
                        <w:rFonts w:asciiTheme="minorHAnsi" w:hAnsiTheme="minorHAnsi" w:cstheme="minorHAnsi"/>
                        <w:b/>
                        <w:bCs/>
                        <w:sz w:val="20"/>
                        <w:szCs w:val="20"/>
                      </w:rPr>
                      <w:t>Indicative days required per year</w:t>
                    </w:r>
                  </w:p>
                </w:tc>
                <w:tc>
                  <w:tcPr>
                    <w:tcW w:w="662" w:type="dxa"/>
                    <w:tcBorders>
                      <w:top w:val="single" w:sz="4" w:space="0" w:color="auto"/>
                      <w:left w:val="nil"/>
                      <w:bottom w:val="single" w:sz="4" w:space="0" w:color="auto"/>
                      <w:right w:val="single" w:sz="8" w:space="0" w:color="auto"/>
                    </w:tcBorders>
                    <w:shd w:val="clear" w:color="auto" w:fill="auto"/>
                    <w:noWrap/>
                    <w:vAlign w:val="center"/>
                    <w:hideMark/>
                  </w:tcPr>
                  <w:p w14:paraId="66CFC19A" w14:textId="77777777" w:rsidR="00D347A9" w:rsidRPr="00D347A9" w:rsidRDefault="00D347A9" w:rsidP="00775AB9">
                    <w:pPr>
                      <w:spacing w:after="0" w:line="240" w:lineRule="auto"/>
                      <w:jc w:val="center"/>
                      <w:rPr>
                        <w:rFonts w:asciiTheme="minorHAnsi" w:hAnsiTheme="minorHAnsi" w:cstheme="minorHAnsi"/>
                        <w:b/>
                        <w:bCs/>
                        <w:sz w:val="20"/>
                        <w:szCs w:val="20"/>
                      </w:rPr>
                    </w:pPr>
                    <w:r w:rsidRPr="00D347A9">
                      <w:rPr>
                        <w:rFonts w:asciiTheme="minorHAnsi" w:hAnsiTheme="minorHAnsi" w:cstheme="minorHAnsi"/>
                        <w:b/>
                        <w:bCs/>
                        <w:sz w:val="20"/>
                        <w:szCs w:val="20"/>
                      </w:rPr>
                      <w:t>Cost***</w:t>
                    </w:r>
                  </w:p>
                </w:tc>
              </w:tr>
              <w:tr w:rsidR="00D347A9" w:rsidRPr="00D347A9" w14:paraId="0E884024" w14:textId="77777777" w:rsidTr="00EB0F46">
                <w:trPr>
                  <w:gridAfter w:val="1"/>
                  <w:wAfter w:w="980" w:type="dxa"/>
                  <w:trHeight w:val="450"/>
                </w:trPr>
                <w:tc>
                  <w:tcPr>
                    <w:tcW w:w="2960" w:type="dxa"/>
                    <w:vMerge w:val="restart"/>
                    <w:tcBorders>
                      <w:top w:val="nil"/>
                      <w:left w:val="single" w:sz="8" w:space="0" w:color="auto"/>
                      <w:bottom w:val="single" w:sz="4" w:space="0" w:color="auto"/>
                      <w:right w:val="single" w:sz="4" w:space="0" w:color="auto"/>
                    </w:tcBorders>
                    <w:shd w:val="clear" w:color="auto" w:fill="auto"/>
                    <w:noWrap/>
                    <w:vAlign w:val="center"/>
                    <w:hideMark/>
                  </w:tcPr>
                  <w:p w14:paraId="6B0678E1" w14:textId="77777777" w:rsidR="00D347A9" w:rsidRPr="00D347A9" w:rsidRDefault="00D347A9" w:rsidP="00775AB9">
                    <w:pPr>
                      <w:spacing w:after="0" w:line="240" w:lineRule="auto"/>
                      <w:jc w:val="center"/>
                      <w:rPr>
                        <w:rFonts w:asciiTheme="minorHAnsi" w:hAnsiTheme="minorHAnsi" w:cstheme="minorHAnsi"/>
                        <w:sz w:val="20"/>
                        <w:szCs w:val="20"/>
                      </w:rPr>
                    </w:pPr>
                    <w:r w:rsidRPr="00D347A9">
                      <w:rPr>
                        <w:rFonts w:asciiTheme="minorHAnsi" w:hAnsiTheme="minorHAnsi" w:cstheme="minorHAnsi"/>
                        <w:sz w:val="20"/>
                        <w:szCs w:val="20"/>
                      </w:rPr>
                      <w:t>Project Manager</w:t>
                    </w:r>
                  </w:p>
                </w:tc>
                <w:tc>
                  <w:tcPr>
                    <w:tcW w:w="2220" w:type="dxa"/>
                    <w:vMerge w:val="restart"/>
                    <w:tcBorders>
                      <w:top w:val="nil"/>
                      <w:left w:val="single" w:sz="4" w:space="0" w:color="auto"/>
                      <w:bottom w:val="single" w:sz="4" w:space="0" w:color="auto"/>
                      <w:right w:val="single" w:sz="4" w:space="0" w:color="auto"/>
                    </w:tcBorders>
                    <w:shd w:val="clear" w:color="auto" w:fill="auto"/>
                    <w:noWrap/>
                    <w:vAlign w:val="center"/>
                    <w:hideMark/>
                  </w:tcPr>
                  <w:p w14:paraId="72584ED0" w14:textId="77777777" w:rsidR="00D347A9" w:rsidRPr="00D347A9" w:rsidRDefault="00D347A9" w:rsidP="00775AB9">
                    <w:pPr>
                      <w:spacing w:after="0" w:line="240" w:lineRule="auto"/>
                      <w:jc w:val="left"/>
                      <w:rPr>
                        <w:rFonts w:asciiTheme="minorHAnsi" w:hAnsiTheme="minorHAnsi" w:cstheme="minorHAnsi"/>
                        <w:sz w:val="20"/>
                        <w:szCs w:val="20"/>
                      </w:rPr>
                    </w:pPr>
                    <w:r w:rsidRPr="00D347A9">
                      <w:rPr>
                        <w:rFonts w:asciiTheme="minorHAnsi" w:hAnsiTheme="minorHAnsi" w:cstheme="minorHAnsi"/>
                        <w:sz w:val="20"/>
                        <w:szCs w:val="20"/>
                      </w:rPr>
                      <w:t> </w:t>
                    </w:r>
                  </w:p>
                </w:tc>
                <w:tc>
                  <w:tcPr>
                    <w:tcW w:w="3220" w:type="dxa"/>
                    <w:vMerge w:val="restart"/>
                    <w:tcBorders>
                      <w:top w:val="nil"/>
                      <w:left w:val="single" w:sz="4" w:space="0" w:color="auto"/>
                      <w:bottom w:val="single" w:sz="4" w:space="0" w:color="auto"/>
                      <w:right w:val="single" w:sz="4" w:space="0" w:color="auto"/>
                    </w:tcBorders>
                    <w:shd w:val="clear" w:color="auto" w:fill="auto"/>
                    <w:noWrap/>
                    <w:vAlign w:val="center"/>
                    <w:hideMark/>
                  </w:tcPr>
                  <w:p w14:paraId="40D4842A" w14:textId="77777777" w:rsidR="00D347A9" w:rsidRPr="00D347A9" w:rsidRDefault="00D347A9" w:rsidP="00775AB9">
                    <w:pPr>
                      <w:spacing w:after="0" w:line="240" w:lineRule="auto"/>
                      <w:jc w:val="left"/>
                      <w:rPr>
                        <w:rFonts w:asciiTheme="minorHAnsi" w:hAnsiTheme="minorHAnsi" w:cstheme="minorHAnsi"/>
                        <w:sz w:val="20"/>
                        <w:szCs w:val="20"/>
                      </w:rPr>
                    </w:pPr>
                    <w:r w:rsidRPr="00D347A9">
                      <w:rPr>
                        <w:rFonts w:asciiTheme="minorHAnsi" w:hAnsiTheme="minorHAnsi" w:cstheme="minorHAnsi"/>
                        <w:sz w:val="20"/>
                        <w:szCs w:val="20"/>
                      </w:rPr>
                      <w:t> </w:t>
                    </w:r>
                  </w:p>
                </w:tc>
                <w:tc>
                  <w:tcPr>
                    <w:tcW w:w="662" w:type="dxa"/>
                    <w:vMerge w:val="restart"/>
                    <w:tcBorders>
                      <w:top w:val="nil"/>
                      <w:left w:val="single" w:sz="4" w:space="0" w:color="auto"/>
                      <w:bottom w:val="single" w:sz="4" w:space="0" w:color="auto"/>
                      <w:right w:val="single" w:sz="8" w:space="0" w:color="auto"/>
                    </w:tcBorders>
                    <w:shd w:val="clear" w:color="auto" w:fill="auto"/>
                    <w:noWrap/>
                    <w:vAlign w:val="center"/>
                    <w:hideMark/>
                  </w:tcPr>
                  <w:p w14:paraId="33DF09D0" w14:textId="77777777" w:rsidR="00D347A9" w:rsidRPr="00D347A9" w:rsidRDefault="00D347A9" w:rsidP="00775AB9">
                    <w:pPr>
                      <w:spacing w:after="0" w:line="240" w:lineRule="auto"/>
                      <w:jc w:val="left"/>
                      <w:rPr>
                        <w:rFonts w:asciiTheme="minorHAnsi" w:hAnsiTheme="minorHAnsi" w:cstheme="minorHAnsi"/>
                        <w:sz w:val="20"/>
                        <w:szCs w:val="20"/>
                      </w:rPr>
                    </w:pPr>
                    <w:r w:rsidRPr="00D347A9">
                      <w:rPr>
                        <w:rFonts w:asciiTheme="minorHAnsi" w:hAnsiTheme="minorHAnsi" w:cstheme="minorHAnsi"/>
                        <w:sz w:val="20"/>
                        <w:szCs w:val="20"/>
                      </w:rPr>
                      <w:t> </w:t>
                    </w:r>
                  </w:p>
                </w:tc>
              </w:tr>
              <w:tr w:rsidR="00D347A9" w:rsidRPr="00D347A9" w14:paraId="3103E6F6" w14:textId="77777777" w:rsidTr="00EB0F46">
                <w:trPr>
                  <w:trHeight w:val="85"/>
                </w:trPr>
                <w:tc>
                  <w:tcPr>
                    <w:tcW w:w="2960" w:type="dxa"/>
                    <w:vMerge/>
                    <w:tcBorders>
                      <w:top w:val="nil"/>
                      <w:left w:val="single" w:sz="8" w:space="0" w:color="auto"/>
                      <w:bottom w:val="single" w:sz="4" w:space="0" w:color="auto"/>
                      <w:right w:val="single" w:sz="4" w:space="0" w:color="auto"/>
                    </w:tcBorders>
                    <w:vAlign w:val="center"/>
                    <w:hideMark/>
                  </w:tcPr>
                  <w:p w14:paraId="1C1154CF" w14:textId="77777777" w:rsidR="00D347A9" w:rsidRPr="00D347A9" w:rsidRDefault="00D347A9" w:rsidP="00775AB9">
                    <w:pPr>
                      <w:spacing w:after="0" w:line="240" w:lineRule="auto"/>
                      <w:jc w:val="left"/>
                      <w:rPr>
                        <w:rFonts w:asciiTheme="minorHAnsi" w:hAnsiTheme="minorHAnsi" w:cstheme="minorHAnsi"/>
                        <w:sz w:val="20"/>
                        <w:szCs w:val="20"/>
                      </w:rPr>
                    </w:pPr>
                  </w:p>
                </w:tc>
                <w:tc>
                  <w:tcPr>
                    <w:tcW w:w="2220" w:type="dxa"/>
                    <w:vMerge/>
                    <w:tcBorders>
                      <w:top w:val="nil"/>
                      <w:left w:val="single" w:sz="4" w:space="0" w:color="auto"/>
                      <w:bottom w:val="single" w:sz="4" w:space="0" w:color="auto"/>
                      <w:right w:val="single" w:sz="4" w:space="0" w:color="auto"/>
                    </w:tcBorders>
                    <w:vAlign w:val="center"/>
                    <w:hideMark/>
                  </w:tcPr>
                  <w:p w14:paraId="5FEF57B9" w14:textId="77777777" w:rsidR="00D347A9" w:rsidRPr="00D347A9" w:rsidRDefault="00D347A9" w:rsidP="00775AB9">
                    <w:pPr>
                      <w:spacing w:after="0" w:line="240" w:lineRule="auto"/>
                      <w:jc w:val="left"/>
                      <w:rPr>
                        <w:rFonts w:asciiTheme="minorHAnsi" w:hAnsiTheme="minorHAnsi" w:cstheme="minorHAnsi"/>
                        <w:sz w:val="20"/>
                        <w:szCs w:val="20"/>
                      </w:rPr>
                    </w:pPr>
                  </w:p>
                </w:tc>
                <w:tc>
                  <w:tcPr>
                    <w:tcW w:w="3220" w:type="dxa"/>
                    <w:vMerge/>
                    <w:tcBorders>
                      <w:top w:val="nil"/>
                      <w:left w:val="single" w:sz="4" w:space="0" w:color="auto"/>
                      <w:bottom w:val="single" w:sz="4" w:space="0" w:color="auto"/>
                      <w:right w:val="single" w:sz="4" w:space="0" w:color="auto"/>
                    </w:tcBorders>
                    <w:vAlign w:val="center"/>
                    <w:hideMark/>
                  </w:tcPr>
                  <w:p w14:paraId="7C053BD4" w14:textId="77777777" w:rsidR="00D347A9" w:rsidRPr="00D347A9" w:rsidRDefault="00D347A9" w:rsidP="00775AB9">
                    <w:pPr>
                      <w:spacing w:after="0" w:line="240" w:lineRule="auto"/>
                      <w:jc w:val="left"/>
                      <w:rPr>
                        <w:rFonts w:asciiTheme="minorHAnsi" w:hAnsiTheme="minorHAnsi" w:cstheme="minorHAnsi"/>
                        <w:sz w:val="20"/>
                        <w:szCs w:val="20"/>
                      </w:rPr>
                    </w:pPr>
                  </w:p>
                </w:tc>
                <w:tc>
                  <w:tcPr>
                    <w:tcW w:w="662" w:type="dxa"/>
                    <w:vMerge/>
                    <w:tcBorders>
                      <w:top w:val="nil"/>
                      <w:left w:val="single" w:sz="4" w:space="0" w:color="auto"/>
                      <w:bottom w:val="single" w:sz="4" w:space="0" w:color="auto"/>
                      <w:right w:val="single" w:sz="8" w:space="0" w:color="auto"/>
                    </w:tcBorders>
                    <w:vAlign w:val="center"/>
                    <w:hideMark/>
                  </w:tcPr>
                  <w:p w14:paraId="6FD53C3C" w14:textId="77777777" w:rsidR="00D347A9" w:rsidRPr="00D347A9" w:rsidRDefault="00D347A9" w:rsidP="00775AB9">
                    <w:pPr>
                      <w:spacing w:after="0" w:line="240" w:lineRule="auto"/>
                      <w:jc w:val="left"/>
                      <w:rPr>
                        <w:rFonts w:asciiTheme="minorHAnsi" w:hAnsiTheme="minorHAnsi" w:cstheme="minorHAnsi"/>
                        <w:sz w:val="20"/>
                        <w:szCs w:val="20"/>
                      </w:rPr>
                    </w:pPr>
                  </w:p>
                </w:tc>
                <w:tc>
                  <w:tcPr>
                    <w:tcW w:w="980" w:type="dxa"/>
                    <w:tcBorders>
                      <w:top w:val="nil"/>
                      <w:left w:val="nil"/>
                      <w:bottom w:val="nil"/>
                      <w:right w:val="nil"/>
                    </w:tcBorders>
                    <w:shd w:val="clear" w:color="auto" w:fill="auto"/>
                    <w:noWrap/>
                    <w:vAlign w:val="bottom"/>
                    <w:hideMark/>
                  </w:tcPr>
                  <w:p w14:paraId="6274AC53" w14:textId="77777777" w:rsidR="00D347A9" w:rsidRPr="00D347A9" w:rsidRDefault="00D347A9" w:rsidP="00775AB9">
                    <w:pPr>
                      <w:spacing w:after="0" w:line="240" w:lineRule="auto"/>
                      <w:jc w:val="left"/>
                      <w:rPr>
                        <w:rFonts w:asciiTheme="minorHAnsi" w:hAnsiTheme="minorHAnsi" w:cstheme="minorHAnsi"/>
                        <w:sz w:val="20"/>
                        <w:szCs w:val="20"/>
                      </w:rPr>
                    </w:pPr>
                  </w:p>
                </w:tc>
              </w:tr>
              <w:tr w:rsidR="00F7551E" w:rsidRPr="00D347A9" w14:paraId="7A412DDD" w14:textId="77777777" w:rsidTr="00EB0F46">
                <w:trPr>
                  <w:trHeight w:val="269"/>
                </w:trPr>
                <w:tc>
                  <w:tcPr>
                    <w:tcW w:w="2960" w:type="dxa"/>
                    <w:tcBorders>
                      <w:top w:val="nil"/>
                      <w:left w:val="single" w:sz="8" w:space="0" w:color="auto"/>
                      <w:bottom w:val="single" w:sz="4" w:space="0" w:color="auto"/>
                      <w:right w:val="single" w:sz="4" w:space="0" w:color="auto"/>
                    </w:tcBorders>
                    <w:shd w:val="clear" w:color="auto" w:fill="auto"/>
                    <w:noWrap/>
                    <w:vAlign w:val="center"/>
                  </w:tcPr>
                  <w:p w14:paraId="285F223B" w14:textId="5683C635" w:rsidR="00F7551E" w:rsidRPr="00D347A9" w:rsidRDefault="00F7551E" w:rsidP="00775AB9">
                    <w:pPr>
                      <w:spacing w:after="0" w:line="240" w:lineRule="auto"/>
                      <w:jc w:val="center"/>
                      <w:rPr>
                        <w:rFonts w:asciiTheme="minorHAnsi" w:hAnsiTheme="minorHAnsi" w:cstheme="minorHAnsi"/>
                        <w:sz w:val="20"/>
                        <w:szCs w:val="20"/>
                      </w:rPr>
                    </w:pPr>
                    <w:r>
                      <w:rPr>
                        <w:rFonts w:asciiTheme="minorHAnsi" w:hAnsiTheme="minorHAnsi" w:cstheme="minorHAnsi"/>
                        <w:sz w:val="20"/>
                        <w:szCs w:val="20"/>
                      </w:rPr>
                      <w:t>Team Members*</w:t>
                    </w:r>
                  </w:p>
                </w:tc>
                <w:tc>
                  <w:tcPr>
                    <w:tcW w:w="2220" w:type="dxa"/>
                    <w:tcBorders>
                      <w:top w:val="nil"/>
                      <w:left w:val="single" w:sz="4" w:space="0" w:color="auto"/>
                      <w:bottom w:val="single" w:sz="4" w:space="0" w:color="auto"/>
                      <w:right w:val="single" w:sz="4" w:space="0" w:color="auto"/>
                    </w:tcBorders>
                    <w:shd w:val="clear" w:color="auto" w:fill="E7E6E6" w:themeFill="background2"/>
                    <w:noWrap/>
                    <w:vAlign w:val="center"/>
                  </w:tcPr>
                  <w:p w14:paraId="64B0E7FB" w14:textId="77777777" w:rsidR="00F7551E" w:rsidRPr="00F7551E" w:rsidRDefault="00F7551E" w:rsidP="00775AB9">
                    <w:pPr>
                      <w:spacing w:after="0" w:line="240" w:lineRule="auto"/>
                      <w:jc w:val="left"/>
                      <w:rPr>
                        <w:rFonts w:asciiTheme="minorHAnsi" w:hAnsiTheme="minorHAnsi" w:cstheme="minorHAnsi"/>
                        <w:sz w:val="20"/>
                        <w:szCs w:val="20"/>
                      </w:rPr>
                    </w:pPr>
                  </w:p>
                </w:tc>
                <w:tc>
                  <w:tcPr>
                    <w:tcW w:w="3220" w:type="dxa"/>
                    <w:tcBorders>
                      <w:top w:val="nil"/>
                      <w:left w:val="single" w:sz="4" w:space="0" w:color="auto"/>
                      <w:bottom w:val="single" w:sz="4" w:space="0" w:color="auto"/>
                      <w:right w:val="single" w:sz="4" w:space="0" w:color="auto"/>
                    </w:tcBorders>
                    <w:shd w:val="clear" w:color="auto" w:fill="E7E6E6" w:themeFill="background2"/>
                    <w:noWrap/>
                    <w:vAlign w:val="center"/>
                  </w:tcPr>
                  <w:p w14:paraId="71C06B03" w14:textId="77777777" w:rsidR="00F7551E" w:rsidRPr="00F7551E" w:rsidRDefault="00F7551E" w:rsidP="00775AB9">
                    <w:pPr>
                      <w:spacing w:after="0" w:line="240" w:lineRule="auto"/>
                      <w:jc w:val="left"/>
                      <w:rPr>
                        <w:rFonts w:asciiTheme="minorHAnsi" w:hAnsiTheme="minorHAnsi" w:cstheme="minorHAnsi"/>
                        <w:sz w:val="20"/>
                        <w:szCs w:val="20"/>
                      </w:rPr>
                    </w:pPr>
                  </w:p>
                </w:tc>
                <w:tc>
                  <w:tcPr>
                    <w:tcW w:w="662" w:type="dxa"/>
                    <w:tcBorders>
                      <w:top w:val="nil"/>
                      <w:left w:val="single" w:sz="4" w:space="0" w:color="auto"/>
                      <w:bottom w:val="single" w:sz="4" w:space="0" w:color="auto"/>
                      <w:right w:val="single" w:sz="8" w:space="0" w:color="auto"/>
                    </w:tcBorders>
                    <w:shd w:val="clear" w:color="auto" w:fill="auto"/>
                    <w:noWrap/>
                    <w:vAlign w:val="center"/>
                  </w:tcPr>
                  <w:p w14:paraId="7DD64254" w14:textId="77777777" w:rsidR="00F7551E" w:rsidRPr="00D347A9" w:rsidRDefault="00F7551E" w:rsidP="00775AB9">
                    <w:pPr>
                      <w:spacing w:after="0" w:line="240" w:lineRule="auto"/>
                      <w:jc w:val="left"/>
                      <w:rPr>
                        <w:rFonts w:asciiTheme="minorHAnsi" w:hAnsiTheme="minorHAnsi" w:cstheme="minorHAnsi"/>
                        <w:sz w:val="20"/>
                        <w:szCs w:val="20"/>
                      </w:rPr>
                    </w:pPr>
                  </w:p>
                </w:tc>
                <w:tc>
                  <w:tcPr>
                    <w:tcW w:w="980" w:type="dxa"/>
                    <w:vAlign w:val="center"/>
                  </w:tcPr>
                  <w:p w14:paraId="1FBB949E" w14:textId="77777777" w:rsidR="00F7551E" w:rsidRPr="00D347A9" w:rsidRDefault="00F7551E" w:rsidP="00775AB9">
                    <w:pPr>
                      <w:spacing w:after="0" w:line="240" w:lineRule="auto"/>
                      <w:jc w:val="left"/>
                      <w:rPr>
                        <w:rFonts w:asciiTheme="minorHAnsi" w:hAnsiTheme="minorHAnsi" w:cstheme="minorHAnsi"/>
                        <w:sz w:val="20"/>
                        <w:szCs w:val="20"/>
                      </w:rPr>
                    </w:pPr>
                  </w:p>
                </w:tc>
              </w:tr>
              <w:tr w:rsidR="00D347A9" w:rsidRPr="00D347A9" w14:paraId="59FC5DB7" w14:textId="77777777" w:rsidTr="00EB0F46">
                <w:trPr>
                  <w:trHeight w:val="269"/>
                </w:trPr>
                <w:tc>
                  <w:tcPr>
                    <w:tcW w:w="2960" w:type="dxa"/>
                    <w:vMerge w:val="restart"/>
                    <w:tcBorders>
                      <w:top w:val="nil"/>
                      <w:left w:val="single" w:sz="8" w:space="0" w:color="auto"/>
                      <w:bottom w:val="single" w:sz="4" w:space="0" w:color="auto"/>
                      <w:right w:val="single" w:sz="4" w:space="0" w:color="auto"/>
                    </w:tcBorders>
                    <w:shd w:val="clear" w:color="auto" w:fill="auto"/>
                    <w:noWrap/>
                    <w:vAlign w:val="center"/>
                    <w:hideMark/>
                  </w:tcPr>
                  <w:p w14:paraId="7DC03A0A" w14:textId="77777777" w:rsidR="00D347A9" w:rsidRPr="00D347A9" w:rsidRDefault="00D347A9" w:rsidP="00775AB9">
                    <w:pPr>
                      <w:spacing w:after="0" w:line="240" w:lineRule="auto"/>
                      <w:jc w:val="center"/>
                      <w:rPr>
                        <w:rFonts w:asciiTheme="minorHAnsi" w:hAnsiTheme="minorHAnsi" w:cstheme="minorHAnsi"/>
                        <w:sz w:val="20"/>
                        <w:szCs w:val="20"/>
                      </w:rPr>
                    </w:pPr>
                    <w:r w:rsidRPr="00D347A9">
                      <w:rPr>
                        <w:rFonts w:asciiTheme="minorHAnsi" w:hAnsiTheme="minorHAnsi" w:cstheme="minorHAnsi"/>
                        <w:sz w:val="20"/>
                        <w:szCs w:val="20"/>
                      </w:rPr>
                      <w:t>Project Team Member 1</w:t>
                    </w:r>
                  </w:p>
                </w:tc>
                <w:tc>
                  <w:tcPr>
                    <w:tcW w:w="2220" w:type="dxa"/>
                    <w:vMerge w:val="restart"/>
                    <w:tcBorders>
                      <w:top w:val="nil"/>
                      <w:left w:val="single" w:sz="4" w:space="0" w:color="auto"/>
                      <w:bottom w:val="single" w:sz="4" w:space="0" w:color="auto"/>
                      <w:right w:val="single" w:sz="4" w:space="0" w:color="auto"/>
                    </w:tcBorders>
                    <w:shd w:val="clear" w:color="auto" w:fill="auto"/>
                    <w:noWrap/>
                    <w:vAlign w:val="center"/>
                    <w:hideMark/>
                  </w:tcPr>
                  <w:p w14:paraId="527F8732" w14:textId="77777777" w:rsidR="00D347A9" w:rsidRPr="00D347A9" w:rsidRDefault="00D347A9" w:rsidP="00775AB9">
                    <w:pPr>
                      <w:spacing w:after="0" w:line="240" w:lineRule="auto"/>
                      <w:jc w:val="left"/>
                      <w:rPr>
                        <w:rFonts w:asciiTheme="minorHAnsi" w:hAnsiTheme="minorHAnsi" w:cstheme="minorHAnsi"/>
                        <w:sz w:val="20"/>
                        <w:szCs w:val="20"/>
                      </w:rPr>
                    </w:pPr>
                    <w:r w:rsidRPr="00D347A9">
                      <w:rPr>
                        <w:rFonts w:asciiTheme="minorHAnsi" w:hAnsiTheme="minorHAnsi" w:cstheme="minorHAnsi"/>
                        <w:sz w:val="20"/>
                        <w:szCs w:val="20"/>
                      </w:rPr>
                      <w:t> </w:t>
                    </w:r>
                  </w:p>
                </w:tc>
                <w:tc>
                  <w:tcPr>
                    <w:tcW w:w="3220" w:type="dxa"/>
                    <w:vMerge w:val="restart"/>
                    <w:tcBorders>
                      <w:top w:val="nil"/>
                      <w:left w:val="single" w:sz="4" w:space="0" w:color="auto"/>
                      <w:bottom w:val="single" w:sz="4" w:space="0" w:color="auto"/>
                      <w:right w:val="single" w:sz="4" w:space="0" w:color="auto"/>
                    </w:tcBorders>
                    <w:shd w:val="clear" w:color="auto" w:fill="auto"/>
                    <w:noWrap/>
                    <w:vAlign w:val="center"/>
                    <w:hideMark/>
                  </w:tcPr>
                  <w:p w14:paraId="017262DB" w14:textId="77777777" w:rsidR="00D347A9" w:rsidRPr="00D347A9" w:rsidRDefault="00D347A9" w:rsidP="00775AB9">
                    <w:pPr>
                      <w:spacing w:after="0" w:line="240" w:lineRule="auto"/>
                      <w:jc w:val="left"/>
                      <w:rPr>
                        <w:rFonts w:asciiTheme="minorHAnsi" w:hAnsiTheme="minorHAnsi" w:cstheme="minorHAnsi"/>
                        <w:sz w:val="20"/>
                        <w:szCs w:val="20"/>
                      </w:rPr>
                    </w:pPr>
                    <w:r w:rsidRPr="00D347A9">
                      <w:rPr>
                        <w:rFonts w:asciiTheme="minorHAnsi" w:hAnsiTheme="minorHAnsi" w:cstheme="minorHAnsi"/>
                        <w:sz w:val="20"/>
                        <w:szCs w:val="20"/>
                      </w:rPr>
                      <w:t> </w:t>
                    </w:r>
                  </w:p>
                </w:tc>
                <w:tc>
                  <w:tcPr>
                    <w:tcW w:w="662" w:type="dxa"/>
                    <w:vMerge w:val="restart"/>
                    <w:tcBorders>
                      <w:top w:val="nil"/>
                      <w:left w:val="single" w:sz="4" w:space="0" w:color="auto"/>
                      <w:bottom w:val="single" w:sz="4" w:space="0" w:color="auto"/>
                      <w:right w:val="single" w:sz="8" w:space="0" w:color="auto"/>
                    </w:tcBorders>
                    <w:shd w:val="clear" w:color="auto" w:fill="auto"/>
                    <w:noWrap/>
                    <w:vAlign w:val="center"/>
                    <w:hideMark/>
                  </w:tcPr>
                  <w:p w14:paraId="1C472F4C" w14:textId="77777777" w:rsidR="00D347A9" w:rsidRPr="00D347A9" w:rsidRDefault="00D347A9" w:rsidP="00775AB9">
                    <w:pPr>
                      <w:spacing w:after="0" w:line="240" w:lineRule="auto"/>
                      <w:jc w:val="left"/>
                      <w:rPr>
                        <w:rFonts w:asciiTheme="minorHAnsi" w:hAnsiTheme="minorHAnsi" w:cstheme="minorHAnsi"/>
                        <w:sz w:val="20"/>
                        <w:szCs w:val="20"/>
                      </w:rPr>
                    </w:pPr>
                    <w:r w:rsidRPr="00D347A9">
                      <w:rPr>
                        <w:rFonts w:asciiTheme="minorHAnsi" w:hAnsiTheme="minorHAnsi" w:cstheme="minorHAnsi"/>
                        <w:sz w:val="20"/>
                        <w:szCs w:val="20"/>
                      </w:rPr>
                      <w:t> </w:t>
                    </w:r>
                  </w:p>
                </w:tc>
                <w:tc>
                  <w:tcPr>
                    <w:tcW w:w="980" w:type="dxa"/>
                    <w:vAlign w:val="center"/>
                    <w:hideMark/>
                  </w:tcPr>
                  <w:p w14:paraId="71EE31E0" w14:textId="77777777" w:rsidR="00D347A9" w:rsidRPr="00D347A9" w:rsidRDefault="00D347A9" w:rsidP="00775AB9">
                    <w:pPr>
                      <w:spacing w:after="0" w:line="240" w:lineRule="auto"/>
                      <w:jc w:val="left"/>
                      <w:rPr>
                        <w:rFonts w:asciiTheme="minorHAnsi" w:hAnsiTheme="minorHAnsi" w:cstheme="minorHAnsi"/>
                        <w:sz w:val="20"/>
                        <w:szCs w:val="20"/>
                      </w:rPr>
                    </w:pPr>
                  </w:p>
                </w:tc>
              </w:tr>
              <w:tr w:rsidR="00D347A9" w:rsidRPr="00D347A9" w14:paraId="31FEC41E" w14:textId="77777777" w:rsidTr="00EB0F46">
                <w:trPr>
                  <w:trHeight w:val="85"/>
                </w:trPr>
                <w:tc>
                  <w:tcPr>
                    <w:tcW w:w="2960" w:type="dxa"/>
                    <w:vMerge/>
                    <w:tcBorders>
                      <w:top w:val="nil"/>
                      <w:left w:val="single" w:sz="8" w:space="0" w:color="auto"/>
                      <w:bottom w:val="single" w:sz="4" w:space="0" w:color="auto"/>
                      <w:right w:val="single" w:sz="4" w:space="0" w:color="auto"/>
                    </w:tcBorders>
                    <w:vAlign w:val="center"/>
                    <w:hideMark/>
                  </w:tcPr>
                  <w:p w14:paraId="41A416F6" w14:textId="77777777" w:rsidR="00D347A9" w:rsidRPr="00D347A9" w:rsidRDefault="00D347A9" w:rsidP="00775AB9">
                    <w:pPr>
                      <w:spacing w:after="0" w:line="240" w:lineRule="auto"/>
                      <w:jc w:val="left"/>
                      <w:rPr>
                        <w:rFonts w:asciiTheme="minorHAnsi" w:hAnsiTheme="minorHAnsi" w:cstheme="minorHAnsi"/>
                        <w:sz w:val="20"/>
                        <w:szCs w:val="20"/>
                      </w:rPr>
                    </w:pPr>
                  </w:p>
                </w:tc>
                <w:tc>
                  <w:tcPr>
                    <w:tcW w:w="2220" w:type="dxa"/>
                    <w:vMerge/>
                    <w:tcBorders>
                      <w:top w:val="nil"/>
                      <w:left w:val="single" w:sz="4" w:space="0" w:color="auto"/>
                      <w:bottom w:val="single" w:sz="4" w:space="0" w:color="auto"/>
                      <w:right w:val="single" w:sz="4" w:space="0" w:color="auto"/>
                    </w:tcBorders>
                    <w:vAlign w:val="center"/>
                    <w:hideMark/>
                  </w:tcPr>
                  <w:p w14:paraId="4F11C145" w14:textId="77777777" w:rsidR="00D347A9" w:rsidRPr="00D347A9" w:rsidRDefault="00D347A9" w:rsidP="00775AB9">
                    <w:pPr>
                      <w:spacing w:after="0" w:line="240" w:lineRule="auto"/>
                      <w:jc w:val="left"/>
                      <w:rPr>
                        <w:rFonts w:asciiTheme="minorHAnsi" w:hAnsiTheme="minorHAnsi" w:cstheme="minorHAnsi"/>
                        <w:sz w:val="20"/>
                        <w:szCs w:val="20"/>
                      </w:rPr>
                    </w:pPr>
                  </w:p>
                </w:tc>
                <w:tc>
                  <w:tcPr>
                    <w:tcW w:w="3220" w:type="dxa"/>
                    <w:vMerge/>
                    <w:tcBorders>
                      <w:top w:val="nil"/>
                      <w:left w:val="single" w:sz="4" w:space="0" w:color="auto"/>
                      <w:bottom w:val="single" w:sz="4" w:space="0" w:color="auto"/>
                      <w:right w:val="single" w:sz="4" w:space="0" w:color="auto"/>
                    </w:tcBorders>
                    <w:vAlign w:val="center"/>
                    <w:hideMark/>
                  </w:tcPr>
                  <w:p w14:paraId="77304F1A" w14:textId="77777777" w:rsidR="00D347A9" w:rsidRPr="00D347A9" w:rsidRDefault="00D347A9" w:rsidP="00775AB9">
                    <w:pPr>
                      <w:spacing w:after="0" w:line="240" w:lineRule="auto"/>
                      <w:jc w:val="left"/>
                      <w:rPr>
                        <w:rFonts w:asciiTheme="minorHAnsi" w:hAnsiTheme="minorHAnsi" w:cstheme="minorHAnsi"/>
                        <w:sz w:val="20"/>
                        <w:szCs w:val="20"/>
                      </w:rPr>
                    </w:pPr>
                  </w:p>
                </w:tc>
                <w:tc>
                  <w:tcPr>
                    <w:tcW w:w="662" w:type="dxa"/>
                    <w:vMerge/>
                    <w:tcBorders>
                      <w:top w:val="nil"/>
                      <w:left w:val="single" w:sz="4" w:space="0" w:color="auto"/>
                      <w:bottom w:val="single" w:sz="4" w:space="0" w:color="auto"/>
                      <w:right w:val="single" w:sz="8" w:space="0" w:color="auto"/>
                    </w:tcBorders>
                    <w:vAlign w:val="center"/>
                    <w:hideMark/>
                  </w:tcPr>
                  <w:p w14:paraId="13578CE3" w14:textId="77777777" w:rsidR="00D347A9" w:rsidRPr="00D347A9" w:rsidRDefault="00D347A9" w:rsidP="00775AB9">
                    <w:pPr>
                      <w:spacing w:after="0" w:line="240" w:lineRule="auto"/>
                      <w:jc w:val="left"/>
                      <w:rPr>
                        <w:rFonts w:asciiTheme="minorHAnsi" w:hAnsiTheme="minorHAnsi" w:cstheme="minorHAnsi"/>
                        <w:sz w:val="20"/>
                        <w:szCs w:val="20"/>
                      </w:rPr>
                    </w:pPr>
                  </w:p>
                </w:tc>
                <w:tc>
                  <w:tcPr>
                    <w:tcW w:w="980" w:type="dxa"/>
                    <w:tcBorders>
                      <w:top w:val="nil"/>
                      <w:left w:val="nil"/>
                      <w:bottom w:val="nil"/>
                      <w:right w:val="nil"/>
                    </w:tcBorders>
                    <w:shd w:val="clear" w:color="auto" w:fill="auto"/>
                    <w:noWrap/>
                    <w:vAlign w:val="bottom"/>
                    <w:hideMark/>
                  </w:tcPr>
                  <w:p w14:paraId="20C49E6F" w14:textId="77777777" w:rsidR="00D347A9" w:rsidRPr="00D347A9" w:rsidRDefault="00D347A9" w:rsidP="00775AB9">
                    <w:pPr>
                      <w:spacing w:after="0" w:line="240" w:lineRule="auto"/>
                      <w:jc w:val="left"/>
                      <w:rPr>
                        <w:rFonts w:asciiTheme="minorHAnsi" w:hAnsiTheme="minorHAnsi" w:cstheme="minorHAnsi"/>
                        <w:sz w:val="20"/>
                        <w:szCs w:val="20"/>
                      </w:rPr>
                    </w:pPr>
                  </w:p>
                </w:tc>
              </w:tr>
              <w:tr w:rsidR="00D347A9" w:rsidRPr="00D347A9" w14:paraId="51CA4069" w14:textId="77777777" w:rsidTr="00EB0F46">
                <w:trPr>
                  <w:trHeight w:val="421"/>
                </w:trPr>
                <w:tc>
                  <w:tcPr>
                    <w:tcW w:w="2960" w:type="dxa"/>
                    <w:tcBorders>
                      <w:top w:val="nil"/>
                      <w:left w:val="single" w:sz="8" w:space="0" w:color="auto"/>
                      <w:bottom w:val="single" w:sz="4" w:space="0" w:color="auto"/>
                      <w:right w:val="single" w:sz="4" w:space="0" w:color="auto"/>
                    </w:tcBorders>
                    <w:shd w:val="clear" w:color="auto" w:fill="auto"/>
                    <w:vAlign w:val="center"/>
                    <w:hideMark/>
                  </w:tcPr>
                  <w:p w14:paraId="15B68ACB" w14:textId="77777777" w:rsidR="00D347A9" w:rsidRPr="00D347A9" w:rsidRDefault="00D347A9" w:rsidP="00775AB9">
                    <w:pPr>
                      <w:spacing w:after="0" w:line="240" w:lineRule="auto"/>
                      <w:jc w:val="center"/>
                      <w:rPr>
                        <w:rFonts w:asciiTheme="minorHAnsi" w:hAnsiTheme="minorHAnsi" w:cstheme="minorHAnsi"/>
                        <w:sz w:val="20"/>
                        <w:szCs w:val="20"/>
                      </w:rPr>
                    </w:pPr>
                    <w:r w:rsidRPr="00D347A9">
                      <w:rPr>
                        <w:rFonts w:asciiTheme="minorHAnsi" w:hAnsiTheme="minorHAnsi" w:cstheme="minorHAnsi"/>
                        <w:sz w:val="20"/>
                        <w:szCs w:val="20"/>
                      </w:rPr>
                      <w:t>Project Team Member 2</w:t>
                    </w:r>
                  </w:p>
                </w:tc>
                <w:tc>
                  <w:tcPr>
                    <w:tcW w:w="2220" w:type="dxa"/>
                    <w:tcBorders>
                      <w:top w:val="nil"/>
                      <w:left w:val="nil"/>
                      <w:bottom w:val="single" w:sz="4" w:space="0" w:color="auto"/>
                      <w:right w:val="single" w:sz="4" w:space="0" w:color="auto"/>
                    </w:tcBorders>
                    <w:shd w:val="clear" w:color="auto" w:fill="auto"/>
                    <w:noWrap/>
                    <w:vAlign w:val="center"/>
                    <w:hideMark/>
                  </w:tcPr>
                  <w:p w14:paraId="16F743B3" w14:textId="77777777" w:rsidR="00D347A9" w:rsidRPr="00D347A9" w:rsidRDefault="00D347A9" w:rsidP="00775AB9">
                    <w:pPr>
                      <w:spacing w:after="0" w:line="240" w:lineRule="auto"/>
                      <w:jc w:val="left"/>
                      <w:rPr>
                        <w:rFonts w:asciiTheme="minorHAnsi" w:hAnsiTheme="minorHAnsi" w:cstheme="minorHAnsi"/>
                        <w:sz w:val="20"/>
                        <w:szCs w:val="20"/>
                      </w:rPr>
                    </w:pPr>
                    <w:r w:rsidRPr="00D347A9">
                      <w:rPr>
                        <w:rFonts w:asciiTheme="minorHAnsi" w:hAnsiTheme="minorHAnsi" w:cstheme="minorHAnsi"/>
                        <w:sz w:val="20"/>
                        <w:szCs w:val="20"/>
                      </w:rPr>
                      <w:t> </w:t>
                    </w:r>
                  </w:p>
                </w:tc>
                <w:tc>
                  <w:tcPr>
                    <w:tcW w:w="3220" w:type="dxa"/>
                    <w:tcBorders>
                      <w:top w:val="nil"/>
                      <w:left w:val="nil"/>
                      <w:bottom w:val="single" w:sz="4" w:space="0" w:color="auto"/>
                      <w:right w:val="single" w:sz="4" w:space="0" w:color="auto"/>
                    </w:tcBorders>
                    <w:shd w:val="clear" w:color="auto" w:fill="auto"/>
                    <w:noWrap/>
                    <w:vAlign w:val="center"/>
                    <w:hideMark/>
                  </w:tcPr>
                  <w:p w14:paraId="26ECD51D" w14:textId="77777777" w:rsidR="00D347A9" w:rsidRPr="00D347A9" w:rsidRDefault="00D347A9" w:rsidP="00775AB9">
                    <w:pPr>
                      <w:spacing w:after="0" w:line="240" w:lineRule="auto"/>
                      <w:jc w:val="left"/>
                      <w:rPr>
                        <w:rFonts w:asciiTheme="minorHAnsi" w:hAnsiTheme="minorHAnsi" w:cstheme="minorHAnsi"/>
                        <w:sz w:val="20"/>
                        <w:szCs w:val="20"/>
                      </w:rPr>
                    </w:pPr>
                    <w:r w:rsidRPr="00D347A9">
                      <w:rPr>
                        <w:rFonts w:asciiTheme="minorHAnsi" w:hAnsiTheme="minorHAnsi" w:cstheme="minorHAnsi"/>
                        <w:sz w:val="20"/>
                        <w:szCs w:val="20"/>
                      </w:rPr>
                      <w:t> </w:t>
                    </w:r>
                  </w:p>
                </w:tc>
                <w:tc>
                  <w:tcPr>
                    <w:tcW w:w="662" w:type="dxa"/>
                    <w:tcBorders>
                      <w:top w:val="nil"/>
                      <w:left w:val="nil"/>
                      <w:bottom w:val="single" w:sz="4" w:space="0" w:color="auto"/>
                      <w:right w:val="single" w:sz="8" w:space="0" w:color="auto"/>
                    </w:tcBorders>
                    <w:shd w:val="clear" w:color="auto" w:fill="auto"/>
                    <w:noWrap/>
                    <w:vAlign w:val="center"/>
                    <w:hideMark/>
                  </w:tcPr>
                  <w:p w14:paraId="66B87E05" w14:textId="77777777" w:rsidR="00D347A9" w:rsidRPr="00D347A9" w:rsidRDefault="00D347A9" w:rsidP="00775AB9">
                    <w:pPr>
                      <w:spacing w:after="0" w:line="240" w:lineRule="auto"/>
                      <w:jc w:val="left"/>
                      <w:rPr>
                        <w:rFonts w:asciiTheme="minorHAnsi" w:hAnsiTheme="minorHAnsi" w:cstheme="minorHAnsi"/>
                        <w:sz w:val="20"/>
                        <w:szCs w:val="20"/>
                      </w:rPr>
                    </w:pPr>
                    <w:r w:rsidRPr="00D347A9">
                      <w:rPr>
                        <w:rFonts w:asciiTheme="minorHAnsi" w:hAnsiTheme="minorHAnsi" w:cstheme="minorHAnsi"/>
                        <w:sz w:val="20"/>
                        <w:szCs w:val="20"/>
                      </w:rPr>
                      <w:t> </w:t>
                    </w:r>
                  </w:p>
                </w:tc>
                <w:tc>
                  <w:tcPr>
                    <w:tcW w:w="980" w:type="dxa"/>
                    <w:vAlign w:val="center"/>
                    <w:hideMark/>
                  </w:tcPr>
                  <w:p w14:paraId="4EC76067" w14:textId="77777777" w:rsidR="00D347A9" w:rsidRPr="00D347A9" w:rsidRDefault="00D347A9" w:rsidP="00775AB9">
                    <w:pPr>
                      <w:spacing w:after="0" w:line="240" w:lineRule="auto"/>
                      <w:jc w:val="left"/>
                      <w:rPr>
                        <w:rFonts w:asciiTheme="minorHAnsi" w:hAnsiTheme="minorHAnsi" w:cstheme="minorHAnsi"/>
                        <w:sz w:val="20"/>
                        <w:szCs w:val="20"/>
                      </w:rPr>
                    </w:pPr>
                  </w:p>
                </w:tc>
              </w:tr>
              <w:tr w:rsidR="00D347A9" w:rsidRPr="00D347A9" w14:paraId="6FB5E92D" w14:textId="77777777" w:rsidTr="00EB0F46">
                <w:trPr>
                  <w:trHeight w:val="359"/>
                </w:trPr>
                <w:tc>
                  <w:tcPr>
                    <w:tcW w:w="2960" w:type="dxa"/>
                    <w:tcBorders>
                      <w:top w:val="nil"/>
                      <w:left w:val="single" w:sz="8" w:space="0" w:color="auto"/>
                      <w:bottom w:val="single" w:sz="4" w:space="0" w:color="auto"/>
                      <w:right w:val="single" w:sz="4" w:space="0" w:color="auto"/>
                    </w:tcBorders>
                    <w:shd w:val="clear" w:color="auto" w:fill="auto"/>
                    <w:vAlign w:val="center"/>
                  </w:tcPr>
                  <w:p w14:paraId="5715D2B0" w14:textId="77777777" w:rsidR="00D347A9" w:rsidRPr="00D347A9" w:rsidRDefault="00D347A9" w:rsidP="00775AB9">
                    <w:pPr>
                      <w:spacing w:after="0" w:line="240" w:lineRule="auto"/>
                      <w:jc w:val="center"/>
                      <w:rPr>
                        <w:rFonts w:asciiTheme="minorHAnsi" w:hAnsiTheme="minorHAnsi" w:cstheme="minorHAnsi"/>
                        <w:sz w:val="20"/>
                        <w:szCs w:val="20"/>
                      </w:rPr>
                    </w:pPr>
                    <w:r w:rsidRPr="00D347A9">
                      <w:rPr>
                        <w:rFonts w:asciiTheme="minorHAnsi" w:hAnsiTheme="minorHAnsi" w:cstheme="minorHAnsi"/>
                        <w:sz w:val="20"/>
                        <w:szCs w:val="20"/>
                      </w:rPr>
                      <w:t>Project Team Member 3</w:t>
                    </w:r>
                  </w:p>
                </w:tc>
                <w:tc>
                  <w:tcPr>
                    <w:tcW w:w="2220" w:type="dxa"/>
                    <w:tcBorders>
                      <w:top w:val="nil"/>
                      <w:left w:val="nil"/>
                      <w:bottom w:val="single" w:sz="4" w:space="0" w:color="auto"/>
                      <w:right w:val="single" w:sz="4" w:space="0" w:color="auto"/>
                    </w:tcBorders>
                    <w:shd w:val="clear" w:color="auto" w:fill="auto"/>
                    <w:noWrap/>
                    <w:vAlign w:val="center"/>
                  </w:tcPr>
                  <w:p w14:paraId="7B407BE8" w14:textId="77777777" w:rsidR="00D347A9" w:rsidRPr="00D347A9" w:rsidRDefault="00D347A9" w:rsidP="00775AB9">
                    <w:pPr>
                      <w:spacing w:after="0" w:line="240" w:lineRule="auto"/>
                      <w:jc w:val="left"/>
                      <w:rPr>
                        <w:rFonts w:asciiTheme="minorHAnsi" w:hAnsiTheme="minorHAnsi" w:cstheme="minorHAnsi"/>
                        <w:sz w:val="20"/>
                        <w:szCs w:val="20"/>
                      </w:rPr>
                    </w:pPr>
                  </w:p>
                </w:tc>
                <w:tc>
                  <w:tcPr>
                    <w:tcW w:w="3220" w:type="dxa"/>
                    <w:tcBorders>
                      <w:top w:val="nil"/>
                      <w:left w:val="nil"/>
                      <w:bottom w:val="single" w:sz="4" w:space="0" w:color="auto"/>
                      <w:right w:val="single" w:sz="4" w:space="0" w:color="auto"/>
                    </w:tcBorders>
                    <w:shd w:val="clear" w:color="auto" w:fill="auto"/>
                    <w:noWrap/>
                    <w:vAlign w:val="center"/>
                  </w:tcPr>
                  <w:p w14:paraId="73DE688B" w14:textId="77777777" w:rsidR="00D347A9" w:rsidRPr="00D347A9" w:rsidRDefault="00D347A9" w:rsidP="00775AB9">
                    <w:pPr>
                      <w:spacing w:after="0" w:line="240" w:lineRule="auto"/>
                      <w:jc w:val="left"/>
                      <w:rPr>
                        <w:rFonts w:asciiTheme="minorHAnsi" w:hAnsiTheme="minorHAnsi" w:cstheme="minorHAnsi"/>
                        <w:sz w:val="20"/>
                        <w:szCs w:val="20"/>
                      </w:rPr>
                    </w:pPr>
                  </w:p>
                </w:tc>
                <w:tc>
                  <w:tcPr>
                    <w:tcW w:w="662" w:type="dxa"/>
                    <w:tcBorders>
                      <w:top w:val="nil"/>
                      <w:left w:val="nil"/>
                      <w:bottom w:val="single" w:sz="4" w:space="0" w:color="auto"/>
                      <w:right w:val="single" w:sz="8" w:space="0" w:color="auto"/>
                    </w:tcBorders>
                    <w:shd w:val="clear" w:color="auto" w:fill="auto"/>
                    <w:noWrap/>
                    <w:vAlign w:val="center"/>
                  </w:tcPr>
                  <w:p w14:paraId="365D80AD" w14:textId="77777777" w:rsidR="00D347A9" w:rsidRPr="00D347A9" w:rsidRDefault="00D347A9" w:rsidP="00775AB9">
                    <w:pPr>
                      <w:spacing w:after="0" w:line="240" w:lineRule="auto"/>
                      <w:jc w:val="left"/>
                      <w:rPr>
                        <w:rFonts w:asciiTheme="minorHAnsi" w:hAnsiTheme="minorHAnsi" w:cstheme="minorHAnsi"/>
                        <w:sz w:val="20"/>
                        <w:szCs w:val="20"/>
                      </w:rPr>
                    </w:pPr>
                  </w:p>
                </w:tc>
                <w:tc>
                  <w:tcPr>
                    <w:tcW w:w="980" w:type="dxa"/>
                    <w:vAlign w:val="center"/>
                  </w:tcPr>
                  <w:p w14:paraId="3C1E4124" w14:textId="77777777" w:rsidR="00D347A9" w:rsidRPr="00D347A9" w:rsidRDefault="00D347A9" w:rsidP="00775AB9">
                    <w:pPr>
                      <w:spacing w:after="0" w:line="240" w:lineRule="auto"/>
                      <w:jc w:val="left"/>
                      <w:rPr>
                        <w:rFonts w:asciiTheme="minorHAnsi" w:hAnsiTheme="minorHAnsi" w:cstheme="minorHAnsi"/>
                        <w:sz w:val="20"/>
                        <w:szCs w:val="20"/>
                      </w:rPr>
                    </w:pPr>
                  </w:p>
                </w:tc>
              </w:tr>
              <w:tr w:rsidR="00D347A9" w:rsidRPr="00D347A9" w14:paraId="7C5524E6" w14:textId="77777777" w:rsidTr="00EB0F46">
                <w:trPr>
                  <w:trHeight w:val="593"/>
                </w:trPr>
                <w:tc>
                  <w:tcPr>
                    <w:tcW w:w="2960" w:type="dxa"/>
                    <w:tcBorders>
                      <w:top w:val="single" w:sz="4" w:space="0" w:color="auto"/>
                      <w:left w:val="single" w:sz="4" w:space="0" w:color="auto"/>
                      <w:bottom w:val="single" w:sz="4" w:space="0" w:color="auto"/>
                      <w:right w:val="single" w:sz="4" w:space="0" w:color="auto"/>
                    </w:tcBorders>
                    <w:shd w:val="clear" w:color="auto" w:fill="auto"/>
                    <w:vAlign w:val="center"/>
                    <w:hideMark/>
                  </w:tcPr>
                  <w:p w14:paraId="30BF6127" w14:textId="77777777" w:rsidR="00D347A9" w:rsidRPr="00D347A9" w:rsidRDefault="00D347A9" w:rsidP="00775AB9">
                    <w:pPr>
                      <w:spacing w:after="0" w:line="240" w:lineRule="auto"/>
                      <w:jc w:val="center"/>
                      <w:rPr>
                        <w:rFonts w:asciiTheme="minorHAnsi" w:hAnsiTheme="minorHAnsi" w:cstheme="minorHAnsi"/>
                        <w:b/>
                        <w:bCs/>
                        <w:sz w:val="20"/>
                        <w:szCs w:val="20"/>
                      </w:rPr>
                    </w:pPr>
                    <w:r w:rsidRPr="00D347A9">
                      <w:rPr>
                        <w:rFonts w:asciiTheme="minorHAnsi" w:hAnsiTheme="minorHAnsi" w:cstheme="minorHAnsi"/>
                        <w:b/>
                        <w:bCs/>
                        <w:sz w:val="20"/>
                        <w:szCs w:val="20"/>
                      </w:rPr>
                      <w:t>.</w:t>
                    </w:r>
                    <w:r w:rsidRPr="00D347A9">
                      <w:rPr>
                        <w:rFonts w:asciiTheme="minorHAnsi" w:hAnsiTheme="minorHAnsi" w:cstheme="minorHAnsi"/>
                        <w:b/>
                        <w:bCs/>
                        <w:sz w:val="20"/>
                        <w:szCs w:val="20"/>
                      </w:rPr>
                      <w:br/>
                      <w:t>.</w:t>
                    </w:r>
                    <w:r w:rsidRPr="00D347A9">
                      <w:rPr>
                        <w:rFonts w:asciiTheme="minorHAnsi" w:hAnsiTheme="minorHAnsi" w:cstheme="minorHAnsi"/>
                        <w:b/>
                        <w:bCs/>
                        <w:sz w:val="20"/>
                        <w:szCs w:val="20"/>
                      </w:rPr>
                      <w:br/>
                      <w:t>.</w:t>
                    </w:r>
                  </w:p>
                </w:tc>
                <w:tc>
                  <w:tcPr>
                    <w:tcW w:w="2220" w:type="dxa"/>
                    <w:tcBorders>
                      <w:top w:val="single" w:sz="4" w:space="0" w:color="auto"/>
                      <w:left w:val="single" w:sz="4" w:space="0" w:color="auto"/>
                      <w:bottom w:val="single" w:sz="4" w:space="0" w:color="auto"/>
                      <w:right w:val="single" w:sz="4" w:space="0" w:color="auto"/>
                    </w:tcBorders>
                    <w:shd w:val="clear" w:color="auto" w:fill="auto"/>
                    <w:vAlign w:val="center"/>
                    <w:hideMark/>
                  </w:tcPr>
                  <w:p w14:paraId="38FEEE1C" w14:textId="77777777" w:rsidR="00D347A9" w:rsidRPr="00D347A9" w:rsidRDefault="00D347A9" w:rsidP="00775AB9">
                    <w:pPr>
                      <w:spacing w:after="0" w:line="240" w:lineRule="auto"/>
                      <w:jc w:val="center"/>
                      <w:rPr>
                        <w:rFonts w:asciiTheme="minorHAnsi" w:hAnsiTheme="minorHAnsi" w:cstheme="minorHAnsi"/>
                        <w:b/>
                        <w:bCs/>
                        <w:sz w:val="20"/>
                        <w:szCs w:val="20"/>
                      </w:rPr>
                    </w:pPr>
                    <w:r w:rsidRPr="00D347A9">
                      <w:rPr>
                        <w:rFonts w:asciiTheme="minorHAnsi" w:hAnsiTheme="minorHAnsi" w:cstheme="minorHAnsi"/>
                        <w:b/>
                        <w:bCs/>
                        <w:sz w:val="20"/>
                        <w:szCs w:val="20"/>
                      </w:rPr>
                      <w:t>.</w:t>
                    </w:r>
                    <w:r w:rsidRPr="00D347A9">
                      <w:rPr>
                        <w:rFonts w:asciiTheme="minorHAnsi" w:hAnsiTheme="minorHAnsi" w:cstheme="minorHAnsi"/>
                        <w:b/>
                        <w:bCs/>
                        <w:sz w:val="20"/>
                        <w:szCs w:val="20"/>
                      </w:rPr>
                      <w:br/>
                      <w:t>.</w:t>
                    </w:r>
                    <w:r w:rsidRPr="00D347A9">
                      <w:rPr>
                        <w:rFonts w:asciiTheme="minorHAnsi" w:hAnsiTheme="minorHAnsi" w:cstheme="minorHAnsi"/>
                        <w:b/>
                        <w:bCs/>
                        <w:sz w:val="20"/>
                        <w:szCs w:val="20"/>
                      </w:rPr>
                      <w:br/>
                      <w:t>.</w:t>
                    </w:r>
                  </w:p>
                </w:tc>
                <w:tc>
                  <w:tcPr>
                    <w:tcW w:w="3220" w:type="dxa"/>
                    <w:tcBorders>
                      <w:top w:val="single" w:sz="4" w:space="0" w:color="auto"/>
                      <w:left w:val="single" w:sz="4" w:space="0" w:color="auto"/>
                      <w:bottom w:val="single" w:sz="4" w:space="0" w:color="auto"/>
                      <w:right w:val="single" w:sz="4" w:space="0" w:color="auto"/>
                    </w:tcBorders>
                    <w:shd w:val="clear" w:color="auto" w:fill="auto"/>
                    <w:vAlign w:val="center"/>
                    <w:hideMark/>
                  </w:tcPr>
                  <w:p w14:paraId="270172F4" w14:textId="77777777" w:rsidR="00D347A9" w:rsidRPr="00D347A9" w:rsidRDefault="00D347A9" w:rsidP="00775AB9">
                    <w:pPr>
                      <w:spacing w:after="0" w:line="240" w:lineRule="auto"/>
                      <w:jc w:val="center"/>
                      <w:rPr>
                        <w:rFonts w:asciiTheme="minorHAnsi" w:hAnsiTheme="minorHAnsi" w:cstheme="minorHAnsi"/>
                        <w:b/>
                        <w:bCs/>
                        <w:sz w:val="20"/>
                        <w:szCs w:val="20"/>
                      </w:rPr>
                    </w:pPr>
                    <w:r w:rsidRPr="00D347A9">
                      <w:rPr>
                        <w:rFonts w:asciiTheme="minorHAnsi" w:hAnsiTheme="minorHAnsi" w:cstheme="minorHAnsi"/>
                        <w:b/>
                        <w:bCs/>
                        <w:sz w:val="20"/>
                        <w:szCs w:val="20"/>
                      </w:rPr>
                      <w:t>.</w:t>
                    </w:r>
                    <w:r w:rsidRPr="00D347A9">
                      <w:rPr>
                        <w:rFonts w:asciiTheme="minorHAnsi" w:hAnsiTheme="minorHAnsi" w:cstheme="minorHAnsi"/>
                        <w:b/>
                        <w:bCs/>
                        <w:sz w:val="20"/>
                        <w:szCs w:val="20"/>
                      </w:rPr>
                      <w:br/>
                      <w:t>.</w:t>
                    </w:r>
                    <w:r w:rsidRPr="00D347A9">
                      <w:rPr>
                        <w:rFonts w:asciiTheme="minorHAnsi" w:hAnsiTheme="minorHAnsi" w:cstheme="minorHAnsi"/>
                        <w:b/>
                        <w:bCs/>
                        <w:sz w:val="20"/>
                        <w:szCs w:val="20"/>
                      </w:rPr>
                      <w:br/>
                      <w:t>.</w:t>
                    </w:r>
                  </w:p>
                </w:tc>
                <w:tc>
                  <w:tcPr>
                    <w:tcW w:w="662" w:type="dxa"/>
                    <w:tcBorders>
                      <w:top w:val="single" w:sz="4" w:space="0" w:color="auto"/>
                      <w:left w:val="single" w:sz="4" w:space="0" w:color="auto"/>
                      <w:bottom w:val="single" w:sz="4" w:space="0" w:color="auto"/>
                      <w:right w:val="single" w:sz="4" w:space="0" w:color="auto"/>
                    </w:tcBorders>
                    <w:shd w:val="clear" w:color="auto" w:fill="auto"/>
                    <w:vAlign w:val="center"/>
                    <w:hideMark/>
                  </w:tcPr>
                  <w:p w14:paraId="7DA3B8C1" w14:textId="77777777" w:rsidR="00D347A9" w:rsidRPr="00D347A9" w:rsidRDefault="00D347A9" w:rsidP="00775AB9">
                    <w:pPr>
                      <w:spacing w:after="0" w:line="240" w:lineRule="auto"/>
                      <w:jc w:val="center"/>
                      <w:rPr>
                        <w:rFonts w:asciiTheme="minorHAnsi" w:hAnsiTheme="minorHAnsi" w:cstheme="minorHAnsi"/>
                        <w:b/>
                        <w:bCs/>
                        <w:sz w:val="20"/>
                        <w:szCs w:val="20"/>
                      </w:rPr>
                    </w:pPr>
                    <w:r w:rsidRPr="00D347A9">
                      <w:rPr>
                        <w:rFonts w:asciiTheme="minorHAnsi" w:hAnsiTheme="minorHAnsi" w:cstheme="minorHAnsi"/>
                        <w:b/>
                        <w:bCs/>
                        <w:sz w:val="20"/>
                        <w:szCs w:val="20"/>
                      </w:rPr>
                      <w:t>.</w:t>
                    </w:r>
                    <w:r w:rsidRPr="00D347A9">
                      <w:rPr>
                        <w:rFonts w:asciiTheme="minorHAnsi" w:hAnsiTheme="minorHAnsi" w:cstheme="minorHAnsi"/>
                        <w:b/>
                        <w:bCs/>
                        <w:sz w:val="20"/>
                        <w:szCs w:val="20"/>
                      </w:rPr>
                      <w:br/>
                      <w:t>.</w:t>
                    </w:r>
                    <w:r w:rsidRPr="00D347A9">
                      <w:rPr>
                        <w:rFonts w:asciiTheme="minorHAnsi" w:hAnsiTheme="minorHAnsi" w:cstheme="minorHAnsi"/>
                        <w:b/>
                        <w:bCs/>
                        <w:sz w:val="20"/>
                        <w:szCs w:val="20"/>
                      </w:rPr>
                      <w:br/>
                      <w:t>.</w:t>
                    </w:r>
                  </w:p>
                </w:tc>
                <w:tc>
                  <w:tcPr>
                    <w:tcW w:w="980" w:type="dxa"/>
                    <w:tcBorders>
                      <w:left w:val="single" w:sz="4" w:space="0" w:color="auto"/>
                    </w:tcBorders>
                    <w:vAlign w:val="center"/>
                    <w:hideMark/>
                  </w:tcPr>
                  <w:p w14:paraId="0CF3B436" w14:textId="77777777" w:rsidR="00D347A9" w:rsidRPr="00D347A9" w:rsidRDefault="00D347A9" w:rsidP="00775AB9">
                    <w:pPr>
                      <w:spacing w:after="0" w:line="240" w:lineRule="auto"/>
                      <w:jc w:val="left"/>
                      <w:rPr>
                        <w:rFonts w:asciiTheme="minorHAnsi" w:hAnsiTheme="minorHAnsi" w:cstheme="minorHAnsi"/>
                        <w:sz w:val="20"/>
                        <w:szCs w:val="20"/>
                      </w:rPr>
                    </w:pPr>
                  </w:p>
                </w:tc>
              </w:tr>
              <w:tr w:rsidR="00D347A9" w:rsidRPr="00D347A9" w14:paraId="481BC6DC" w14:textId="77777777" w:rsidTr="00EB0F46">
                <w:trPr>
                  <w:trHeight w:val="330"/>
                </w:trPr>
                <w:tc>
                  <w:tcPr>
                    <w:tcW w:w="2960" w:type="dxa"/>
                    <w:tcBorders>
                      <w:top w:val="single" w:sz="4" w:space="0" w:color="auto"/>
                      <w:left w:val="single" w:sz="8" w:space="0" w:color="auto"/>
                      <w:bottom w:val="single" w:sz="8" w:space="0" w:color="auto"/>
                      <w:right w:val="nil"/>
                    </w:tcBorders>
                    <w:shd w:val="clear" w:color="auto" w:fill="auto"/>
                    <w:noWrap/>
                    <w:vAlign w:val="center"/>
                    <w:hideMark/>
                  </w:tcPr>
                  <w:p w14:paraId="69758EFA" w14:textId="77777777" w:rsidR="00D347A9" w:rsidRPr="00D347A9" w:rsidRDefault="00D347A9" w:rsidP="00775AB9">
                    <w:pPr>
                      <w:spacing w:after="0" w:line="240" w:lineRule="auto"/>
                      <w:jc w:val="center"/>
                      <w:rPr>
                        <w:rFonts w:asciiTheme="minorHAnsi" w:hAnsiTheme="minorHAnsi" w:cstheme="minorHAnsi"/>
                        <w:b/>
                        <w:bCs/>
                        <w:sz w:val="20"/>
                        <w:szCs w:val="20"/>
                      </w:rPr>
                    </w:pPr>
                    <w:r w:rsidRPr="00D347A9">
                      <w:rPr>
                        <w:rFonts w:asciiTheme="minorHAnsi" w:hAnsiTheme="minorHAnsi" w:cstheme="minorHAnsi"/>
                        <w:b/>
                        <w:bCs/>
                        <w:sz w:val="20"/>
                        <w:szCs w:val="20"/>
                      </w:rPr>
                      <w:t> </w:t>
                    </w:r>
                  </w:p>
                </w:tc>
                <w:tc>
                  <w:tcPr>
                    <w:tcW w:w="2220" w:type="dxa"/>
                    <w:tcBorders>
                      <w:top w:val="single" w:sz="4" w:space="0" w:color="auto"/>
                      <w:left w:val="nil"/>
                      <w:bottom w:val="single" w:sz="8" w:space="0" w:color="auto"/>
                      <w:right w:val="nil"/>
                    </w:tcBorders>
                    <w:shd w:val="clear" w:color="auto" w:fill="auto"/>
                    <w:noWrap/>
                    <w:vAlign w:val="center"/>
                    <w:hideMark/>
                  </w:tcPr>
                  <w:p w14:paraId="5DFAFDBC" w14:textId="77777777" w:rsidR="00D347A9" w:rsidRPr="00D347A9" w:rsidRDefault="00D347A9" w:rsidP="00775AB9">
                    <w:pPr>
                      <w:spacing w:after="0" w:line="240" w:lineRule="auto"/>
                      <w:jc w:val="center"/>
                      <w:rPr>
                        <w:rFonts w:asciiTheme="minorHAnsi" w:hAnsiTheme="minorHAnsi" w:cstheme="minorHAnsi"/>
                        <w:sz w:val="20"/>
                        <w:szCs w:val="20"/>
                      </w:rPr>
                    </w:pPr>
                    <w:r w:rsidRPr="00D347A9">
                      <w:rPr>
                        <w:rFonts w:asciiTheme="minorHAnsi" w:hAnsiTheme="minorHAnsi" w:cstheme="minorHAnsi"/>
                        <w:sz w:val="20"/>
                        <w:szCs w:val="20"/>
                      </w:rPr>
                      <w:t> </w:t>
                    </w:r>
                  </w:p>
                </w:tc>
                <w:tc>
                  <w:tcPr>
                    <w:tcW w:w="3220" w:type="dxa"/>
                    <w:tcBorders>
                      <w:top w:val="single" w:sz="4" w:space="0" w:color="auto"/>
                      <w:left w:val="single" w:sz="4" w:space="0" w:color="auto"/>
                      <w:bottom w:val="single" w:sz="8" w:space="0" w:color="auto"/>
                      <w:right w:val="nil"/>
                    </w:tcBorders>
                    <w:shd w:val="clear" w:color="auto" w:fill="auto"/>
                    <w:noWrap/>
                    <w:vAlign w:val="center"/>
                    <w:hideMark/>
                  </w:tcPr>
                  <w:p w14:paraId="00E50B3D" w14:textId="77777777" w:rsidR="00D347A9" w:rsidRPr="00D347A9" w:rsidRDefault="00D347A9" w:rsidP="00775AB9">
                    <w:pPr>
                      <w:spacing w:after="0" w:line="240" w:lineRule="auto"/>
                      <w:jc w:val="center"/>
                      <w:rPr>
                        <w:rFonts w:asciiTheme="minorHAnsi" w:hAnsiTheme="minorHAnsi" w:cstheme="minorHAnsi"/>
                        <w:b/>
                        <w:bCs/>
                        <w:sz w:val="20"/>
                        <w:szCs w:val="20"/>
                      </w:rPr>
                    </w:pPr>
                    <w:r w:rsidRPr="00D347A9">
                      <w:rPr>
                        <w:rFonts w:asciiTheme="minorHAnsi" w:hAnsiTheme="minorHAnsi" w:cstheme="minorHAnsi"/>
                        <w:b/>
                        <w:bCs/>
                        <w:sz w:val="20"/>
                        <w:szCs w:val="20"/>
                      </w:rPr>
                      <w:t>Part 1 Total Cost</w:t>
                    </w:r>
                  </w:p>
                </w:tc>
                <w:tc>
                  <w:tcPr>
                    <w:tcW w:w="662" w:type="dxa"/>
                    <w:tcBorders>
                      <w:top w:val="single" w:sz="4" w:space="0" w:color="auto"/>
                      <w:left w:val="nil"/>
                      <w:bottom w:val="single" w:sz="8" w:space="0" w:color="auto"/>
                      <w:right w:val="single" w:sz="8" w:space="0" w:color="auto"/>
                    </w:tcBorders>
                    <w:shd w:val="clear" w:color="auto" w:fill="auto"/>
                    <w:noWrap/>
                    <w:vAlign w:val="center"/>
                    <w:hideMark/>
                  </w:tcPr>
                  <w:p w14:paraId="6DECD2E3" w14:textId="77777777" w:rsidR="00D347A9" w:rsidRPr="00D347A9" w:rsidRDefault="00D347A9" w:rsidP="00775AB9">
                    <w:pPr>
                      <w:spacing w:after="0" w:line="240" w:lineRule="auto"/>
                      <w:jc w:val="center"/>
                      <w:rPr>
                        <w:rFonts w:asciiTheme="minorHAnsi" w:hAnsiTheme="minorHAnsi" w:cstheme="minorHAnsi"/>
                        <w:sz w:val="20"/>
                        <w:szCs w:val="20"/>
                      </w:rPr>
                    </w:pPr>
                    <w:r w:rsidRPr="00D347A9">
                      <w:rPr>
                        <w:rFonts w:asciiTheme="minorHAnsi" w:hAnsiTheme="minorHAnsi" w:cstheme="minorHAnsi"/>
                        <w:sz w:val="20"/>
                        <w:szCs w:val="20"/>
                      </w:rPr>
                      <w:t> </w:t>
                    </w:r>
                  </w:p>
                </w:tc>
                <w:tc>
                  <w:tcPr>
                    <w:tcW w:w="980" w:type="dxa"/>
                    <w:vAlign w:val="center"/>
                    <w:hideMark/>
                  </w:tcPr>
                  <w:p w14:paraId="3163435B" w14:textId="77777777" w:rsidR="00D347A9" w:rsidRPr="00D347A9" w:rsidRDefault="00D347A9" w:rsidP="00775AB9">
                    <w:pPr>
                      <w:spacing w:after="0" w:line="240" w:lineRule="auto"/>
                      <w:jc w:val="left"/>
                      <w:rPr>
                        <w:rFonts w:asciiTheme="minorHAnsi" w:hAnsiTheme="minorHAnsi" w:cstheme="minorHAnsi"/>
                        <w:sz w:val="20"/>
                        <w:szCs w:val="20"/>
                      </w:rPr>
                    </w:pPr>
                  </w:p>
                </w:tc>
              </w:tr>
              <w:tr w:rsidR="00D347A9" w:rsidRPr="00D347A9" w14:paraId="0C654F0A" w14:textId="77777777" w:rsidTr="00EB0F46">
                <w:trPr>
                  <w:trHeight w:val="165"/>
                </w:trPr>
                <w:tc>
                  <w:tcPr>
                    <w:tcW w:w="2960" w:type="dxa"/>
                    <w:tcBorders>
                      <w:top w:val="nil"/>
                      <w:left w:val="nil"/>
                      <w:bottom w:val="nil"/>
                      <w:right w:val="nil"/>
                    </w:tcBorders>
                    <w:shd w:val="clear" w:color="auto" w:fill="auto"/>
                    <w:noWrap/>
                    <w:vAlign w:val="center"/>
                    <w:hideMark/>
                  </w:tcPr>
                  <w:p w14:paraId="6CA8C6BA" w14:textId="77777777" w:rsidR="00D347A9" w:rsidRPr="00D347A9" w:rsidRDefault="00D347A9" w:rsidP="00775AB9">
                    <w:pPr>
                      <w:spacing w:after="0" w:line="240" w:lineRule="auto"/>
                      <w:jc w:val="center"/>
                      <w:rPr>
                        <w:rFonts w:asciiTheme="minorHAnsi" w:hAnsiTheme="minorHAnsi" w:cstheme="minorHAnsi"/>
                        <w:sz w:val="20"/>
                        <w:szCs w:val="20"/>
                      </w:rPr>
                    </w:pPr>
                  </w:p>
                </w:tc>
                <w:tc>
                  <w:tcPr>
                    <w:tcW w:w="2220" w:type="dxa"/>
                    <w:tcBorders>
                      <w:top w:val="nil"/>
                      <w:left w:val="nil"/>
                      <w:bottom w:val="nil"/>
                      <w:right w:val="nil"/>
                    </w:tcBorders>
                    <w:shd w:val="clear" w:color="auto" w:fill="auto"/>
                    <w:noWrap/>
                    <w:vAlign w:val="center"/>
                    <w:hideMark/>
                  </w:tcPr>
                  <w:p w14:paraId="21DCC17D" w14:textId="77777777" w:rsidR="00D347A9" w:rsidRPr="00D347A9" w:rsidRDefault="00D347A9" w:rsidP="00775AB9">
                    <w:pPr>
                      <w:spacing w:after="0" w:line="240" w:lineRule="auto"/>
                      <w:jc w:val="center"/>
                      <w:rPr>
                        <w:rFonts w:asciiTheme="minorHAnsi" w:hAnsiTheme="minorHAnsi" w:cstheme="minorHAnsi"/>
                        <w:sz w:val="20"/>
                        <w:szCs w:val="20"/>
                      </w:rPr>
                    </w:pPr>
                  </w:p>
                </w:tc>
                <w:tc>
                  <w:tcPr>
                    <w:tcW w:w="3220" w:type="dxa"/>
                    <w:tcBorders>
                      <w:top w:val="nil"/>
                      <w:left w:val="nil"/>
                      <w:bottom w:val="nil"/>
                      <w:right w:val="nil"/>
                    </w:tcBorders>
                    <w:shd w:val="clear" w:color="auto" w:fill="auto"/>
                    <w:noWrap/>
                    <w:vAlign w:val="center"/>
                    <w:hideMark/>
                  </w:tcPr>
                  <w:p w14:paraId="2CF78BE3" w14:textId="77777777" w:rsidR="00D347A9" w:rsidRPr="00D347A9" w:rsidRDefault="00D347A9" w:rsidP="00775AB9">
                    <w:pPr>
                      <w:spacing w:after="0" w:line="240" w:lineRule="auto"/>
                      <w:jc w:val="center"/>
                      <w:rPr>
                        <w:rFonts w:asciiTheme="minorHAnsi" w:hAnsiTheme="minorHAnsi" w:cstheme="minorHAnsi"/>
                        <w:sz w:val="20"/>
                        <w:szCs w:val="20"/>
                      </w:rPr>
                    </w:pPr>
                  </w:p>
                </w:tc>
                <w:tc>
                  <w:tcPr>
                    <w:tcW w:w="662" w:type="dxa"/>
                    <w:tcBorders>
                      <w:top w:val="nil"/>
                      <w:left w:val="nil"/>
                      <w:bottom w:val="nil"/>
                      <w:right w:val="nil"/>
                    </w:tcBorders>
                    <w:shd w:val="clear" w:color="auto" w:fill="auto"/>
                    <w:noWrap/>
                    <w:vAlign w:val="center"/>
                    <w:hideMark/>
                  </w:tcPr>
                  <w:p w14:paraId="2FBE5523" w14:textId="77777777" w:rsidR="00D347A9" w:rsidRPr="00D347A9" w:rsidRDefault="00D347A9" w:rsidP="00775AB9">
                    <w:pPr>
                      <w:spacing w:after="0" w:line="240" w:lineRule="auto"/>
                      <w:jc w:val="center"/>
                      <w:rPr>
                        <w:rFonts w:asciiTheme="minorHAnsi" w:hAnsiTheme="minorHAnsi" w:cstheme="minorHAnsi"/>
                        <w:sz w:val="20"/>
                        <w:szCs w:val="20"/>
                      </w:rPr>
                    </w:pPr>
                  </w:p>
                </w:tc>
                <w:tc>
                  <w:tcPr>
                    <w:tcW w:w="980" w:type="dxa"/>
                    <w:vAlign w:val="center"/>
                    <w:hideMark/>
                  </w:tcPr>
                  <w:p w14:paraId="33D4F91B" w14:textId="77777777" w:rsidR="00D347A9" w:rsidRPr="00D347A9" w:rsidRDefault="00D347A9" w:rsidP="00775AB9">
                    <w:pPr>
                      <w:spacing w:after="0" w:line="240" w:lineRule="auto"/>
                      <w:jc w:val="left"/>
                      <w:rPr>
                        <w:rFonts w:asciiTheme="minorHAnsi" w:hAnsiTheme="minorHAnsi" w:cstheme="minorHAnsi"/>
                        <w:sz w:val="20"/>
                        <w:szCs w:val="20"/>
                      </w:rPr>
                    </w:pPr>
                  </w:p>
                </w:tc>
              </w:tr>
              <w:tr w:rsidR="00D347A9" w:rsidRPr="00D347A9" w14:paraId="4297216A" w14:textId="77777777" w:rsidTr="00EB0F46">
                <w:trPr>
                  <w:trHeight w:val="375"/>
                </w:trPr>
                <w:tc>
                  <w:tcPr>
                    <w:tcW w:w="9062" w:type="dxa"/>
                    <w:gridSpan w:val="4"/>
                    <w:tcBorders>
                      <w:top w:val="single" w:sz="8" w:space="0" w:color="auto"/>
                      <w:left w:val="single" w:sz="8" w:space="0" w:color="auto"/>
                      <w:bottom w:val="nil"/>
                      <w:right w:val="single" w:sz="8" w:space="0" w:color="000000"/>
                    </w:tcBorders>
                    <w:shd w:val="clear" w:color="000000" w:fill="D9D9D9"/>
                    <w:noWrap/>
                    <w:vAlign w:val="center"/>
                    <w:hideMark/>
                  </w:tcPr>
                  <w:p w14:paraId="2595D806" w14:textId="5BB3535A" w:rsidR="00D347A9" w:rsidRPr="00D347A9" w:rsidRDefault="00D347A9" w:rsidP="00775AB9">
                    <w:pPr>
                      <w:spacing w:after="0" w:line="240" w:lineRule="auto"/>
                      <w:jc w:val="center"/>
                      <w:rPr>
                        <w:rFonts w:asciiTheme="minorHAnsi" w:hAnsiTheme="minorHAnsi" w:cstheme="minorHAnsi"/>
                        <w:b/>
                        <w:bCs/>
                        <w:sz w:val="20"/>
                        <w:szCs w:val="20"/>
                      </w:rPr>
                    </w:pPr>
                    <w:r w:rsidRPr="00D347A9">
                      <w:rPr>
                        <w:rFonts w:asciiTheme="minorHAnsi" w:hAnsiTheme="minorHAnsi" w:cstheme="minorHAnsi"/>
                        <w:b/>
                        <w:bCs/>
                        <w:sz w:val="20"/>
                        <w:szCs w:val="20"/>
                      </w:rPr>
                      <w:t xml:space="preserve">Part 2: </w:t>
                    </w:r>
                    <w:r w:rsidR="00A10CD2">
                      <w:rPr>
                        <w:rFonts w:asciiTheme="minorHAnsi" w:hAnsiTheme="minorHAnsi" w:cstheme="minorHAnsi"/>
                        <w:b/>
                        <w:bCs/>
                        <w:sz w:val="20"/>
                        <w:szCs w:val="20"/>
                      </w:rPr>
                      <w:t xml:space="preserve">Annual </w:t>
                    </w:r>
                    <w:r w:rsidRPr="00D347A9">
                      <w:rPr>
                        <w:rFonts w:asciiTheme="minorHAnsi" w:hAnsiTheme="minorHAnsi" w:cstheme="minorHAnsi"/>
                        <w:b/>
                        <w:bCs/>
                        <w:sz w:val="20"/>
                        <w:szCs w:val="20"/>
                      </w:rPr>
                      <w:t>Sentinel Data Solutio</w:t>
                    </w:r>
                    <w:r w:rsidRPr="00E8703A">
                      <w:rPr>
                        <w:rFonts w:asciiTheme="minorHAnsi" w:hAnsiTheme="minorHAnsi" w:cstheme="minorHAnsi"/>
                        <w:b/>
                        <w:bCs/>
                        <w:sz w:val="20"/>
                        <w:szCs w:val="20"/>
                      </w:rPr>
                      <w:t>n</w:t>
                    </w:r>
                    <w:r w:rsidR="00E8703A" w:rsidRPr="00E8703A">
                      <w:rPr>
                        <w:rFonts w:asciiTheme="minorHAnsi" w:hAnsiTheme="minorHAnsi" w:cstheme="minorHAnsi"/>
                        <w:b/>
                        <w:bCs/>
                        <w:sz w:val="20"/>
                        <w:szCs w:val="20"/>
                      </w:rPr>
                      <w:t>****</w:t>
                    </w:r>
                  </w:p>
                </w:tc>
                <w:tc>
                  <w:tcPr>
                    <w:tcW w:w="980" w:type="dxa"/>
                    <w:vAlign w:val="center"/>
                    <w:hideMark/>
                  </w:tcPr>
                  <w:p w14:paraId="008D2A29" w14:textId="77777777" w:rsidR="00D347A9" w:rsidRPr="00D347A9" w:rsidRDefault="00D347A9" w:rsidP="00775AB9">
                    <w:pPr>
                      <w:spacing w:after="0" w:line="240" w:lineRule="auto"/>
                      <w:jc w:val="left"/>
                      <w:rPr>
                        <w:rFonts w:asciiTheme="minorHAnsi" w:hAnsiTheme="minorHAnsi" w:cstheme="minorHAnsi"/>
                        <w:sz w:val="20"/>
                        <w:szCs w:val="20"/>
                      </w:rPr>
                    </w:pPr>
                  </w:p>
                </w:tc>
              </w:tr>
              <w:tr w:rsidR="00D347A9" w:rsidRPr="00D347A9" w14:paraId="03D16D38" w14:textId="77777777" w:rsidTr="00EB0F46">
                <w:trPr>
                  <w:trHeight w:val="315"/>
                </w:trPr>
                <w:tc>
                  <w:tcPr>
                    <w:tcW w:w="2960" w:type="dxa"/>
                    <w:tcBorders>
                      <w:top w:val="single" w:sz="4" w:space="0" w:color="auto"/>
                      <w:left w:val="single" w:sz="8" w:space="0" w:color="auto"/>
                      <w:bottom w:val="single" w:sz="4" w:space="0" w:color="auto"/>
                      <w:right w:val="nil"/>
                    </w:tcBorders>
                    <w:shd w:val="clear" w:color="auto" w:fill="auto"/>
                    <w:noWrap/>
                    <w:vAlign w:val="center"/>
                    <w:hideMark/>
                  </w:tcPr>
                  <w:p w14:paraId="3AE9B407" w14:textId="77777777" w:rsidR="00D347A9" w:rsidRPr="00D347A9" w:rsidRDefault="00D347A9" w:rsidP="00775AB9">
                    <w:pPr>
                      <w:spacing w:after="0" w:line="240" w:lineRule="auto"/>
                      <w:jc w:val="center"/>
                      <w:rPr>
                        <w:rFonts w:asciiTheme="minorHAnsi" w:hAnsiTheme="minorHAnsi" w:cstheme="minorHAnsi"/>
                        <w:b/>
                        <w:bCs/>
                        <w:sz w:val="20"/>
                        <w:szCs w:val="20"/>
                      </w:rPr>
                    </w:pPr>
                    <w:r w:rsidRPr="00D347A9">
                      <w:rPr>
                        <w:rFonts w:asciiTheme="minorHAnsi" w:hAnsiTheme="minorHAnsi" w:cstheme="minorHAnsi"/>
                        <w:b/>
                        <w:bCs/>
                        <w:sz w:val="20"/>
                        <w:szCs w:val="20"/>
                      </w:rPr>
                      <w:t>Deliverable</w:t>
                    </w:r>
                  </w:p>
                </w:tc>
                <w:tc>
                  <w:tcPr>
                    <w:tcW w:w="6102" w:type="dxa"/>
                    <w:gridSpan w:val="3"/>
                    <w:tcBorders>
                      <w:top w:val="single" w:sz="4" w:space="0" w:color="auto"/>
                      <w:left w:val="nil"/>
                      <w:bottom w:val="single" w:sz="4" w:space="0" w:color="auto"/>
                      <w:right w:val="single" w:sz="8" w:space="0" w:color="000000"/>
                    </w:tcBorders>
                    <w:shd w:val="clear" w:color="auto" w:fill="auto"/>
                    <w:noWrap/>
                    <w:vAlign w:val="center"/>
                    <w:hideMark/>
                  </w:tcPr>
                  <w:p w14:paraId="32AC51A7" w14:textId="77777777" w:rsidR="00D347A9" w:rsidRPr="00D347A9" w:rsidRDefault="00D347A9" w:rsidP="00775AB9">
                    <w:pPr>
                      <w:spacing w:after="0" w:line="240" w:lineRule="auto"/>
                      <w:jc w:val="center"/>
                      <w:rPr>
                        <w:rFonts w:asciiTheme="minorHAnsi" w:hAnsiTheme="minorHAnsi" w:cstheme="minorHAnsi"/>
                        <w:b/>
                        <w:bCs/>
                        <w:sz w:val="20"/>
                        <w:szCs w:val="20"/>
                      </w:rPr>
                    </w:pPr>
                    <w:r w:rsidRPr="00D347A9">
                      <w:rPr>
                        <w:rFonts w:asciiTheme="minorHAnsi" w:hAnsiTheme="minorHAnsi" w:cstheme="minorHAnsi"/>
                        <w:b/>
                        <w:bCs/>
                        <w:sz w:val="20"/>
                        <w:szCs w:val="20"/>
                      </w:rPr>
                      <w:t>Summary</w:t>
                    </w:r>
                  </w:p>
                </w:tc>
                <w:tc>
                  <w:tcPr>
                    <w:tcW w:w="980" w:type="dxa"/>
                    <w:vAlign w:val="center"/>
                    <w:hideMark/>
                  </w:tcPr>
                  <w:p w14:paraId="17C536BB" w14:textId="77777777" w:rsidR="00D347A9" w:rsidRPr="00D347A9" w:rsidRDefault="00D347A9" w:rsidP="00775AB9">
                    <w:pPr>
                      <w:spacing w:after="0" w:line="240" w:lineRule="auto"/>
                      <w:jc w:val="left"/>
                      <w:rPr>
                        <w:rFonts w:asciiTheme="minorHAnsi" w:hAnsiTheme="minorHAnsi" w:cstheme="minorHAnsi"/>
                        <w:sz w:val="20"/>
                        <w:szCs w:val="20"/>
                      </w:rPr>
                    </w:pPr>
                  </w:p>
                </w:tc>
              </w:tr>
              <w:tr w:rsidR="00D347A9" w:rsidRPr="00D347A9" w14:paraId="7ADCBACC" w14:textId="77777777" w:rsidTr="00EB0F46">
                <w:trPr>
                  <w:trHeight w:val="1558"/>
                </w:trPr>
                <w:tc>
                  <w:tcPr>
                    <w:tcW w:w="2960" w:type="dxa"/>
                    <w:tcBorders>
                      <w:top w:val="nil"/>
                      <w:left w:val="single" w:sz="8" w:space="0" w:color="auto"/>
                      <w:bottom w:val="single" w:sz="4" w:space="0" w:color="auto"/>
                      <w:right w:val="single" w:sz="4" w:space="0" w:color="auto"/>
                    </w:tcBorders>
                    <w:shd w:val="clear" w:color="auto" w:fill="auto"/>
                    <w:vAlign w:val="center"/>
                    <w:hideMark/>
                  </w:tcPr>
                  <w:p w14:paraId="1457A32F" w14:textId="3506A9F8" w:rsidR="00D347A9" w:rsidRPr="00D347A9" w:rsidRDefault="00A10CD2" w:rsidP="00775AB9">
                    <w:pPr>
                      <w:spacing w:after="0" w:line="240" w:lineRule="auto"/>
                      <w:jc w:val="center"/>
                      <w:rPr>
                        <w:rFonts w:asciiTheme="minorHAnsi" w:hAnsiTheme="minorHAnsi" w:cstheme="minorHAnsi"/>
                        <w:sz w:val="20"/>
                        <w:szCs w:val="20"/>
                      </w:rPr>
                    </w:pPr>
                    <w:r>
                      <w:rPr>
                        <w:rFonts w:asciiTheme="minorHAnsi" w:hAnsiTheme="minorHAnsi" w:cstheme="minorHAnsi"/>
                        <w:sz w:val="20"/>
                        <w:szCs w:val="20"/>
                      </w:rPr>
                      <w:t xml:space="preserve">Annual </w:t>
                    </w:r>
                    <w:r w:rsidR="00D347A9" w:rsidRPr="00D347A9">
                      <w:rPr>
                        <w:rFonts w:asciiTheme="minorHAnsi" w:hAnsiTheme="minorHAnsi" w:cstheme="minorHAnsi"/>
                        <w:sz w:val="20"/>
                        <w:szCs w:val="20"/>
                      </w:rPr>
                      <w:t>Sentinel Data Solution</w:t>
                    </w:r>
                    <w:r w:rsidR="00E8703A">
                      <w:rPr>
                        <w:rFonts w:asciiTheme="minorHAnsi" w:hAnsiTheme="minorHAnsi" w:cstheme="minorHAnsi"/>
                        <w:sz w:val="20"/>
                        <w:szCs w:val="20"/>
                      </w:rPr>
                      <w:t xml:space="preserve"> </w:t>
                    </w:r>
                  </w:p>
                </w:tc>
                <w:tc>
                  <w:tcPr>
                    <w:tcW w:w="6102" w:type="dxa"/>
                    <w:gridSpan w:val="3"/>
                    <w:tcBorders>
                      <w:top w:val="single" w:sz="4" w:space="0" w:color="auto"/>
                      <w:left w:val="nil"/>
                      <w:bottom w:val="single" w:sz="4" w:space="0" w:color="auto"/>
                      <w:right w:val="single" w:sz="8" w:space="0" w:color="000000"/>
                    </w:tcBorders>
                    <w:shd w:val="clear" w:color="auto" w:fill="auto"/>
                    <w:vAlign w:val="center"/>
                    <w:hideMark/>
                  </w:tcPr>
                  <w:p w14:paraId="011C1181" w14:textId="6F902E23" w:rsidR="00D347A9" w:rsidRPr="00D347A9" w:rsidRDefault="00D347A9" w:rsidP="00775AB9">
                    <w:pPr>
                      <w:spacing w:after="0" w:line="240" w:lineRule="auto"/>
                      <w:jc w:val="left"/>
                      <w:rPr>
                        <w:rFonts w:asciiTheme="minorHAnsi" w:hAnsiTheme="minorHAnsi" w:cstheme="minorHAnsi"/>
                        <w:sz w:val="20"/>
                        <w:szCs w:val="20"/>
                      </w:rPr>
                    </w:pPr>
                    <w:r w:rsidRPr="00D347A9">
                      <w:rPr>
                        <w:rFonts w:asciiTheme="minorHAnsi" w:hAnsiTheme="minorHAnsi" w:cstheme="minorHAnsi"/>
                        <w:sz w:val="20"/>
                        <w:szCs w:val="20"/>
                      </w:rPr>
                      <w:t xml:space="preserve">Sentinel Data Extraction, Pre-processing, Statistics generation at FOI level, rerunning for new FOI, delivery of results to the Department &amp; Department access to a test environment on the infrastructure solution. All associated resources required to generate the timeseries and other applicable monitoring data should be included </w:t>
                    </w:r>
                    <w:r w:rsidR="007973CB">
                      <w:rPr>
                        <w:rFonts w:asciiTheme="minorHAnsi" w:hAnsiTheme="minorHAnsi" w:cstheme="minorHAnsi"/>
                        <w:sz w:val="20"/>
                        <w:szCs w:val="20"/>
                      </w:rPr>
                      <w:t>for this cost item</w:t>
                    </w:r>
                    <w:r w:rsidRPr="00D347A9">
                      <w:rPr>
                        <w:rFonts w:asciiTheme="minorHAnsi" w:hAnsiTheme="minorHAnsi" w:cstheme="minorHAnsi"/>
                        <w:sz w:val="20"/>
                        <w:szCs w:val="20"/>
                      </w:rPr>
                      <w:t>.</w:t>
                    </w:r>
                  </w:p>
                </w:tc>
                <w:tc>
                  <w:tcPr>
                    <w:tcW w:w="980" w:type="dxa"/>
                    <w:vAlign w:val="center"/>
                    <w:hideMark/>
                  </w:tcPr>
                  <w:p w14:paraId="2CD823A8" w14:textId="77777777" w:rsidR="00D347A9" w:rsidRPr="00D347A9" w:rsidRDefault="00D347A9" w:rsidP="00775AB9">
                    <w:pPr>
                      <w:spacing w:after="0" w:line="240" w:lineRule="auto"/>
                      <w:jc w:val="left"/>
                      <w:rPr>
                        <w:rFonts w:asciiTheme="minorHAnsi" w:hAnsiTheme="minorHAnsi" w:cstheme="minorHAnsi"/>
                        <w:sz w:val="20"/>
                        <w:szCs w:val="20"/>
                      </w:rPr>
                    </w:pPr>
                  </w:p>
                </w:tc>
              </w:tr>
              <w:tr w:rsidR="00D347A9" w:rsidRPr="00D347A9" w14:paraId="3AAB4C09" w14:textId="77777777" w:rsidTr="00EB0F46">
                <w:trPr>
                  <w:trHeight w:val="300"/>
                </w:trPr>
                <w:tc>
                  <w:tcPr>
                    <w:tcW w:w="2960" w:type="dxa"/>
                    <w:tcBorders>
                      <w:top w:val="nil"/>
                      <w:left w:val="single" w:sz="8" w:space="0" w:color="auto"/>
                      <w:bottom w:val="single" w:sz="4" w:space="0" w:color="auto"/>
                      <w:right w:val="nil"/>
                    </w:tcBorders>
                    <w:shd w:val="clear" w:color="auto" w:fill="auto"/>
                    <w:noWrap/>
                    <w:vAlign w:val="center"/>
                    <w:hideMark/>
                  </w:tcPr>
                  <w:p w14:paraId="00F7167E" w14:textId="77777777" w:rsidR="00D347A9" w:rsidRPr="00D347A9" w:rsidRDefault="00D347A9" w:rsidP="00775AB9">
                    <w:pPr>
                      <w:spacing w:after="0" w:line="240" w:lineRule="auto"/>
                      <w:jc w:val="left"/>
                      <w:rPr>
                        <w:rFonts w:asciiTheme="minorHAnsi" w:hAnsiTheme="minorHAnsi" w:cstheme="minorHAnsi"/>
                        <w:sz w:val="20"/>
                        <w:szCs w:val="20"/>
                      </w:rPr>
                    </w:pPr>
                    <w:r w:rsidRPr="00D347A9">
                      <w:rPr>
                        <w:rFonts w:asciiTheme="minorHAnsi" w:hAnsiTheme="minorHAnsi" w:cstheme="minorHAnsi"/>
                        <w:sz w:val="20"/>
                        <w:szCs w:val="20"/>
                      </w:rPr>
                      <w:t> </w:t>
                    </w:r>
                  </w:p>
                </w:tc>
                <w:tc>
                  <w:tcPr>
                    <w:tcW w:w="2220" w:type="dxa"/>
                    <w:tcBorders>
                      <w:top w:val="nil"/>
                      <w:left w:val="nil"/>
                      <w:bottom w:val="single" w:sz="4" w:space="0" w:color="auto"/>
                      <w:right w:val="nil"/>
                    </w:tcBorders>
                    <w:shd w:val="clear" w:color="auto" w:fill="auto"/>
                    <w:noWrap/>
                    <w:vAlign w:val="center"/>
                    <w:hideMark/>
                  </w:tcPr>
                  <w:p w14:paraId="22268AB6" w14:textId="77777777" w:rsidR="00D347A9" w:rsidRPr="00D347A9" w:rsidRDefault="00D347A9" w:rsidP="00775AB9">
                    <w:pPr>
                      <w:spacing w:after="0" w:line="240" w:lineRule="auto"/>
                      <w:jc w:val="left"/>
                      <w:rPr>
                        <w:rFonts w:asciiTheme="minorHAnsi" w:hAnsiTheme="minorHAnsi" w:cstheme="minorHAnsi"/>
                        <w:sz w:val="20"/>
                        <w:szCs w:val="20"/>
                      </w:rPr>
                    </w:pPr>
                    <w:r w:rsidRPr="00D347A9">
                      <w:rPr>
                        <w:rFonts w:asciiTheme="minorHAnsi" w:hAnsiTheme="minorHAnsi" w:cstheme="minorHAnsi"/>
                        <w:sz w:val="20"/>
                        <w:szCs w:val="20"/>
                      </w:rPr>
                      <w:t> </w:t>
                    </w:r>
                  </w:p>
                </w:tc>
                <w:tc>
                  <w:tcPr>
                    <w:tcW w:w="3220" w:type="dxa"/>
                    <w:tcBorders>
                      <w:top w:val="nil"/>
                      <w:left w:val="nil"/>
                      <w:bottom w:val="single" w:sz="4" w:space="0" w:color="auto"/>
                      <w:right w:val="nil"/>
                    </w:tcBorders>
                    <w:shd w:val="clear" w:color="auto" w:fill="auto"/>
                    <w:noWrap/>
                    <w:vAlign w:val="center"/>
                    <w:hideMark/>
                  </w:tcPr>
                  <w:p w14:paraId="3BA41EAB" w14:textId="77777777" w:rsidR="00D347A9" w:rsidRPr="00D347A9" w:rsidRDefault="00D347A9" w:rsidP="00775AB9">
                    <w:pPr>
                      <w:spacing w:after="0" w:line="240" w:lineRule="auto"/>
                      <w:jc w:val="left"/>
                      <w:rPr>
                        <w:rFonts w:asciiTheme="minorHAnsi" w:hAnsiTheme="minorHAnsi" w:cstheme="minorHAnsi"/>
                        <w:b/>
                        <w:bCs/>
                        <w:sz w:val="20"/>
                        <w:szCs w:val="20"/>
                      </w:rPr>
                    </w:pPr>
                    <w:r w:rsidRPr="00D347A9">
                      <w:rPr>
                        <w:rFonts w:asciiTheme="minorHAnsi" w:hAnsiTheme="minorHAnsi" w:cstheme="minorHAnsi"/>
                        <w:b/>
                        <w:bCs/>
                        <w:sz w:val="20"/>
                        <w:szCs w:val="20"/>
                      </w:rPr>
                      <w:t> </w:t>
                    </w:r>
                  </w:p>
                </w:tc>
                <w:tc>
                  <w:tcPr>
                    <w:tcW w:w="662" w:type="dxa"/>
                    <w:tcBorders>
                      <w:top w:val="nil"/>
                      <w:left w:val="single" w:sz="4" w:space="0" w:color="auto"/>
                      <w:bottom w:val="single" w:sz="4" w:space="0" w:color="auto"/>
                      <w:right w:val="single" w:sz="8" w:space="0" w:color="auto"/>
                    </w:tcBorders>
                    <w:shd w:val="clear" w:color="auto" w:fill="auto"/>
                    <w:noWrap/>
                    <w:vAlign w:val="center"/>
                    <w:hideMark/>
                  </w:tcPr>
                  <w:p w14:paraId="22394E18" w14:textId="77777777" w:rsidR="00D347A9" w:rsidRPr="00D347A9" w:rsidRDefault="00D347A9" w:rsidP="00775AB9">
                    <w:pPr>
                      <w:spacing w:after="0" w:line="240" w:lineRule="auto"/>
                      <w:jc w:val="left"/>
                      <w:rPr>
                        <w:rFonts w:asciiTheme="minorHAnsi" w:hAnsiTheme="minorHAnsi" w:cstheme="minorHAnsi"/>
                        <w:b/>
                        <w:bCs/>
                        <w:sz w:val="20"/>
                        <w:szCs w:val="20"/>
                      </w:rPr>
                    </w:pPr>
                    <w:r w:rsidRPr="00D347A9">
                      <w:rPr>
                        <w:rFonts w:asciiTheme="minorHAnsi" w:hAnsiTheme="minorHAnsi" w:cstheme="minorHAnsi"/>
                        <w:b/>
                        <w:bCs/>
                        <w:sz w:val="20"/>
                        <w:szCs w:val="20"/>
                      </w:rPr>
                      <w:t>Cost</w:t>
                    </w:r>
                  </w:p>
                </w:tc>
                <w:tc>
                  <w:tcPr>
                    <w:tcW w:w="980" w:type="dxa"/>
                    <w:vAlign w:val="center"/>
                    <w:hideMark/>
                  </w:tcPr>
                  <w:p w14:paraId="0B75A0ED" w14:textId="77777777" w:rsidR="00D347A9" w:rsidRPr="00D347A9" w:rsidRDefault="00D347A9" w:rsidP="00775AB9">
                    <w:pPr>
                      <w:spacing w:after="0" w:line="240" w:lineRule="auto"/>
                      <w:jc w:val="left"/>
                      <w:rPr>
                        <w:rFonts w:asciiTheme="minorHAnsi" w:hAnsiTheme="minorHAnsi" w:cstheme="minorHAnsi"/>
                        <w:sz w:val="20"/>
                        <w:szCs w:val="20"/>
                      </w:rPr>
                    </w:pPr>
                  </w:p>
                </w:tc>
              </w:tr>
              <w:tr w:rsidR="00D347A9" w:rsidRPr="00D347A9" w14:paraId="369C4DC3" w14:textId="77777777" w:rsidTr="00EB0F46">
                <w:trPr>
                  <w:trHeight w:val="330"/>
                </w:trPr>
                <w:tc>
                  <w:tcPr>
                    <w:tcW w:w="2960" w:type="dxa"/>
                    <w:tcBorders>
                      <w:top w:val="nil"/>
                      <w:left w:val="single" w:sz="8" w:space="0" w:color="auto"/>
                      <w:bottom w:val="single" w:sz="8" w:space="0" w:color="auto"/>
                      <w:right w:val="nil"/>
                    </w:tcBorders>
                    <w:shd w:val="clear" w:color="auto" w:fill="auto"/>
                    <w:noWrap/>
                    <w:vAlign w:val="center"/>
                    <w:hideMark/>
                  </w:tcPr>
                  <w:p w14:paraId="5890C7FD" w14:textId="77777777" w:rsidR="00D347A9" w:rsidRPr="00D347A9" w:rsidRDefault="00D347A9" w:rsidP="00775AB9">
                    <w:pPr>
                      <w:spacing w:after="0" w:line="240" w:lineRule="auto"/>
                      <w:jc w:val="center"/>
                      <w:rPr>
                        <w:rFonts w:asciiTheme="minorHAnsi" w:hAnsiTheme="minorHAnsi" w:cstheme="minorHAnsi"/>
                        <w:b/>
                        <w:bCs/>
                        <w:sz w:val="20"/>
                        <w:szCs w:val="20"/>
                      </w:rPr>
                    </w:pPr>
                    <w:r w:rsidRPr="00D347A9">
                      <w:rPr>
                        <w:rFonts w:asciiTheme="minorHAnsi" w:hAnsiTheme="minorHAnsi" w:cstheme="minorHAnsi"/>
                        <w:b/>
                        <w:bCs/>
                        <w:sz w:val="20"/>
                        <w:szCs w:val="20"/>
                      </w:rPr>
                      <w:t> </w:t>
                    </w:r>
                  </w:p>
                </w:tc>
                <w:tc>
                  <w:tcPr>
                    <w:tcW w:w="2220" w:type="dxa"/>
                    <w:tcBorders>
                      <w:top w:val="nil"/>
                      <w:left w:val="nil"/>
                      <w:bottom w:val="single" w:sz="8" w:space="0" w:color="auto"/>
                      <w:right w:val="nil"/>
                    </w:tcBorders>
                    <w:shd w:val="clear" w:color="auto" w:fill="auto"/>
                    <w:noWrap/>
                    <w:vAlign w:val="center"/>
                    <w:hideMark/>
                  </w:tcPr>
                  <w:p w14:paraId="45552321" w14:textId="77777777" w:rsidR="00D347A9" w:rsidRPr="00D347A9" w:rsidRDefault="00D347A9" w:rsidP="00775AB9">
                    <w:pPr>
                      <w:spacing w:after="0" w:line="240" w:lineRule="auto"/>
                      <w:jc w:val="left"/>
                      <w:rPr>
                        <w:rFonts w:asciiTheme="minorHAnsi" w:hAnsiTheme="minorHAnsi" w:cstheme="minorHAnsi"/>
                        <w:sz w:val="20"/>
                        <w:szCs w:val="20"/>
                      </w:rPr>
                    </w:pPr>
                    <w:r w:rsidRPr="00D347A9">
                      <w:rPr>
                        <w:rFonts w:asciiTheme="minorHAnsi" w:hAnsiTheme="minorHAnsi" w:cstheme="minorHAnsi"/>
                        <w:sz w:val="20"/>
                        <w:szCs w:val="20"/>
                      </w:rPr>
                      <w:t> </w:t>
                    </w:r>
                  </w:p>
                </w:tc>
                <w:tc>
                  <w:tcPr>
                    <w:tcW w:w="3220" w:type="dxa"/>
                    <w:tcBorders>
                      <w:top w:val="nil"/>
                      <w:left w:val="single" w:sz="4" w:space="0" w:color="auto"/>
                      <w:bottom w:val="single" w:sz="8" w:space="0" w:color="auto"/>
                      <w:right w:val="nil"/>
                    </w:tcBorders>
                    <w:shd w:val="clear" w:color="auto" w:fill="auto"/>
                    <w:noWrap/>
                    <w:vAlign w:val="center"/>
                    <w:hideMark/>
                  </w:tcPr>
                  <w:p w14:paraId="6E318A3E" w14:textId="77777777" w:rsidR="00D347A9" w:rsidRPr="00D347A9" w:rsidRDefault="00D347A9" w:rsidP="00775AB9">
                    <w:pPr>
                      <w:spacing w:after="0" w:line="240" w:lineRule="auto"/>
                      <w:jc w:val="center"/>
                      <w:rPr>
                        <w:rFonts w:asciiTheme="minorHAnsi" w:hAnsiTheme="minorHAnsi" w:cstheme="minorHAnsi"/>
                        <w:b/>
                        <w:bCs/>
                        <w:sz w:val="20"/>
                        <w:szCs w:val="20"/>
                      </w:rPr>
                    </w:pPr>
                    <w:r w:rsidRPr="00D347A9">
                      <w:rPr>
                        <w:rFonts w:asciiTheme="minorHAnsi" w:hAnsiTheme="minorHAnsi" w:cstheme="minorHAnsi"/>
                        <w:b/>
                        <w:bCs/>
                        <w:sz w:val="20"/>
                        <w:szCs w:val="20"/>
                      </w:rPr>
                      <w:t>Part 2 Total Cost</w:t>
                    </w:r>
                  </w:p>
                </w:tc>
                <w:tc>
                  <w:tcPr>
                    <w:tcW w:w="662" w:type="dxa"/>
                    <w:tcBorders>
                      <w:top w:val="nil"/>
                      <w:left w:val="single" w:sz="4" w:space="0" w:color="auto"/>
                      <w:bottom w:val="single" w:sz="8" w:space="0" w:color="auto"/>
                      <w:right w:val="single" w:sz="8" w:space="0" w:color="auto"/>
                    </w:tcBorders>
                    <w:shd w:val="clear" w:color="auto" w:fill="auto"/>
                    <w:noWrap/>
                    <w:vAlign w:val="center"/>
                    <w:hideMark/>
                  </w:tcPr>
                  <w:p w14:paraId="7D9163E1" w14:textId="77777777" w:rsidR="00D347A9" w:rsidRPr="00D347A9" w:rsidRDefault="00D347A9" w:rsidP="00775AB9">
                    <w:pPr>
                      <w:spacing w:after="0" w:line="240" w:lineRule="auto"/>
                      <w:jc w:val="left"/>
                      <w:rPr>
                        <w:rFonts w:asciiTheme="minorHAnsi" w:hAnsiTheme="minorHAnsi" w:cstheme="minorHAnsi"/>
                        <w:sz w:val="20"/>
                        <w:szCs w:val="20"/>
                      </w:rPr>
                    </w:pPr>
                    <w:r w:rsidRPr="00D347A9">
                      <w:rPr>
                        <w:rFonts w:asciiTheme="minorHAnsi" w:hAnsiTheme="minorHAnsi" w:cstheme="minorHAnsi"/>
                        <w:sz w:val="20"/>
                        <w:szCs w:val="20"/>
                      </w:rPr>
                      <w:t> </w:t>
                    </w:r>
                  </w:p>
                </w:tc>
                <w:tc>
                  <w:tcPr>
                    <w:tcW w:w="980" w:type="dxa"/>
                    <w:vAlign w:val="center"/>
                    <w:hideMark/>
                  </w:tcPr>
                  <w:p w14:paraId="4DB1BC94" w14:textId="77777777" w:rsidR="00D347A9" w:rsidRPr="00D347A9" w:rsidRDefault="00D347A9" w:rsidP="00775AB9">
                    <w:pPr>
                      <w:spacing w:after="0" w:line="240" w:lineRule="auto"/>
                      <w:jc w:val="left"/>
                      <w:rPr>
                        <w:rFonts w:asciiTheme="minorHAnsi" w:hAnsiTheme="minorHAnsi" w:cstheme="minorHAnsi"/>
                        <w:sz w:val="20"/>
                        <w:szCs w:val="20"/>
                      </w:rPr>
                    </w:pPr>
                  </w:p>
                </w:tc>
              </w:tr>
              <w:tr w:rsidR="00D347A9" w:rsidRPr="00D347A9" w14:paraId="340C85D0" w14:textId="77777777" w:rsidTr="00EB0F46">
                <w:trPr>
                  <w:trHeight w:val="180"/>
                </w:trPr>
                <w:tc>
                  <w:tcPr>
                    <w:tcW w:w="9062" w:type="dxa"/>
                    <w:gridSpan w:val="4"/>
                    <w:tcBorders>
                      <w:top w:val="nil"/>
                      <w:left w:val="nil"/>
                      <w:bottom w:val="nil"/>
                      <w:right w:val="nil"/>
                    </w:tcBorders>
                    <w:shd w:val="clear" w:color="auto" w:fill="auto"/>
                    <w:noWrap/>
                    <w:vAlign w:val="center"/>
                    <w:hideMark/>
                  </w:tcPr>
                  <w:p w14:paraId="255FFD12" w14:textId="77777777" w:rsidR="00D347A9" w:rsidRPr="00D347A9" w:rsidRDefault="00D347A9" w:rsidP="00775AB9">
                    <w:pPr>
                      <w:spacing w:after="0" w:line="240" w:lineRule="auto"/>
                      <w:jc w:val="left"/>
                      <w:rPr>
                        <w:rFonts w:asciiTheme="minorHAnsi" w:hAnsiTheme="minorHAnsi" w:cstheme="minorHAnsi"/>
                        <w:sz w:val="20"/>
                        <w:szCs w:val="20"/>
                      </w:rPr>
                    </w:pPr>
                  </w:p>
                </w:tc>
                <w:tc>
                  <w:tcPr>
                    <w:tcW w:w="980" w:type="dxa"/>
                    <w:vAlign w:val="center"/>
                    <w:hideMark/>
                  </w:tcPr>
                  <w:p w14:paraId="6E7C5D19" w14:textId="77777777" w:rsidR="00D347A9" w:rsidRPr="00D347A9" w:rsidRDefault="00D347A9" w:rsidP="00775AB9">
                    <w:pPr>
                      <w:spacing w:after="0" w:line="240" w:lineRule="auto"/>
                      <w:jc w:val="left"/>
                      <w:rPr>
                        <w:rFonts w:asciiTheme="minorHAnsi" w:hAnsiTheme="minorHAnsi" w:cstheme="minorHAnsi"/>
                        <w:sz w:val="20"/>
                        <w:szCs w:val="20"/>
                      </w:rPr>
                    </w:pPr>
                  </w:p>
                </w:tc>
              </w:tr>
              <w:tr w:rsidR="00D347A9" w:rsidRPr="00D347A9" w14:paraId="54C66A1D" w14:textId="77777777" w:rsidTr="00EB0F46">
                <w:trPr>
                  <w:trHeight w:val="375"/>
                </w:trPr>
                <w:tc>
                  <w:tcPr>
                    <w:tcW w:w="9062" w:type="dxa"/>
                    <w:gridSpan w:val="4"/>
                    <w:tcBorders>
                      <w:top w:val="single" w:sz="8" w:space="0" w:color="auto"/>
                      <w:left w:val="single" w:sz="8" w:space="0" w:color="auto"/>
                      <w:bottom w:val="nil"/>
                      <w:right w:val="single" w:sz="8" w:space="0" w:color="000000"/>
                    </w:tcBorders>
                    <w:shd w:val="clear" w:color="000000" w:fill="D9D9D9"/>
                    <w:noWrap/>
                    <w:vAlign w:val="center"/>
                    <w:hideMark/>
                  </w:tcPr>
                  <w:p w14:paraId="5F764E9B" w14:textId="11EA5937" w:rsidR="00D347A9" w:rsidRPr="00D347A9" w:rsidRDefault="00D347A9" w:rsidP="00775AB9">
                    <w:pPr>
                      <w:spacing w:after="0" w:line="240" w:lineRule="auto"/>
                      <w:jc w:val="center"/>
                      <w:rPr>
                        <w:rFonts w:asciiTheme="minorHAnsi" w:hAnsiTheme="minorHAnsi" w:cstheme="minorHAnsi"/>
                        <w:b/>
                        <w:bCs/>
                        <w:sz w:val="20"/>
                        <w:szCs w:val="20"/>
                      </w:rPr>
                    </w:pPr>
                    <w:r w:rsidRPr="00D347A9">
                      <w:rPr>
                        <w:rFonts w:asciiTheme="minorHAnsi" w:hAnsiTheme="minorHAnsi" w:cstheme="minorHAnsi"/>
                        <w:b/>
                        <w:bCs/>
                        <w:sz w:val="20"/>
                        <w:szCs w:val="20"/>
                      </w:rPr>
                      <w:t xml:space="preserve">Part 3: Expert </w:t>
                    </w:r>
                    <w:r w:rsidR="00456127">
                      <w:rPr>
                        <w:rFonts w:asciiTheme="minorHAnsi" w:hAnsiTheme="minorHAnsi" w:cstheme="minorHAnsi"/>
                        <w:b/>
                        <w:bCs/>
                        <w:sz w:val="20"/>
                        <w:szCs w:val="20"/>
                      </w:rPr>
                      <w:t>Viewer</w:t>
                    </w:r>
                    <w:r w:rsidRPr="00D347A9">
                      <w:rPr>
                        <w:rFonts w:asciiTheme="minorHAnsi" w:hAnsiTheme="minorHAnsi" w:cstheme="minorHAnsi"/>
                        <w:b/>
                        <w:bCs/>
                        <w:sz w:val="20"/>
                        <w:szCs w:val="20"/>
                      </w:rPr>
                      <w:t xml:space="preserve"> Application</w:t>
                    </w:r>
                    <w:r w:rsidR="00E8703A">
                      <w:rPr>
                        <w:rFonts w:asciiTheme="minorHAnsi" w:hAnsiTheme="minorHAnsi" w:cstheme="minorHAnsi"/>
                        <w:b/>
                        <w:bCs/>
                        <w:sz w:val="20"/>
                        <w:szCs w:val="20"/>
                      </w:rPr>
                      <w:t>*****</w:t>
                    </w:r>
                  </w:p>
                </w:tc>
                <w:tc>
                  <w:tcPr>
                    <w:tcW w:w="980" w:type="dxa"/>
                    <w:vAlign w:val="center"/>
                    <w:hideMark/>
                  </w:tcPr>
                  <w:p w14:paraId="58B28C8A" w14:textId="77777777" w:rsidR="00D347A9" w:rsidRPr="00D347A9" w:rsidRDefault="00D347A9" w:rsidP="00775AB9">
                    <w:pPr>
                      <w:spacing w:after="0" w:line="240" w:lineRule="auto"/>
                      <w:jc w:val="left"/>
                      <w:rPr>
                        <w:rFonts w:asciiTheme="minorHAnsi" w:hAnsiTheme="minorHAnsi" w:cstheme="minorHAnsi"/>
                        <w:sz w:val="20"/>
                        <w:szCs w:val="20"/>
                      </w:rPr>
                    </w:pPr>
                  </w:p>
                </w:tc>
              </w:tr>
              <w:tr w:rsidR="00D347A9" w:rsidRPr="00D347A9" w14:paraId="1BAA183E" w14:textId="77777777" w:rsidTr="00EB0F46">
                <w:trPr>
                  <w:trHeight w:val="315"/>
                </w:trPr>
                <w:tc>
                  <w:tcPr>
                    <w:tcW w:w="2960" w:type="dxa"/>
                    <w:tcBorders>
                      <w:top w:val="single" w:sz="4" w:space="0" w:color="auto"/>
                      <w:left w:val="single" w:sz="8" w:space="0" w:color="auto"/>
                      <w:bottom w:val="single" w:sz="4" w:space="0" w:color="auto"/>
                      <w:right w:val="nil"/>
                    </w:tcBorders>
                    <w:shd w:val="clear" w:color="auto" w:fill="auto"/>
                    <w:noWrap/>
                    <w:vAlign w:val="center"/>
                    <w:hideMark/>
                  </w:tcPr>
                  <w:p w14:paraId="5AE1CE86" w14:textId="77777777" w:rsidR="00D347A9" w:rsidRPr="00D347A9" w:rsidRDefault="00D347A9" w:rsidP="00775AB9">
                    <w:pPr>
                      <w:spacing w:after="0" w:line="240" w:lineRule="auto"/>
                      <w:jc w:val="center"/>
                      <w:rPr>
                        <w:rFonts w:asciiTheme="minorHAnsi" w:hAnsiTheme="minorHAnsi" w:cstheme="minorHAnsi"/>
                        <w:b/>
                        <w:bCs/>
                        <w:sz w:val="20"/>
                        <w:szCs w:val="20"/>
                      </w:rPr>
                    </w:pPr>
                    <w:r w:rsidRPr="00D347A9">
                      <w:rPr>
                        <w:rFonts w:asciiTheme="minorHAnsi" w:hAnsiTheme="minorHAnsi" w:cstheme="minorHAnsi"/>
                        <w:b/>
                        <w:bCs/>
                        <w:sz w:val="20"/>
                        <w:szCs w:val="20"/>
                      </w:rPr>
                      <w:t>Deliverable</w:t>
                    </w:r>
                  </w:p>
                </w:tc>
                <w:tc>
                  <w:tcPr>
                    <w:tcW w:w="6102" w:type="dxa"/>
                    <w:gridSpan w:val="3"/>
                    <w:tcBorders>
                      <w:top w:val="single" w:sz="4" w:space="0" w:color="auto"/>
                      <w:left w:val="nil"/>
                      <w:bottom w:val="single" w:sz="4" w:space="0" w:color="auto"/>
                      <w:right w:val="single" w:sz="8" w:space="0" w:color="000000"/>
                    </w:tcBorders>
                    <w:shd w:val="clear" w:color="auto" w:fill="auto"/>
                    <w:noWrap/>
                    <w:vAlign w:val="center"/>
                    <w:hideMark/>
                  </w:tcPr>
                  <w:p w14:paraId="23BCCB6A" w14:textId="77777777" w:rsidR="00D347A9" w:rsidRPr="00D347A9" w:rsidRDefault="00D347A9" w:rsidP="00775AB9">
                    <w:pPr>
                      <w:spacing w:after="0" w:line="240" w:lineRule="auto"/>
                      <w:jc w:val="center"/>
                      <w:rPr>
                        <w:rFonts w:asciiTheme="minorHAnsi" w:hAnsiTheme="minorHAnsi" w:cstheme="minorHAnsi"/>
                        <w:b/>
                        <w:bCs/>
                        <w:sz w:val="20"/>
                        <w:szCs w:val="20"/>
                      </w:rPr>
                    </w:pPr>
                    <w:r w:rsidRPr="00D347A9">
                      <w:rPr>
                        <w:rFonts w:asciiTheme="minorHAnsi" w:hAnsiTheme="minorHAnsi" w:cstheme="minorHAnsi"/>
                        <w:b/>
                        <w:bCs/>
                        <w:sz w:val="20"/>
                        <w:szCs w:val="20"/>
                      </w:rPr>
                      <w:t>Summary</w:t>
                    </w:r>
                  </w:p>
                </w:tc>
                <w:tc>
                  <w:tcPr>
                    <w:tcW w:w="980" w:type="dxa"/>
                    <w:vAlign w:val="center"/>
                    <w:hideMark/>
                  </w:tcPr>
                  <w:p w14:paraId="1CD46818" w14:textId="77777777" w:rsidR="00D347A9" w:rsidRPr="00D347A9" w:rsidRDefault="00D347A9" w:rsidP="00775AB9">
                    <w:pPr>
                      <w:spacing w:after="0" w:line="240" w:lineRule="auto"/>
                      <w:jc w:val="left"/>
                      <w:rPr>
                        <w:rFonts w:asciiTheme="minorHAnsi" w:hAnsiTheme="minorHAnsi" w:cstheme="minorHAnsi"/>
                        <w:sz w:val="20"/>
                        <w:szCs w:val="20"/>
                      </w:rPr>
                    </w:pPr>
                  </w:p>
                </w:tc>
              </w:tr>
              <w:tr w:rsidR="00D347A9" w:rsidRPr="00D347A9" w14:paraId="597C5798" w14:textId="77777777" w:rsidTr="00EB0F46">
                <w:trPr>
                  <w:trHeight w:val="1080"/>
                </w:trPr>
                <w:tc>
                  <w:tcPr>
                    <w:tcW w:w="2960" w:type="dxa"/>
                    <w:tcBorders>
                      <w:top w:val="nil"/>
                      <w:left w:val="single" w:sz="8" w:space="0" w:color="auto"/>
                      <w:bottom w:val="single" w:sz="4" w:space="0" w:color="auto"/>
                      <w:right w:val="single" w:sz="4" w:space="0" w:color="auto"/>
                    </w:tcBorders>
                    <w:shd w:val="clear" w:color="auto" w:fill="auto"/>
                    <w:vAlign w:val="center"/>
                    <w:hideMark/>
                  </w:tcPr>
                  <w:p w14:paraId="6770CCDA" w14:textId="11940F44" w:rsidR="00D347A9" w:rsidRPr="00D347A9" w:rsidRDefault="00D347A9" w:rsidP="00775AB9">
                    <w:pPr>
                      <w:spacing w:after="0" w:line="240" w:lineRule="auto"/>
                      <w:jc w:val="center"/>
                      <w:rPr>
                        <w:rFonts w:asciiTheme="minorHAnsi" w:hAnsiTheme="minorHAnsi" w:cstheme="minorHAnsi"/>
                        <w:sz w:val="20"/>
                        <w:szCs w:val="20"/>
                      </w:rPr>
                    </w:pPr>
                    <w:r w:rsidRPr="00D347A9">
                      <w:rPr>
                        <w:rFonts w:asciiTheme="minorHAnsi" w:hAnsiTheme="minorHAnsi" w:cstheme="minorHAnsi"/>
                        <w:sz w:val="20"/>
                        <w:szCs w:val="20"/>
                      </w:rPr>
                      <w:t xml:space="preserve">Expert </w:t>
                    </w:r>
                    <w:r w:rsidR="00456127">
                      <w:rPr>
                        <w:rFonts w:asciiTheme="minorHAnsi" w:hAnsiTheme="minorHAnsi" w:cstheme="minorHAnsi"/>
                        <w:sz w:val="20"/>
                        <w:szCs w:val="20"/>
                      </w:rPr>
                      <w:t>Viewer</w:t>
                    </w:r>
                    <w:r w:rsidRPr="00D347A9">
                      <w:rPr>
                        <w:rFonts w:asciiTheme="minorHAnsi" w:hAnsiTheme="minorHAnsi" w:cstheme="minorHAnsi"/>
                        <w:sz w:val="20"/>
                        <w:szCs w:val="20"/>
                      </w:rPr>
                      <w:t xml:space="preserve"> Application</w:t>
                    </w:r>
                  </w:p>
                </w:tc>
                <w:tc>
                  <w:tcPr>
                    <w:tcW w:w="6102" w:type="dxa"/>
                    <w:gridSpan w:val="3"/>
                    <w:tcBorders>
                      <w:top w:val="single" w:sz="4" w:space="0" w:color="auto"/>
                      <w:left w:val="nil"/>
                      <w:bottom w:val="single" w:sz="4" w:space="0" w:color="auto"/>
                      <w:right w:val="single" w:sz="8" w:space="0" w:color="000000"/>
                    </w:tcBorders>
                    <w:shd w:val="clear" w:color="auto" w:fill="auto"/>
                    <w:vAlign w:val="center"/>
                    <w:hideMark/>
                  </w:tcPr>
                  <w:p w14:paraId="6D6FA83A" w14:textId="248FD481" w:rsidR="00D347A9" w:rsidRPr="00D347A9" w:rsidRDefault="00D347A9" w:rsidP="00775AB9">
                    <w:pPr>
                      <w:spacing w:after="0" w:line="240" w:lineRule="auto"/>
                      <w:jc w:val="left"/>
                      <w:rPr>
                        <w:rFonts w:asciiTheme="minorHAnsi" w:hAnsiTheme="minorHAnsi" w:cstheme="minorHAnsi"/>
                        <w:sz w:val="20"/>
                        <w:szCs w:val="20"/>
                      </w:rPr>
                    </w:pPr>
                    <w:r w:rsidRPr="00D347A9">
                      <w:rPr>
                        <w:rFonts w:asciiTheme="minorHAnsi" w:hAnsiTheme="minorHAnsi" w:cstheme="minorHAnsi"/>
                        <w:sz w:val="20"/>
                        <w:szCs w:val="20"/>
                      </w:rPr>
                      <w:t xml:space="preserve">Customised Expert </w:t>
                    </w:r>
                    <w:r w:rsidR="00456127">
                      <w:rPr>
                        <w:rFonts w:asciiTheme="minorHAnsi" w:hAnsiTheme="minorHAnsi" w:cstheme="minorHAnsi"/>
                        <w:sz w:val="20"/>
                        <w:szCs w:val="20"/>
                      </w:rPr>
                      <w:t>Viewer</w:t>
                    </w:r>
                    <w:r w:rsidRPr="00D347A9">
                      <w:rPr>
                        <w:rFonts w:asciiTheme="minorHAnsi" w:hAnsiTheme="minorHAnsi" w:cstheme="minorHAnsi"/>
                        <w:sz w:val="20"/>
                        <w:szCs w:val="20"/>
                      </w:rPr>
                      <w:t xml:space="preserve"> Application developed and maintained for the duration of the contract. This application will require customisation to fit the Departments needs and must then be maintained with up-to-date results</w:t>
                    </w:r>
                    <w:r w:rsidR="00F7551E">
                      <w:rPr>
                        <w:rFonts w:asciiTheme="minorHAnsi" w:hAnsiTheme="minorHAnsi" w:cstheme="minorHAnsi"/>
                        <w:sz w:val="20"/>
                        <w:szCs w:val="20"/>
                      </w:rPr>
                      <w:t>. Please review section 1.20 for more detail.</w:t>
                    </w:r>
                  </w:p>
                </w:tc>
                <w:tc>
                  <w:tcPr>
                    <w:tcW w:w="980" w:type="dxa"/>
                    <w:vAlign w:val="center"/>
                    <w:hideMark/>
                  </w:tcPr>
                  <w:p w14:paraId="6F959B86" w14:textId="77777777" w:rsidR="00D347A9" w:rsidRPr="00D347A9" w:rsidRDefault="00D347A9" w:rsidP="00775AB9">
                    <w:pPr>
                      <w:spacing w:after="0" w:line="240" w:lineRule="auto"/>
                      <w:jc w:val="left"/>
                      <w:rPr>
                        <w:rFonts w:asciiTheme="minorHAnsi" w:hAnsiTheme="minorHAnsi" w:cstheme="minorHAnsi"/>
                        <w:sz w:val="20"/>
                        <w:szCs w:val="20"/>
                      </w:rPr>
                    </w:pPr>
                  </w:p>
                </w:tc>
              </w:tr>
              <w:tr w:rsidR="00D347A9" w:rsidRPr="00D347A9" w14:paraId="65A5A147" w14:textId="77777777" w:rsidTr="00EB0F46">
                <w:trPr>
                  <w:trHeight w:val="300"/>
                </w:trPr>
                <w:tc>
                  <w:tcPr>
                    <w:tcW w:w="2960" w:type="dxa"/>
                    <w:tcBorders>
                      <w:top w:val="nil"/>
                      <w:left w:val="single" w:sz="8" w:space="0" w:color="auto"/>
                      <w:bottom w:val="nil"/>
                      <w:right w:val="nil"/>
                    </w:tcBorders>
                    <w:shd w:val="clear" w:color="auto" w:fill="auto"/>
                    <w:noWrap/>
                    <w:vAlign w:val="center"/>
                    <w:hideMark/>
                  </w:tcPr>
                  <w:p w14:paraId="12393C10" w14:textId="77777777" w:rsidR="00D347A9" w:rsidRPr="00D347A9" w:rsidRDefault="00D347A9" w:rsidP="00775AB9">
                    <w:pPr>
                      <w:spacing w:after="0" w:line="240" w:lineRule="auto"/>
                      <w:jc w:val="left"/>
                      <w:rPr>
                        <w:rFonts w:asciiTheme="minorHAnsi" w:hAnsiTheme="minorHAnsi" w:cstheme="minorHAnsi"/>
                        <w:sz w:val="20"/>
                        <w:szCs w:val="20"/>
                      </w:rPr>
                    </w:pPr>
                    <w:r w:rsidRPr="00D347A9">
                      <w:rPr>
                        <w:rFonts w:asciiTheme="minorHAnsi" w:hAnsiTheme="minorHAnsi" w:cstheme="minorHAnsi"/>
                        <w:sz w:val="20"/>
                        <w:szCs w:val="20"/>
                      </w:rPr>
                      <w:t> </w:t>
                    </w:r>
                  </w:p>
                </w:tc>
                <w:tc>
                  <w:tcPr>
                    <w:tcW w:w="2220" w:type="dxa"/>
                    <w:tcBorders>
                      <w:top w:val="nil"/>
                      <w:left w:val="nil"/>
                      <w:bottom w:val="nil"/>
                      <w:right w:val="nil"/>
                    </w:tcBorders>
                    <w:shd w:val="clear" w:color="auto" w:fill="auto"/>
                    <w:noWrap/>
                    <w:vAlign w:val="center"/>
                    <w:hideMark/>
                  </w:tcPr>
                  <w:p w14:paraId="38C1DD1F" w14:textId="77777777" w:rsidR="00D347A9" w:rsidRPr="00D347A9" w:rsidRDefault="00D347A9" w:rsidP="00775AB9">
                    <w:pPr>
                      <w:spacing w:after="0" w:line="240" w:lineRule="auto"/>
                      <w:jc w:val="left"/>
                      <w:rPr>
                        <w:rFonts w:asciiTheme="minorHAnsi" w:hAnsiTheme="minorHAnsi" w:cstheme="minorHAnsi"/>
                        <w:sz w:val="20"/>
                        <w:szCs w:val="20"/>
                      </w:rPr>
                    </w:pPr>
                  </w:p>
                </w:tc>
                <w:tc>
                  <w:tcPr>
                    <w:tcW w:w="3220" w:type="dxa"/>
                    <w:tcBorders>
                      <w:top w:val="nil"/>
                      <w:left w:val="nil"/>
                      <w:bottom w:val="nil"/>
                      <w:right w:val="nil"/>
                    </w:tcBorders>
                    <w:shd w:val="clear" w:color="auto" w:fill="auto"/>
                    <w:noWrap/>
                    <w:vAlign w:val="center"/>
                    <w:hideMark/>
                  </w:tcPr>
                  <w:p w14:paraId="004CC7A8" w14:textId="77777777" w:rsidR="00D347A9" w:rsidRPr="00D347A9" w:rsidRDefault="00D347A9" w:rsidP="00775AB9">
                    <w:pPr>
                      <w:spacing w:after="0" w:line="240" w:lineRule="auto"/>
                      <w:jc w:val="left"/>
                      <w:rPr>
                        <w:rFonts w:asciiTheme="minorHAnsi" w:hAnsiTheme="minorHAnsi" w:cstheme="minorHAnsi"/>
                        <w:sz w:val="20"/>
                        <w:szCs w:val="20"/>
                      </w:rPr>
                    </w:pPr>
                  </w:p>
                </w:tc>
                <w:tc>
                  <w:tcPr>
                    <w:tcW w:w="662" w:type="dxa"/>
                    <w:tcBorders>
                      <w:top w:val="nil"/>
                      <w:left w:val="single" w:sz="4" w:space="0" w:color="auto"/>
                      <w:bottom w:val="single" w:sz="4" w:space="0" w:color="auto"/>
                      <w:right w:val="single" w:sz="8" w:space="0" w:color="auto"/>
                    </w:tcBorders>
                    <w:shd w:val="clear" w:color="auto" w:fill="auto"/>
                    <w:noWrap/>
                    <w:vAlign w:val="center"/>
                    <w:hideMark/>
                  </w:tcPr>
                  <w:p w14:paraId="1C941FE5" w14:textId="77777777" w:rsidR="00D347A9" w:rsidRPr="00D347A9" w:rsidRDefault="00D347A9" w:rsidP="00775AB9">
                    <w:pPr>
                      <w:spacing w:after="0" w:line="240" w:lineRule="auto"/>
                      <w:jc w:val="left"/>
                      <w:rPr>
                        <w:rFonts w:asciiTheme="minorHAnsi" w:hAnsiTheme="minorHAnsi" w:cstheme="minorHAnsi"/>
                        <w:b/>
                        <w:bCs/>
                        <w:sz w:val="20"/>
                        <w:szCs w:val="20"/>
                      </w:rPr>
                    </w:pPr>
                    <w:r w:rsidRPr="00D347A9">
                      <w:rPr>
                        <w:rFonts w:asciiTheme="minorHAnsi" w:hAnsiTheme="minorHAnsi" w:cstheme="minorHAnsi"/>
                        <w:b/>
                        <w:bCs/>
                        <w:sz w:val="20"/>
                        <w:szCs w:val="20"/>
                      </w:rPr>
                      <w:t>Cost</w:t>
                    </w:r>
                  </w:p>
                </w:tc>
                <w:tc>
                  <w:tcPr>
                    <w:tcW w:w="980" w:type="dxa"/>
                    <w:vAlign w:val="center"/>
                    <w:hideMark/>
                  </w:tcPr>
                  <w:p w14:paraId="79985FF1" w14:textId="77777777" w:rsidR="00D347A9" w:rsidRPr="00D347A9" w:rsidRDefault="00D347A9" w:rsidP="00775AB9">
                    <w:pPr>
                      <w:spacing w:after="0" w:line="240" w:lineRule="auto"/>
                      <w:jc w:val="left"/>
                      <w:rPr>
                        <w:rFonts w:asciiTheme="minorHAnsi" w:hAnsiTheme="minorHAnsi" w:cstheme="minorHAnsi"/>
                        <w:sz w:val="20"/>
                        <w:szCs w:val="20"/>
                      </w:rPr>
                    </w:pPr>
                  </w:p>
                </w:tc>
              </w:tr>
              <w:tr w:rsidR="00D347A9" w:rsidRPr="00D347A9" w14:paraId="6A3F51FC" w14:textId="77777777" w:rsidTr="00EB0F46">
                <w:trPr>
                  <w:trHeight w:val="330"/>
                </w:trPr>
                <w:tc>
                  <w:tcPr>
                    <w:tcW w:w="2960" w:type="dxa"/>
                    <w:tcBorders>
                      <w:top w:val="single" w:sz="4" w:space="0" w:color="auto"/>
                      <w:left w:val="single" w:sz="8" w:space="0" w:color="auto"/>
                      <w:bottom w:val="single" w:sz="8" w:space="0" w:color="auto"/>
                      <w:right w:val="nil"/>
                    </w:tcBorders>
                    <w:shd w:val="clear" w:color="auto" w:fill="auto"/>
                    <w:noWrap/>
                    <w:vAlign w:val="center"/>
                    <w:hideMark/>
                  </w:tcPr>
                  <w:p w14:paraId="1E28FD08" w14:textId="77777777" w:rsidR="00D347A9" w:rsidRPr="00D347A9" w:rsidRDefault="00D347A9" w:rsidP="00775AB9">
                    <w:pPr>
                      <w:spacing w:after="0" w:line="240" w:lineRule="auto"/>
                      <w:jc w:val="center"/>
                      <w:rPr>
                        <w:rFonts w:asciiTheme="minorHAnsi" w:hAnsiTheme="minorHAnsi" w:cstheme="minorHAnsi"/>
                        <w:b/>
                        <w:bCs/>
                        <w:sz w:val="20"/>
                        <w:szCs w:val="20"/>
                      </w:rPr>
                    </w:pPr>
                    <w:r w:rsidRPr="00D347A9">
                      <w:rPr>
                        <w:rFonts w:asciiTheme="minorHAnsi" w:hAnsiTheme="minorHAnsi" w:cstheme="minorHAnsi"/>
                        <w:b/>
                        <w:bCs/>
                        <w:sz w:val="20"/>
                        <w:szCs w:val="20"/>
                      </w:rPr>
                      <w:t> </w:t>
                    </w:r>
                  </w:p>
                </w:tc>
                <w:tc>
                  <w:tcPr>
                    <w:tcW w:w="2220" w:type="dxa"/>
                    <w:tcBorders>
                      <w:top w:val="single" w:sz="4" w:space="0" w:color="auto"/>
                      <w:left w:val="nil"/>
                      <w:bottom w:val="single" w:sz="8" w:space="0" w:color="auto"/>
                      <w:right w:val="nil"/>
                    </w:tcBorders>
                    <w:shd w:val="clear" w:color="auto" w:fill="auto"/>
                    <w:noWrap/>
                    <w:vAlign w:val="center"/>
                    <w:hideMark/>
                  </w:tcPr>
                  <w:p w14:paraId="257FE663" w14:textId="77777777" w:rsidR="00D347A9" w:rsidRPr="00D347A9" w:rsidRDefault="00D347A9" w:rsidP="00775AB9">
                    <w:pPr>
                      <w:spacing w:after="0" w:line="240" w:lineRule="auto"/>
                      <w:jc w:val="left"/>
                      <w:rPr>
                        <w:rFonts w:asciiTheme="minorHAnsi" w:hAnsiTheme="minorHAnsi" w:cstheme="minorHAnsi"/>
                        <w:sz w:val="20"/>
                        <w:szCs w:val="20"/>
                      </w:rPr>
                    </w:pPr>
                    <w:r w:rsidRPr="00D347A9">
                      <w:rPr>
                        <w:rFonts w:asciiTheme="minorHAnsi" w:hAnsiTheme="minorHAnsi" w:cstheme="minorHAnsi"/>
                        <w:sz w:val="20"/>
                        <w:szCs w:val="20"/>
                      </w:rPr>
                      <w:t> </w:t>
                    </w:r>
                  </w:p>
                </w:tc>
                <w:tc>
                  <w:tcPr>
                    <w:tcW w:w="3220" w:type="dxa"/>
                    <w:tcBorders>
                      <w:top w:val="single" w:sz="4" w:space="0" w:color="auto"/>
                      <w:left w:val="single" w:sz="4" w:space="0" w:color="auto"/>
                      <w:bottom w:val="single" w:sz="8" w:space="0" w:color="auto"/>
                      <w:right w:val="nil"/>
                    </w:tcBorders>
                    <w:shd w:val="clear" w:color="auto" w:fill="auto"/>
                    <w:noWrap/>
                    <w:vAlign w:val="center"/>
                    <w:hideMark/>
                  </w:tcPr>
                  <w:p w14:paraId="36B62C92" w14:textId="77777777" w:rsidR="00D347A9" w:rsidRPr="00D347A9" w:rsidRDefault="00D347A9" w:rsidP="00775AB9">
                    <w:pPr>
                      <w:spacing w:after="0" w:line="240" w:lineRule="auto"/>
                      <w:jc w:val="center"/>
                      <w:rPr>
                        <w:rFonts w:asciiTheme="minorHAnsi" w:hAnsiTheme="minorHAnsi" w:cstheme="minorHAnsi"/>
                        <w:b/>
                        <w:bCs/>
                        <w:sz w:val="20"/>
                        <w:szCs w:val="20"/>
                      </w:rPr>
                    </w:pPr>
                    <w:r w:rsidRPr="00D347A9">
                      <w:rPr>
                        <w:rFonts w:asciiTheme="minorHAnsi" w:hAnsiTheme="minorHAnsi" w:cstheme="minorHAnsi"/>
                        <w:b/>
                        <w:bCs/>
                        <w:sz w:val="20"/>
                        <w:szCs w:val="20"/>
                      </w:rPr>
                      <w:t>Part 3 Total</w:t>
                    </w:r>
                  </w:p>
                </w:tc>
                <w:tc>
                  <w:tcPr>
                    <w:tcW w:w="662" w:type="dxa"/>
                    <w:tcBorders>
                      <w:top w:val="nil"/>
                      <w:left w:val="single" w:sz="4" w:space="0" w:color="auto"/>
                      <w:bottom w:val="single" w:sz="8" w:space="0" w:color="auto"/>
                      <w:right w:val="single" w:sz="8" w:space="0" w:color="auto"/>
                    </w:tcBorders>
                    <w:shd w:val="clear" w:color="auto" w:fill="auto"/>
                    <w:noWrap/>
                    <w:vAlign w:val="center"/>
                    <w:hideMark/>
                  </w:tcPr>
                  <w:p w14:paraId="05D8B742" w14:textId="77777777" w:rsidR="00D347A9" w:rsidRPr="00D347A9" w:rsidRDefault="00D347A9" w:rsidP="00775AB9">
                    <w:pPr>
                      <w:spacing w:after="0" w:line="240" w:lineRule="auto"/>
                      <w:jc w:val="left"/>
                      <w:rPr>
                        <w:rFonts w:asciiTheme="minorHAnsi" w:hAnsiTheme="minorHAnsi" w:cstheme="minorHAnsi"/>
                        <w:sz w:val="20"/>
                        <w:szCs w:val="20"/>
                      </w:rPr>
                    </w:pPr>
                    <w:r w:rsidRPr="00D347A9">
                      <w:rPr>
                        <w:rFonts w:asciiTheme="minorHAnsi" w:hAnsiTheme="minorHAnsi" w:cstheme="minorHAnsi"/>
                        <w:sz w:val="20"/>
                        <w:szCs w:val="20"/>
                      </w:rPr>
                      <w:t> </w:t>
                    </w:r>
                  </w:p>
                </w:tc>
                <w:tc>
                  <w:tcPr>
                    <w:tcW w:w="980" w:type="dxa"/>
                    <w:vAlign w:val="center"/>
                    <w:hideMark/>
                  </w:tcPr>
                  <w:p w14:paraId="65FB06C3" w14:textId="77777777" w:rsidR="00D347A9" w:rsidRPr="00D347A9" w:rsidRDefault="00D347A9" w:rsidP="00775AB9">
                    <w:pPr>
                      <w:spacing w:after="0" w:line="240" w:lineRule="auto"/>
                      <w:jc w:val="left"/>
                      <w:rPr>
                        <w:rFonts w:asciiTheme="minorHAnsi" w:hAnsiTheme="minorHAnsi" w:cstheme="minorHAnsi"/>
                        <w:sz w:val="20"/>
                        <w:szCs w:val="20"/>
                      </w:rPr>
                    </w:pPr>
                  </w:p>
                </w:tc>
              </w:tr>
              <w:tr w:rsidR="00D347A9" w:rsidRPr="00D347A9" w14:paraId="42AD1CEB" w14:textId="77777777" w:rsidTr="00EB0F46">
                <w:trPr>
                  <w:trHeight w:val="180"/>
                </w:trPr>
                <w:tc>
                  <w:tcPr>
                    <w:tcW w:w="2960" w:type="dxa"/>
                    <w:tcBorders>
                      <w:top w:val="nil"/>
                      <w:left w:val="nil"/>
                      <w:bottom w:val="nil"/>
                      <w:right w:val="nil"/>
                    </w:tcBorders>
                    <w:shd w:val="clear" w:color="auto" w:fill="auto"/>
                    <w:noWrap/>
                    <w:vAlign w:val="center"/>
                    <w:hideMark/>
                  </w:tcPr>
                  <w:p w14:paraId="1A392703" w14:textId="77777777" w:rsidR="00D347A9" w:rsidRPr="00D347A9" w:rsidRDefault="00D347A9" w:rsidP="00775AB9">
                    <w:pPr>
                      <w:spacing w:after="0" w:line="240" w:lineRule="auto"/>
                      <w:jc w:val="left"/>
                      <w:rPr>
                        <w:rFonts w:asciiTheme="minorHAnsi" w:hAnsiTheme="minorHAnsi" w:cstheme="minorHAnsi"/>
                        <w:sz w:val="20"/>
                        <w:szCs w:val="20"/>
                      </w:rPr>
                    </w:pPr>
                  </w:p>
                </w:tc>
                <w:tc>
                  <w:tcPr>
                    <w:tcW w:w="2220" w:type="dxa"/>
                    <w:tcBorders>
                      <w:top w:val="nil"/>
                      <w:left w:val="nil"/>
                      <w:bottom w:val="nil"/>
                      <w:right w:val="nil"/>
                    </w:tcBorders>
                    <w:shd w:val="clear" w:color="auto" w:fill="auto"/>
                    <w:noWrap/>
                    <w:vAlign w:val="center"/>
                    <w:hideMark/>
                  </w:tcPr>
                  <w:p w14:paraId="1D9A583D" w14:textId="77777777" w:rsidR="00D347A9" w:rsidRPr="00D347A9" w:rsidRDefault="00D347A9" w:rsidP="00775AB9">
                    <w:pPr>
                      <w:spacing w:after="0" w:line="240" w:lineRule="auto"/>
                      <w:jc w:val="center"/>
                      <w:rPr>
                        <w:rFonts w:asciiTheme="minorHAnsi" w:hAnsiTheme="minorHAnsi" w:cstheme="minorHAnsi"/>
                        <w:sz w:val="20"/>
                        <w:szCs w:val="20"/>
                      </w:rPr>
                    </w:pPr>
                  </w:p>
                </w:tc>
                <w:tc>
                  <w:tcPr>
                    <w:tcW w:w="3220" w:type="dxa"/>
                    <w:tcBorders>
                      <w:top w:val="nil"/>
                      <w:left w:val="nil"/>
                      <w:bottom w:val="nil"/>
                      <w:right w:val="nil"/>
                    </w:tcBorders>
                    <w:shd w:val="clear" w:color="auto" w:fill="auto"/>
                    <w:noWrap/>
                    <w:vAlign w:val="center"/>
                    <w:hideMark/>
                  </w:tcPr>
                  <w:p w14:paraId="4537CDD6" w14:textId="77777777" w:rsidR="00D347A9" w:rsidRPr="00D347A9" w:rsidRDefault="00D347A9" w:rsidP="00775AB9">
                    <w:pPr>
                      <w:spacing w:after="0" w:line="240" w:lineRule="auto"/>
                      <w:jc w:val="left"/>
                      <w:rPr>
                        <w:rFonts w:asciiTheme="minorHAnsi" w:hAnsiTheme="minorHAnsi" w:cstheme="minorHAnsi"/>
                        <w:sz w:val="20"/>
                        <w:szCs w:val="20"/>
                      </w:rPr>
                    </w:pPr>
                  </w:p>
                </w:tc>
                <w:tc>
                  <w:tcPr>
                    <w:tcW w:w="662" w:type="dxa"/>
                    <w:tcBorders>
                      <w:top w:val="nil"/>
                      <w:left w:val="nil"/>
                      <w:bottom w:val="nil"/>
                      <w:right w:val="single" w:sz="4" w:space="0" w:color="auto"/>
                    </w:tcBorders>
                    <w:shd w:val="clear" w:color="auto" w:fill="auto"/>
                    <w:noWrap/>
                    <w:vAlign w:val="center"/>
                    <w:hideMark/>
                  </w:tcPr>
                  <w:p w14:paraId="08E074FF" w14:textId="77777777" w:rsidR="00D347A9" w:rsidRPr="00D347A9" w:rsidRDefault="00D347A9" w:rsidP="00775AB9">
                    <w:pPr>
                      <w:spacing w:after="0" w:line="240" w:lineRule="auto"/>
                      <w:jc w:val="center"/>
                      <w:rPr>
                        <w:rFonts w:asciiTheme="minorHAnsi" w:hAnsiTheme="minorHAnsi" w:cstheme="minorHAnsi"/>
                        <w:sz w:val="20"/>
                        <w:szCs w:val="20"/>
                      </w:rPr>
                    </w:pPr>
                    <w:r w:rsidRPr="00D347A9">
                      <w:rPr>
                        <w:rFonts w:asciiTheme="minorHAnsi" w:hAnsiTheme="minorHAnsi" w:cstheme="minorHAnsi"/>
                        <w:sz w:val="20"/>
                        <w:szCs w:val="20"/>
                      </w:rPr>
                      <w:t> </w:t>
                    </w:r>
                  </w:p>
                </w:tc>
                <w:tc>
                  <w:tcPr>
                    <w:tcW w:w="980" w:type="dxa"/>
                    <w:vAlign w:val="center"/>
                    <w:hideMark/>
                  </w:tcPr>
                  <w:p w14:paraId="25F4FD7B" w14:textId="77777777" w:rsidR="00D347A9" w:rsidRPr="00D347A9" w:rsidRDefault="00D347A9" w:rsidP="00775AB9">
                    <w:pPr>
                      <w:spacing w:after="0" w:line="240" w:lineRule="auto"/>
                      <w:jc w:val="left"/>
                      <w:rPr>
                        <w:rFonts w:asciiTheme="minorHAnsi" w:hAnsiTheme="minorHAnsi" w:cstheme="minorHAnsi"/>
                        <w:sz w:val="20"/>
                        <w:szCs w:val="20"/>
                      </w:rPr>
                    </w:pPr>
                  </w:p>
                </w:tc>
              </w:tr>
              <w:tr w:rsidR="00D347A9" w:rsidRPr="00D347A9" w14:paraId="324D5F5C" w14:textId="77777777" w:rsidTr="00EB0F46">
                <w:trPr>
                  <w:trHeight w:val="300"/>
                </w:trPr>
                <w:tc>
                  <w:tcPr>
                    <w:tcW w:w="2960" w:type="dxa"/>
                    <w:tcBorders>
                      <w:top w:val="nil"/>
                      <w:left w:val="nil"/>
                      <w:bottom w:val="nil"/>
                      <w:right w:val="nil"/>
                    </w:tcBorders>
                    <w:shd w:val="clear" w:color="auto" w:fill="auto"/>
                    <w:noWrap/>
                    <w:vAlign w:val="center"/>
                    <w:hideMark/>
                  </w:tcPr>
                  <w:p w14:paraId="063B36EC" w14:textId="77777777" w:rsidR="00D347A9" w:rsidRPr="00D347A9" w:rsidRDefault="00D347A9" w:rsidP="00775AB9">
                    <w:pPr>
                      <w:spacing w:after="0" w:line="240" w:lineRule="auto"/>
                      <w:jc w:val="center"/>
                      <w:rPr>
                        <w:rFonts w:asciiTheme="minorHAnsi" w:hAnsiTheme="minorHAnsi" w:cstheme="minorHAnsi"/>
                        <w:sz w:val="20"/>
                        <w:szCs w:val="20"/>
                      </w:rPr>
                    </w:pPr>
                  </w:p>
                </w:tc>
                <w:tc>
                  <w:tcPr>
                    <w:tcW w:w="2220" w:type="dxa"/>
                    <w:tcBorders>
                      <w:top w:val="nil"/>
                      <w:left w:val="nil"/>
                      <w:bottom w:val="nil"/>
                      <w:right w:val="nil"/>
                    </w:tcBorders>
                    <w:shd w:val="clear" w:color="auto" w:fill="auto"/>
                    <w:noWrap/>
                    <w:vAlign w:val="center"/>
                    <w:hideMark/>
                  </w:tcPr>
                  <w:p w14:paraId="28B69D27" w14:textId="77777777" w:rsidR="00D347A9" w:rsidRPr="00D347A9" w:rsidRDefault="00D347A9" w:rsidP="00775AB9">
                    <w:pPr>
                      <w:spacing w:after="0" w:line="240" w:lineRule="auto"/>
                      <w:jc w:val="left"/>
                      <w:rPr>
                        <w:rFonts w:asciiTheme="minorHAnsi" w:hAnsiTheme="minorHAnsi" w:cstheme="minorHAnsi"/>
                        <w:sz w:val="20"/>
                        <w:szCs w:val="20"/>
                      </w:rPr>
                    </w:pPr>
                  </w:p>
                </w:tc>
                <w:tc>
                  <w:tcPr>
                    <w:tcW w:w="3220" w:type="dxa"/>
                    <w:tcBorders>
                      <w:top w:val="single" w:sz="8" w:space="0" w:color="auto"/>
                      <w:left w:val="single" w:sz="8" w:space="0" w:color="auto"/>
                      <w:bottom w:val="nil"/>
                      <w:right w:val="nil"/>
                    </w:tcBorders>
                    <w:shd w:val="clear" w:color="auto" w:fill="auto"/>
                    <w:noWrap/>
                    <w:vAlign w:val="center"/>
                    <w:hideMark/>
                  </w:tcPr>
                  <w:p w14:paraId="00B7BB76" w14:textId="77777777" w:rsidR="00D347A9" w:rsidRPr="00D347A9" w:rsidRDefault="00D347A9" w:rsidP="00775AB9">
                    <w:pPr>
                      <w:spacing w:after="0" w:line="240" w:lineRule="auto"/>
                      <w:jc w:val="center"/>
                      <w:rPr>
                        <w:rFonts w:asciiTheme="minorHAnsi" w:hAnsiTheme="minorHAnsi" w:cstheme="minorHAnsi"/>
                        <w:b/>
                        <w:bCs/>
                        <w:sz w:val="20"/>
                        <w:szCs w:val="20"/>
                      </w:rPr>
                    </w:pPr>
                    <w:r w:rsidRPr="00D347A9">
                      <w:rPr>
                        <w:rFonts w:asciiTheme="minorHAnsi" w:hAnsiTheme="minorHAnsi" w:cstheme="minorHAnsi"/>
                        <w:b/>
                        <w:bCs/>
                        <w:sz w:val="20"/>
                        <w:szCs w:val="20"/>
                      </w:rPr>
                      <w:t>Part 1 Cost</w:t>
                    </w:r>
                  </w:p>
                </w:tc>
                <w:tc>
                  <w:tcPr>
                    <w:tcW w:w="662" w:type="dxa"/>
                    <w:tcBorders>
                      <w:top w:val="single" w:sz="8" w:space="0" w:color="auto"/>
                      <w:left w:val="single" w:sz="4" w:space="0" w:color="auto"/>
                      <w:bottom w:val="nil"/>
                      <w:right w:val="single" w:sz="8" w:space="0" w:color="auto"/>
                    </w:tcBorders>
                    <w:shd w:val="clear" w:color="auto" w:fill="auto"/>
                    <w:noWrap/>
                    <w:vAlign w:val="center"/>
                    <w:hideMark/>
                  </w:tcPr>
                  <w:p w14:paraId="239F4CA0" w14:textId="77777777" w:rsidR="00D347A9" w:rsidRPr="00D347A9" w:rsidRDefault="00D347A9" w:rsidP="00775AB9">
                    <w:pPr>
                      <w:spacing w:after="0" w:line="240" w:lineRule="auto"/>
                      <w:jc w:val="left"/>
                      <w:rPr>
                        <w:rFonts w:asciiTheme="minorHAnsi" w:hAnsiTheme="minorHAnsi" w:cstheme="minorHAnsi"/>
                        <w:sz w:val="20"/>
                        <w:szCs w:val="20"/>
                      </w:rPr>
                    </w:pPr>
                    <w:r w:rsidRPr="00D347A9">
                      <w:rPr>
                        <w:rFonts w:asciiTheme="minorHAnsi" w:hAnsiTheme="minorHAnsi" w:cstheme="minorHAnsi"/>
                        <w:sz w:val="20"/>
                        <w:szCs w:val="20"/>
                      </w:rPr>
                      <w:t> </w:t>
                    </w:r>
                  </w:p>
                </w:tc>
                <w:tc>
                  <w:tcPr>
                    <w:tcW w:w="980" w:type="dxa"/>
                    <w:vAlign w:val="center"/>
                    <w:hideMark/>
                  </w:tcPr>
                  <w:p w14:paraId="314B56CA" w14:textId="77777777" w:rsidR="00D347A9" w:rsidRPr="00D347A9" w:rsidRDefault="00D347A9" w:rsidP="00775AB9">
                    <w:pPr>
                      <w:spacing w:after="0" w:line="240" w:lineRule="auto"/>
                      <w:jc w:val="left"/>
                      <w:rPr>
                        <w:rFonts w:asciiTheme="minorHAnsi" w:hAnsiTheme="minorHAnsi" w:cstheme="minorHAnsi"/>
                        <w:sz w:val="20"/>
                        <w:szCs w:val="20"/>
                      </w:rPr>
                    </w:pPr>
                  </w:p>
                </w:tc>
              </w:tr>
              <w:tr w:rsidR="00D347A9" w:rsidRPr="00D347A9" w14:paraId="3DE5AF1D" w14:textId="77777777" w:rsidTr="00EB0F46">
                <w:trPr>
                  <w:trHeight w:val="300"/>
                </w:trPr>
                <w:tc>
                  <w:tcPr>
                    <w:tcW w:w="2960" w:type="dxa"/>
                    <w:tcBorders>
                      <w:top w:val="nil"/>
                      <w:left w:val="nil"/>
                      <w:bottom w:val="nil"/>
                      <w:right w:val="nil"/>
                    </w:tcBorders>
                    <w:shd w:val="clear" w:color="auto" w:fill="auto"/>
                    <w:noWrap/>
                    <w:vAlign w:val="center"/>
                    <w:hideMark/>
                  </w:tcPr>
                  <w:p w14:paraId="5D5011B1" w14:textId="77777777" w:rsidR="00D347A9" w:rsidRPr="00D347A9" w:rsidRDefault="00D347A9" w:rsidP="00775AB9">
                    <w:pPr>
                      <w:spacing w:after="0" w:line="240" w:lineRule="auto"/>
                      <w:jc w:val="left"/>
                      <w:rPr>
                        <w:rFonts w:asciiTheme="minorHAnsi" w:hAnsiTheme="minorHAnsi" w:cstheme="minorHAnsi"/>
                        <w:sz w:val="20"/>
                        <w:szCs w:val="20"/>
                      </w:rPr>
                    </w:pPr>
                  </w:p>
                </w:tc>
                <w:tc>
                  <w:tcPr>
                    <w:tcW w:w="2220" w:type="dxa"/>
                    <w:tcBorders>
                      <w:top w:val="nil"/>
                      <w:left w:val="nil"/>
                      <w:bottom w:val="nil"/>
                      <w:right w:val="nil"/>
                    </w:tcBorders>
                    <w:shd w:val="clear" w:color="auto" w:fill="auto"/>
                    <w:noWrap/>
                    <w:vAlign w:val="center"/>
                    <w:hideMark/>
                  </w:tcPr>
                  <w:p w14:paraId="63C39D83" w14:textId="77777777" w:rsidR="00D347A9" w:rsidRPr="00D347A9" w:rsidRDefault="00D347A9" w:rsidP="00775AB9">
                    <w:pPr>
                      <w:spacing w:after="0" w:line="240" w:lineRule="auto"/>
                      <w:jc w:val="left"/>
                      <w:rPr>
                        <w:rFonts w:asciiTheme="minorHAnsi" w:hAnsiTheme="minorHAnsi" w:cstheme="minorHAnsi"/>
                        <w:sz w:val="20"/>
                        <w:szCs w:val="20"/>
                      </w:rPr>
                    </w:pPr>
                  </w:p>
                </w:tc>
                <w:tc>
                  <w:tcPr>
                    <w:tcW w:w="3220" w:type="dxa"/>
                    <w:tcBorders>
                      <w:top w:val="nil"/>
                      <w:left w:val="single" w:sz="8" w:space="0" w:color="auto"/>
                      <w:bottom w:val="nil"/>
                      <w:right w:val="nil"/>
                    </w:tcBorders>
                    <w:shd w:val="clear" w:color="auto" w:fill="auto"/>
                    <w:noWrap/>
                    <w:vAlign w:val="center"/>
                    <w:hideMark/>
                  </w:tcPr>
                  <w:p w14:paraId="627E8374" w14:textId="77777777" w:rsidR="00D347A9" w:rsidRPr="00D347A9" w:rsidRDefault="00D347A9" w:rsidP="00775AB9">
                    <w:pPr>
                      <w:spacing w:after="0" w:line="240" w:lineRule="auto"/>
                      <w:jc w:val="center"/>
                      <w:rPr>
                        <w:rFonts w:asciiTheme="minorHAnsi" w:hAnsiTheme="minorHAnsi" w:cstheme="minorHAnsi"/>
                        <w:b/>
                        <w:bCs/>
                        <w:sz w:val="20"/>
                        <w:szCs w:val="20"/>
                      </w:rPr>
                    </w:pPr>
                    <w:r w:rsidRPr="00D347A9">
                      <w:rPr>
                        <w:rFonts w:asciiTheme="minorHAnsi" w:hAnsiTheme="minorHAnsi" w:cstheme="minorHAnsi"/>
                        <w:b/>
                        <w:bCs/>
                        <w:sz w:val="20"/>
                        <w:szCs w:val="20"/>
                      </w:rPr>
                      <w:t>Part 2 Cost</w:t>
                    </w:r>
                  </w:p>
                </w:tc>
                <w:tc>
                  <w:tcPr>
                    <w:tcW w:w="662" w:type="dxa"/>
                    <w:tcBorders>
                      <w:top w:val="nil"/>
                      <w:left w:val="single" w:sz="4" w:space="0" w:color="auto"/>
                      <w:bottom w:val="nil"/>
                      <w:right w:val="single" w:sz="8" w:space="0" w:color="auto"/>
                    </w:tcBorders>
                    <w:shd w:val="clear" w:color="auto" w:fill="auto"/>
                    <w:noWrap/>
                    <w:vAlign w:val="center"/>
                    <w:hideMark/>
                  </w:tcPr>
                  <w:p w14:paraId="2A85E351" w14:textId="77777777" w:rsidR="00D347A9" w:rsidRPr="00D347A9" w:rsidRDefault="00D347A9" w:rsidP="00775AB9">
                    <w:pPr>
                      <w:spacing w:after="0" w:line="240" w:lineRule="auto"/>
                      <w:jc w:val="left"/>
                      <w:rPr>
                        <w:rFonts w:asciiTheme="minorHAnsi" w:hAnsiTheme="minorHAnsi" w:cstheme="minorHAnsi"/>
                        <w:sz w:val="20"/>
                        <w:szCs w:val="20"/>
                      </w:rPr>
                    </w:pPr>
                    <w:r w:rsidRPr="00D347A9">
                      <w:rPr>
                        <w:rFonts w:asciiTheme="minorHAnsi" w:hAnsiTheme="minorHAnsi" w:cstheme="minorHAnsi"/>
                        <w:sz w:val="20"/>
                        <w:szCs w:val="20"/>
                      </w:rPr>
                      <w:t> </w:t>
                    </w:r>
                  </w:p>
                </w:tc>
                <w:tc>
                  <w:tcPr>
                    <w:tcW w:w="980" w:type="dxa"/>
                    <w:vAlign w:val="center"/>
                    <w:hideMark/>
                  </w:tcPr>
                  <w:p w14:paraId="6D6E5CA9" w14:textId="77777777" w:rsidR="00D347A9" w:rsidRPr="00D347A9" w:rsidRDefault="00D347A9" w:rsidP="00775AB9">
                    <w:pPr>
                      <w:spacing w:after="0" w:line="240" w:lineRule="auto"/>
                      <w:jc w:val="left"/>
                      <w:rPr>
                        <w:rFonts w:asciiTheme="minorHAnsi" w:hAnsiTheme="minorHAnsi" w:cstheme="minorHAnsi"/>
                        <w:sz w:val="20"/>
                        <w:szCs w:val="20"/>
                      </w:rPr>
                    </w:pPr>
                  </w:p>
                </w:tc>
              </w:tr>
              <w:tr w:rsidR="00D347A9" w:rsidRPr="00D347A9" w14:paraId="5BFD2F1D" w14:textId="77777777" w:rsidTr="00EB0F46">
                <w:trPr>
                  <w:trHeight w:val="315"/>
                </w:trPr>
                <w:tc>
                  <w:tcPr>
                    <w:tcW w:w="2960" w:type="dxa"/>
                    <w:tcBorders>
                      <w:top w:val="nil"/>
                      <w:left w:val="nil"/>
                      <w:bottom w:val="nil"/>
                      <w:right w:val="nil"/>
                    </w:tcBorders>
                    <w:shd w:val="clear" w:color="auto" w:fill="auto"/>
                    <w:noWrap/>
                    <w:vAlign w:val="center"/>
                    <w:hideMark/>
                  </w:tcPr>
                  <w:p w14:paraId="2F7BBEC8" w14:textId="77777777" w:rsidR="00D347A9" w:rsidRPr="00D347A9" w:rsidRDefault="00D347A9" w:rsidP="00775AB9">
                    <w:pPr>
                      <w:spacing w:after="0" w:line="240" w:lineRule="auto"/>
                      <w:jc w:val="left"/>
                      <w:rPr>
                        <w:rFonts w:asciiTheme="minorHAnsi" w:hAnsiTheme="minorHAnsi" w:cstheme="minorHAnsi"/>
                        <w:sz w:val="20"/>
                        <w:szCs w:val="20"/>
                      </w:rPr>
                    </w:pPr>
                  </w:p>
                </w:tc>
                <w:tc>
                  <w:tcPr>
                    <w:tcW w:w="2220" w:type="dxa"/>
                    <w:tcBorders>
                      <w:top w:val="nil"/>
                      <w:left w:val="nil"/>
                      <w:bottom w:val="nil"/>
                      <w:right w:val="nil"/>
                    </w:tcBorders>
                    <w:shd w:val="clear" w:color="auto" w:fill="auto"/>
                    <w:noWrap/>
                    <w:vAlign w:val="center"/>
                    <w:hideMark/>
                  </w:tcPr>
                  <w:p w14:paraId="3952D0EE" w14:textId="77777777" w:rsidR="00D347A9" w:rsidRPr="00D347A9" w:rsidRDefault="00D347A9" w:rsidP="00775AB9">
                    <w:pPr>
                      <w:spacing w:after="0" w:line="240" w:lineRule="auto"/>
                      <w:jc w:val="left"/>
                      <w:rPr>
                        <w:rFonts w:asciiTheme="minorHAnsi" w:hAnsiTheme="minorHAnsi" w:cstheme="minorHAnsi"/>
                        <w:sz w:val="20"/>
                        <w:szCs w:val="20"/>
                      </w:rPr>
                    </w:pPr>
                  </w:p>
                </w:tc>
                <w:tc>
                  <w:tcPr>
                    <w:tcW w:w="3220" w:type="dxa"/>
                    <w:tcBorders>
                      <w:top w:val="nil"/>
                      <w:left w:val="single" w:sz="8" w:space="0" w:color="auto"/>
                      <w:bottom w:val="double" w:sz="6" w:space="0" w:color="auto"/>
                      <w:right w:val="nil"/>
                    </w:tcBorders>
                    <w:shd w:val="clear" w:color="auto" w:fill="auto"/>
                    <w:noWrap/>
                    <w:vAlign w:val="center"/>
                    <w:hideMark/>
                  </w:tcPr>
                  <w:p w14:paraId="3925FEDF" w14:textId="77777777" w:rsidR="00D347A9" w:rsidRPr="00D347A9" w:rsidRDefault="00D347A9" w:rsidP="00775AB9">
                    <w:pPr>
                      <w:spacing w:after="0" w:line="240" w:lineRule="auto"/>
                      <w:jc w:val="center"/>
                      <w:rPr>
                        <w:rFonts w:asciiTheme="minorHAnsi" w:hAnsiTheme="minorHAnsi" w:cstheme="minorHAnsi"/>
                        <w:b/>
                        <w:bCs/>
                        <w:sz w:val="20"/>
                        <w:szCs w:val="20"/>
                      </w:rPr>
                    </w:pPr>
                    <w:r w:rsidRPr="00D347A9">
                      <w:rPr>
                        <w:rFonts w:asciiTheme="minorHAnsi" w:hAnsiTheme="minorHAnsi" w:cstheme="minorHAnsi"/>
                        <w:b/>
                        <w:bCs/>
                        <w:sz w:val="20"/>
                        <w:szCs w:val="20"/>
                      </w:rPr>
                      <w:t>Part 3 Cost</w:t>
                    </w:r>
                  </w:p>
                </w:tc>
                <w:tc>
                  <w:tcPr>
                    <w:tcW w:w="662" w:type="dxa"/>
                    <w:tcBorders>
                      <w:top w:val="nil"/>
                      <w:left w:val="single" w:sz="4" w:space="0" w:color="auto"/>
                      <w:bottom w:val="double" w:sz="6" w:space="0" w:color="auto"/>
                      <w:right w:val="single" w:sz="8" w:space="0" w:color="auto"/>
                    </w:tcBorders>
                    <w:shd w:val="clear" w:color="auto" w:fill="auto"/>
                    <w:noWrap/>
                    <w:vAlign w:val="center"/>
                    <w:hideMark/>
                  </w:tcPr>
                  <w:p w14:paraId="01AF84A3" w14:textId="77777777" w:rsidR="00D347A9" w:rsidRPr="00D347A9" w:rsidRDefault="00D347A9" w:rsidP="00775AB9">
                    <w:pPr>
                      <w:spacing w:after="0" w:line="240" w:lineRule="auto"/>
                      <w:jc w:val="left"/>
                      <w:rPr>
                        <w:rFonts w:asciiTheme="minorHAnsi" w:hAnsiTheme="minorHAnsi" w:cstheme="minorHAnsi"/>
                        <w:sz w:val="20"/>
                        <w:szCs w:val="20"/>
                      </w:rPr>
                    </w:pPr>
                    <w:r w:rsidRPr="00D347A9">
                      <w:rPr>
                        <w:rFonts w:asciiTheme="minorHAnsi" w:hAnsiTheme="minorHAnsi" w:cstheme="minorHAnsi"/>
                        <w:sz w:val="20"/>
                        <w:szCs w:val="20"/>
                      </w:rPr>
                      <w:t> </w:t>
                    </w:r>
                  </w:p>
                </w:tc>
                <w:tc>
                  <w:tcPr>
                    <w:tcW w:w="980" w:type="dxa"/>
                    <w:vAlign w:val="center"/>
                    <w:hideMark/>
                  </w:tcPr>
                  <w:p w14:paraId="4580099A" w14:textId="77777777" w:rsidR="00D347A9" w:rsidRPr="00D347A9" w:rsidRDefault="00D347A9" w:rsidP="00775AB9">
                    <w:pPr>
                      <w:spacing w:after="0" w:line="240" w:lineRule="auto"/>
                      <w:jc w:val="left"/>
                      <w:rPr>
                        <w:rFonts w:asciiTheme="minorHAnsi" w:hAnsiTheme="minorHAnsi" w:cstheme="minorHAnsi"/>
                        <w:sz w:val="20"/>
                        <w:szCs w:val="20"/>
                      </w:rPr>
                    </w:pPr>
                  </w:p>
                </w:tc>
              </w:tr>
              <w:tr w:rsidR="00D347A9" w:rsidRPr="00D347A9" w14:paraId="32E6C296" w14:textId="77777777" w:rsidTr="00EB0F46">
                <w:trPr>
                  <w:trHeight w:val="330"/>
                </w:trPr>
                <w:tc>
                  <w:tcPr>
                    <w:tcW w:w="2960" w:type="dxa"/>
                    <w:tcBorders>
                      <w:top w:val="nil"/>
                      <w:left w:val="nil"/>
                      <w:bottom w:val="nil"/>
                      <w:right w:val="nil"/>
                    </w:tcBorders>
                    <w:shd w:val="clear" w:color="auto" w:fill="auto"/>
                    <w:noWrap/>
                    <w:vAlign w:val="center"/>
                    <w:hideMark/>
                  </w:tcPr>
                  <w:p w14:paraId="1B055809" w14:textId="77777777" w:rsidR="00D347A9" w:rsidRPr="00D347A9" w:rsidRDefault="00D347A9" w:rsidP="00775AB9">
                    <w:pPr>
                      <w:spacing w:after="0" w:line="240" w:lineRule="auto"/>
                      <w:jc w:val="left"/>
                      <w:rPr>
                        <w:rFonts w:asciiTheme="minorHAnsi" w:hAnsiTheme="minorHAnsi" w:cstheme="minorHAnsi"/>
                        <w:sz w:val="20"/>
                        <w:szCs w:val="20"/>
                      </w:rPr>
                    </w:pPr>
                  </w:p>
                </w:tc>
                <w:tc>
                  <w:tcPr>
                    <w:tcW w:w="2220" w:type="dxa"/>
                    <w:tcBorders>
                      <w:top w:val="nil"/>
                      <w:left w:val="nil"/>
                      <w:bottom w:val="nil"/>
                      <w:right w:val="nil"/>
                    </w:tcBorders>
                    <w:shd w:val="clear" w:color="auto" w:fill="auto"/>
                    <w:noWrap/>
                    <w:vAlign w:val="center"/>
                    <w:hideMark/>
                  </w:tcPr>
                  <w:p w14:paraId="370F0558" w14:textId="77777777" w:rsidR="00D347A9" w:rsidRPr="00D347A9" w:rsidRDefault="00D347A9" w:rsidP="00775AB9">
                    <w:pPr>
                      <w:spacing w:after="0" w:line="240" w:lineRule="auto"/>
                      <w:jc w:val="left"/>
                      <w:rPr>
                        <w:rFonts w:asciiTheme="minorHAnsi" w:hAnsiTheme="minorHAnsi" w:cstheme="minorHAnsi"/>
                        <w:sz w:val="20"/>
                        <w:szCs w:val="20"/>
                      </w:rPr>
                    </w:pPr>
                  </w:p>
                </w:tc>
                <w:tc>
                  <w:tcPr>
                    <w:tcW w:w="3220" w:type="dxa"/>
                    <w:tcBorders>
                      <w:top w:val="nil"/>
                      <w:left w:val="single" w:sz="8" w:space="0" w:color="auto"/>
                      <w:bottom w:val="single" w:sz="8" w:space="0" w:color="auto"/>
                      <w:right w:val="nil"/>
                    </w:tcBorders>
                    <w:shd w:val="clear" w:color="auto" w:fill="auto"/>
                    <w:noWrap/>
                    <w:vAlign w:val="center"/>
                    <w:hideMark/>
                  </w:tcPr>
                  <w:p w14:paraId="564CE406" w14:textId="77777777" w:rsidR="00D347A9" w:rsidRPr="00D347A9" w:rsidRDefault="00D347A9" w:rsidP="00775AB9">
                    <w:pPr>
                      <w:spacing w:after="0" w:line="240" w:lineRule="auto"/>
                      <w:jc w:val="center"/>
                      <w:rPr>
                        <w:rFonts w:asciiTheme="minorHAnsi" w:hAnsiTheme="minorHAnsi" w:cstheme="minorHAnsi"/>
                        <w:b/>
                        <w:bCs/>
                        <w:sz w:val="20"/>
                        <w:szCs w:val="20"/>
                      </w:rPr>
                    </w:pPr>
                    <w:r w:rsidRPr="00D347A9">
                      <w:rPr>
                        <w:rFonts w:asciiTheme="minorHAnsi" w:hAnsiTheme="minorHAnsi" w:cstheme="minorHAnsi"/>
                        <w:b/>
                        <w:bCs/>
                        <w:sz w:val="20"/>
                        <w:szCs w:val="20"/>
                      </w:rPr>
                      <w:t>Total Cost</w:t>
                    </w:r>
                  </w:p>
                </w:tc>
                <w:tc>
                  <w:tcPr>
                    <w:tcW w:w="662" w:type="dxa"/>
                    <w:tcBorders>
                      <w:top w:val="nil"/>
                      <w:left w:val="single" w:sz="4" w:space="0" w:color="auto"/>
                      <w:bottom w:val="single" w:sz="8" w:space="0" w:color="auto"/>
                      <w:right w:val="single" w:sz="8" w:space="0" w:color="auto"/>
                    </w:tcBorders>
                    <w:shd w:val="clear" w:color="auto" w:fill="auto"/>
                    <w:noWrap/>
                    <w:vAlign w:val="center"/>
                    <w:hideMark/>
                  </w:tcPr>
                  <w:p w14:paraId="5ED498F6" w14:textId="77777777" w:rsidR="00D347A9" w:rsidRPr="00D347A9" w:rsidRDefault="00D347A9" w:rsidP="00775AB9">
                    <w:pPr>
                      <w:spacing w:after="0" w:line="240" w:lineRule="auto"/>
                      <w:jc w:val="left"/>
                      <w:rPr>
                        <w:rFonts w:asciiTheme="minorHAnsi" w:hAnsiTheme="minorHAnsi" w:cstheme="minorHAnsi"/>
                        <w:sz w:val="20"/>
                        <w:szCs w:val="20"/>
                      </w:rPr>
                    </w:pPr>
                    <w:r w:rsidRPr="00D347A9">
                      <w:rPr>
                        <w:rFonts w:asciiTheme="minorHAnsi" w:hAnsiTheme="minorHAnsi" w:cstheme="minorHAnsi"/>
                        <w:sz w:val="20"/>
                        <w:szCs w:val="20"/>
                      </w:rPr>
                      <w:t> </w:t>
                    </w:r>
                  </w:p>
                </w:tc>
                <w:tc>
                  <w:tcPr>
                    <w:tcW w:w="980" w:type="dxa"/>
                    <w:vAlign w:val="center"/>
                    <w:hideMark/>
                  </w:tcPr>
                  <w:p w14:paraId="1CFD0CF5" w14:textId="77777777" w:rsidR="00D347A9" w:rsidRPr="00D347A9" w:rsidRDefault="00D347A9" w:rsidP="00775AB9">
                    <w:pPr>
                      <w:spacing w:after="0" w:line="240" w:lineRule="auto"/>
                      <w:jc w:val="left"/>
                      <w:rPr>
                        <w:rFonts w:asciiTheme="minorHAnsi" w:hAnsiTheme="minorHAnsi" w:cstheme="minorHAnsi"/>
                        <w:sz w:val="20"/>
                        <w:szCs w:val="20"/>
                      </w:rPr>
                    </w:pPr>
                  </w:p>
                </w:tc>
              </w:tr>
            </w:tbl>
            <w:p w14:paraId="512FCEF9" w14:textId="77777777" w:rsidR="007B580B" w:rsidRDefault="007B580B" w:rsidP="007B580B">
              <w:pPr>
                <w:rPr>
                  <w:rFonts w:asciiTheme="minorHAnsi" w:hAnsiTheme="minorHAnsi" w:cstheme="minorHAnsi"/>
                  <w:bCs/>
                  <w:szCs w:val="22"/>
                </w:rPr>
              </w:pPr>
            </w:p>
            <w:p w14:paraId="3223FB34" w14:textId="77777777" w:rsidR="007B580B" w:rsidRPr="00A27343" w:rsidRDefault="007B580B" w:rsidP="007B580B">
              <w:pPr>
                <w:rPr>
                  <w:rFonts w:asciiTheme="minorHAnsi" w:hAnsiTheme="minorHAnsi" w:cstheme="minorHAnsi"/>
                  <w:bCs/>
                  <w:szCs w:val="22"/>
                </w:rPr>
              </w:pPr>
            </w:p>
            <w:tbl>
              <w:tblPr>
                <w:tblStyle w:val="TableGrid"/>
                <w:tblW w:w="0" w:type="auto"/>
                <w:jc w:val="center"/>
                <w:tblLook w:val="04A0" w:firstRow="1" w:lastRow="0" w:firstColumn="1" w:lastColumn="0" w:noHBand="0" w:noVBand="1"/>
              </w:tblPr>
              <w:tblGrid>
                <w:gridCol w:w="9016"/>
              </w:tblGrid>
              <w:tr w:rsidR="00D347A9" w:rsidRPr="00D347A9" w14:paraId="169E427F" w14:textId="77777777" w:rsidTr="00E8703A">
                <w:trPr>
                  <w:trHeight w:val="300"/>
                  <w:jc w:val="center"/>
                </w:trPr>
                <w:tc>
                  <w:tcPr>
                    <w:tcW w:w="9016" w:type="dxa"/>
                    <w:noWrap/>
                    <w:hideMark/>
                  </w:tcPr>
                  <w:p w14:paraId="0507C85D" w14:textId="36D7EC4C" w:rsidR="00D347A9" w:rsidRPr="00D347A9" w:rsidRDefault="00D347A9" w:rsidP="00E8703A">
                    <w:pPr>
                      <w:spacing w:after="129" w:line="266" w:lineRule="auto"/>
                      <w:ind w:left="211" w:firstLine="2"/>
                      <w:jc w:val="left"/>
                      <w:rPr>
                        <w:rFonts w:eastAsia="Calibri" w:cs="Calibri"/>
                        <w:b/>
                        <w:bCs/>
                        <w:szCs w:val="20"/>
                        <w:lang w:val="en-IE"/>
                      </w:rPr>
                    </w:pPr>
                    <w:r w:rsidRPr="00D347A9">
                      <w:rPr>
                        <w:rFonts w:eastAsia="Calibri" w:cs="Calibri"/>
                        <w:b/>
                        <w:bCs/>
                        <w:szCs w:val="20"/>
                        <w:lang w:val="en-IE"/>
                      </w:rPr>
                      <w:t xml:space="preserve">*The number of resources proposed for the Project Team in the Pricing Schedule </w:t>
                    </w:r>
                    <w:r w:rsidR="00F7551E" w:rsidRPr="00E8703A">
                      <w:rPr>
                        <w:rFonts w:eastAsia="Calibri" w:cs="Calibri"/>
                        <w:b/>
                        <w:bCs/>
                        <w:szCs w:val="20"/>
                        <w:lang w:val="en-IE"/>
                      </w:rPr>
                      <w:t>is outlined</w:t>
                    </w:r>
                    <w:r w:rsidRPr="00D347A9">
                      <w:rPr>
                        <w:rFonts w:eastAsia="Calibri" w:cs="Calibri"/>
                        <w:b/>
                        <w:bCs/>
                        <w:szCs w:val="20"/>
                        <w:lang w:val="en-IE"/>
                      </w:rPr>
                      <w:t xml:space="preserve"> in Qualitative Criterion 1</w:t>
                    </w:r>
                    <w:r w:rsidR="00F7551E" w:rsidRPr="00E8703A">
                      <w:rPr>
                        <w:rFonts w:eastAsia="Calibri" w:cs="Calibri"/>
                        <w:b/>
                        <w:bCs/>
                        <w:szCs w:val="20"/>
                        <w:lang w:val="en-IE"/>
                      </w:rPr>
                      <w:t>. Th</w:t>
                    </w:r>
                    <w:r w:rsidR="006459F7" w:rsidRPr="00E8703A">
                      <w:rPr>
                        <w:rFonts w:eastAsia="Calibri" w:cs="Calibri"/>
                        <w:b/>
                        <w:bCs/>
                        <w:szCs w:val="20"/>
                        <w:lang w:val="en-IE"/>
                      </w:rPr>
                      <w:t>e contracting authority has</w:t>
                    </w:r>
                    <w:r w:rsidR="00F7551E" w:rsidRPr="00E8703A">
                      <w:rPr>
                        <w:rFonts w:eastAsia="Calibri" w:cs="Calibri"/>
                        <w:b/>
                        <w:bCs/>
                        <w:szCs w:val="20"/>
                        <w:lang w:val="en-IE"/>
                      </w:rPr>
                      <w:t xml:space="preserve"> </w:t>
                    </w:r>
                    <w:r w:rsidR="006459F7" w:rsidRPr="00E8703A">
                      <w:rPr>
                        <w:rFonts w:eastAsia="Calibri" w:cs="Calibri"/>
                        <w:b/>
                        <w:bCs/>
                        <w:szCs w:val="20"/>
                        <w:lang w:val="en-IE"/>
                      </w:rPr>
                      <w:t>indicated</w:t>
                    </w:r>
                    <w:r w:rsidR="00E8703A" w:rsidRPr="00E8703A">
                      <w:rPr>
                        <w:rFonts w:eastAsia="Calibri" w:cs="Calibri"/>
                        <w:b/>
                        <w:bCs/>
                        <w:szCs w:val="20"/>
                        <w:lang w:val="en-IE"/>
                      </w:rPr>
                      <w:t xml:space="preserve"> a</w:t>
                    </w:r>
                    <w:r w:rsidR="00F7551E" w:rsidRPr="00E8703A">
                      <w:rPr>
                        <w:rFonts w:eastAsia="Calibri" w:cs="Calibri"/>
                        <w:b/>
                        <w:bCs/>
                        <w:szCs w:val="20"/>
                        <w:lang w:val="en-IE"/>
                      </w:rPr>
                      <w:t xml:space="preserve"> number of 3 full time team resources. </w:t>
                    </w:r>
                    <w:r w:rsidR="006459F7" w:rsidRPr="00E8703A">
                      <w:rPr>
                        <w:rFonts w:asciiTheme="minorHAnsi" w:hAnsiTheme="minorHAnsi" w:cs="Calibri"/>
                        <w:b/>
                        <w:bCs/>
                        <w:szCs w:val="20"/>
                      </w:rPr>
                      <w:t xml:space="preserve">Tenderers should note that this is an estimate only. The role and role type may vary depending on the </w:t>
                    </w:r>
                    <w:r w:rsidR="008241CF">
                      <w:rPr>
                        <w:rFonts w:asciiTheme="minorHAnsi" w:hAnsiTheme="minorHAnsi" w:cs="Calibri"/>
                        <w:b/>
                        <w:bCs/>
                        <w:szCs w:val="20"/>
                      </w:rPr>
                      <w:t>organisational capacity of the tendere</w:t>
                    </w:r>
                    <w:r w:rsidR="00184579">
                      <w:rPr>
                        <w:rFonts w:asciiTheme="minorHAnsi" w:hAnsiTheme="minorHAnsi" w:cs="Calibri"/>
                        <w:b/>
                        <w:bCs/>
                        <w:szCs w:val="20"/>
                      </w:rPr>
                      <w:t>r</w:t>
                    </w:r>
                    <w:r w:rsidR="008241CF">
                      <w:rPr>
                        <w:rFonts w:asciiTheme="minorHAnsi" w:hAnsiTheme="minorHAnsi" w:cs="Calibri"/>
                        <w:b/>
                        <w:bCs/>
                        <w:szCs w:val="20"/>
                      </w:rPr>
                      <w:t xml:space="preserve"> and their proposed </w:t>
                    </w:r>
                    <w:r w:rsidR="006459F7" w:rsidRPr="00E8703A">
                      <w:rPr>
                        <w:rFonts w:asciiTheme="minorHAnsi" w:hAnsiTheme="minorHAnsi" w:cs="Calibri"/>
                        <w:b/>
                        <w:bCs/>
                        <w:szCs w:val="20"/>
                      </w:rPr>
                      <w:t xml:space="preserve">requirements of the Project. </w:t>
                    </w:r>
                    <w:r w:rsidR="00F7551E" w:rsidRPr="00E8703A">
                      <w:rPr>
                        <w:rFonts w:eastAsia="Calibri" w:cs="Calibri"/>
                        <w:b/>
                        <w:bCs/>
                        <w:szCs w:val="20"/>
                        <w:lang w:val="en-IE"/>
                      </w:rPr>
                      <w:t xml:space="preserve">The individual roles of </w:t>
                    </w:r>
                    <w:r w:rsidR="006459F7" w:rsidRPr="00E8703A">
                      <w:rPr>
                        <w:rFonts w:eastAsia="Calibri" w:cs="Calibri"/>
                        <w:b/>
                        <w:bCs/>
                        <w:szCs w:val="20"/>
                        <w:lang w:val="en-IE"/>
                      </w:rPr>
                      <w:t xml:space="preserve">the </w:t>
                    </w:r>
                    <w:r w:rsidR="00F7551E" w:rsidRPr="00E8703A">
                      <w:rPr>
                        <w:rFonts w:eastAsia="Calibri" w:cs="Calibri"/>
                        <w:b/>
                        <w:bCs/>
                        <w:szCs w:val="20"/>
                        <w:lang w:val="en-IE"/>
                      </w:rPr>
                      <w:t xml:space="preserve">proposed team </w:t>
                    </w:r>
                    <w:r w:rsidR="008241CF" w:rsidRPr="00E8703A">
                      <w:rPr>
                        <w:rFonts w:eastAsia="Calibri" w:cs="Calibri"/>
                        <w:b/>
                        <w:bCs/>
                        <w:szCs w:val="20"/>
                        <w:lang w:val="en-IE"/>
                      </w:rPr>
                      <w:t>are</w:t>
                    </w:r>
                    <w:r w:rsidR="00F7551E" w:rsidRPr="00E8703A">
                      <w:rPr>
                        <w:rFonts w:eastAsia="Calibri" w:cs="Calibri"/>
                        <w:b/>
                        <w:bCs/>
                        <w:szCs w:val="20"/>
                        <w:lang w:val="en-IE"/>
                      </w:rPr>
                      <w:t xml:space="preserve"> at the discretion of the tender and may include part time roles</w:t>
                    </w:r>
                    <w:r w:rsidR="006459F7" w:rsidRPr="00E8703A">
                      <w:rPr>
                        <w:rFonts w:eastAsia="Calibri" w:cs="Calibri"/>
                        <w:b/>
                        <w:bCs/>
                        <w:szCs w:val="20"/>
                        <w:lang w:val="en-IE"/>
                      </w:rPr>
                      <w:t xml:space="preserve"> however the team</w:t>
                    </w:r>
                    <w:r w:rsidR="008241CF">
                      <w:rPr>
                        <w:rFonts w:eastAsia="Calibri" w:cs="Calibri"/>
                        <w:b/>
                        <w:bCs/>
                        <w:szCs w:val="20"/>
                        <w:lang w:val="en-IE"/>
                      </w:rPr>
                      <w:t xml:space="preserve"> proposed</w:t>
                    </w:r>
                    <w:r w:rsidR="006459F7" w:rsidRPr="00E8703A">
                      <w:rPr>
                        <w:rFonts w:eastAsia="Calibri" w:cs="Calibri"/>
                        <w:b/>
                        <w:bCs/>
                        <w:szCs w:val="20"/>
                        <w:lang w:val="en-IE"/>
                      </w:rPr>
                      <w:t xml:space="preserve"> must meet the requirements set out in Qualitative Criterion 1</w:t>
                    </w:r>
                    <w:r w:rsidR="00F7551E" w:rsidRPr="00E8703A">
                      <w:rPr>
                        <w:rFonts w:eastAsia="Calibri" w:cs="Calibri"/>
                        <w:b/>
                        <w:bCs/>
                        <w:szCs w:val="20"/>
                        <w:lang w:val="en-IE"/>
                      </w:rPr>
                      <w:t xml:space="preserve">. </w:t>
                    </w:r>
                    <w:r w:rsidR="006459F7" w:rsidRPr="00E8703A">
                      <w:rPr>
                        <w:b/>
                        <w:bCs/>
                        <w:szCs w:val="20"/>
                      </w:rPr>
                      <w:t>The team members role description, minimum experience level and skills for each Role are as described in Qualitative criterion 1.</w:t>
                    </w:r>
                  </w:p>
                </w:tc>
              </w:tr>
              <w:tr w:rsidR="00D347A9" w:rsidRPr="00D347A9" w14:paraId="057CB647" w14:textId="77777777" w:rsidTr="00E8703A">
                <w:trPr>
                  <w:trHeight w:val="300"/>
                  <w:jc w:val="center"/>
                </w:trPr>
                <w:tc>
                  <w:tcPr>
                    <w:tcW w:w="9016" w:type="dxa"/>
                    <w:noWrap/>
                  </w:tcPr>
                  <w:p w14:paraId="5069CA24" w14:textId="77777777" w:rsidR="00D347A9" w:rsidRPr="00D347A9" w:rsidRDefault="00D347A9" w:rsidP="00E8703A">
                    <w:pPr>
                      <w:spacing w:after="129" w:line="266" w:lineRule="auto"/>
                      <w:ind w:left="211" w:firstLine="2"/>
                      <w:jc w:val="left"/>
                      <w:rPr>
                        <w:rFonts w:eastAsia="Calibri" w:cs="Calibri"/>
                        <w:b/>
                        <w:bCs/>
                        <w:color w:val="000000"/>
                        <w:szCs w:val="20"/>
                        <w:lang w:val="en-IE"/>
                      </w:rPr>
                    </w:pPr>
                    <w:r w:rsidRPr="00D347A9">
                      <w:rPr>
                        <w:rFonts w:eastAsia="Calibri" w:cs="Calibri"/>
                        <w:b/>
                        <w:bCs/>
                        <w:color w:val="000000"/>
                        <w:szCs w:val="20"/>
                        <w:lang w:val="en-IE"/>
                      </w:rPr>
                      <w:t>**Tenderers should calculate the cost using the indicative 230 days for the Project Team.</w:t>
                    </w:r>
                  </w:p>
                </w:tc>
              </w:tr>
              <w:tr w:rsidR="00D347A9" w:rsidRPr="00D347A9" w14:paraId="1235473A" w14:textId="77777777" w:rsidTr="00E8703A">
                <w:trPr>
                  <w:trHeight w:val="300"/>
                  <w:jc w:val="center"/>
                </w:trPr>
                <w:tc>
                  <w:tcPr>
                    <w:tcW w:w="9016" w:type="dxa"/>
                    <w:noWrap/>
                    <w:hideMark/>
                  </w:tcPr>
                  <w:p w14:paraId="1C696430" w14:textId="77777777" w:rsidR="00D347A9" w:rsidRPr="00D347A9" w:rsidRDefault="00D347A9" w:rsidP="00E8703A">
                    <w:pPr>
                      <w:spacing w:after="129" w:line="266" w:lineRule="auto"/>
                      <w:ind w:left="211" w:firstLine="2"/>
                      <w:jc w:val="left"/>
                      <w:rPr>
                        <w:rFonts w:eastAsia="Calibri" w:cs="Calibri"/>
                        <w:b/>
                        <w:bCs/>
                        <w:color w:val="000000"/>
                        <w:szCs w:val="20"/>
                        <w:lang w:val="en-IE"/>
                      </w:rPr>
                    </w:pPr>
                    <w:r w:rsidRPr="00D347A9">
                      <w:rPr>
                        <w:rFonts w:eastAsia="Calibri" w:cs="Calibri"/>
                        <w:b/>
                        <w:bCs/>
                        <w:color w:val="000000"/>
                        <w:szCs w:val="20"/>
                        <w:lang w:val="en-IE"/>
                      </w:rPr>
                      <w:t xml:space="preserve">***The total cost based on those indicative numbers will be used to compare tenders for the purpose of allocating marks for price. However, tenderers should note that: </w:t>
                    </w:r>
                  </w:p>
                </w:tc>
              </w:tr>
              <w:tr w:rsidR="00102A18" w:rsidRPr="00D347A9" w14:paraId="656748B7" w14:textId="77777777" w:rsidTr="00E8703A">
                <w:trPr>
                  <w:trHeight w:val="300"/>
                  <w:jc w:val="center"/>
                </w:trPr>
                <w:tc>
                  <w:tcPr>
                    <w:tcW w:w="9016" w:type="dxa"/>
                    <w:noWrap/>
                  </w:tcPr>
                  <w:p w14:paraId="6E664B65" w14:textId="66D30E1F" w:rsidR="00102A18" w:rsidRPr="00E8703A" w:rsidRDefault="00102A18" w:rsidP="00E8703A">
                    <w:pPr>
                      <w:spacing w:after="129" w:line="266" w:lineRule="auto"/>
                      <w:ind w:left="211" w:firstLine="2"/>
                      <w:jc w:val="left"/>
                      <w:rPr>
                        <w:rFonts w:eastAsia="Calibri" w:cs="Calibri"/>
                        <w:b/>
                        <w:bCs/>
                        <w:color w:val="000000"/>
                        <w:szCs w:val="20"/>
                        <w:lang w:val="en-IE"/>
                      </w:rPr>
                    </w:pPr>
                    <w:r w:rsidRPr="00D347A9">
                      <w:rPr>
                        <w:rFonts w:eastAsia="Calibri" w:cs="Calibri"/>
                        <w:b/>
                        <w:bCs/>
                        <w:color w:val="000000"/>
                        <w:szCs w:val="20"/>
                        <w:lang w:val="en-IE"/>
                      </w:rPr>
                      <w:t xml:space="preserve">(a) the rate quoted per role by the Successful Tenderer will be the contracted rate in any contract and payments arising from this competition </w:t>
                    </w:r>
                    <w:r w:rsidR="00ED6358" w:rsidRPr="00D347A9">
                      <w:rPr>
                        <w:rFonts w:eastAsia="Calibri" w:cs="Calibri"/>
                        <w:b/>
                        <w:bCs/>
                        <w:color w:val="000000"/>
                        <w:szCs w:val="20"/>
                        <w:lang w:val="en-IE"/>
                      </w:rPr>
                      <w:t>i.e.,</w:t>
                    </w:r>
                    <w:r w:rsidRPr="00D347A9">
                      <w:rPr>
                        <w:rFonts w:eastAsia="Calibri" w:cs="Calibri"/>
                        <w:b/>
                        <w:bCs/>
                        <w:color w:val="000000"/>
                        <w:szCs w:val="20"/>
                        <w:lang w:val="en-IE"/>
                      </w:rPr>
                      <w:t xml:space="preserve"> NOT the total cost rate.</w:t>
                    </w:r>
                  </w:p>
                </w:tc>
              </w:tr>
              <w:tr w:rsidR="00102A18" w:rsidRPr="00D347A9" w14:paraId="3DBF90BD" w14:textId="77777777" w:rsidTr="00E8703A">
                <w:trPr>
                  <w:trHeight w:val="300"/>
                  <w:jc w:val="center"/>
                </w:trPr>
                <w:tc>
                  <w:tcPr>
                    <w:tcW w:w="9016" w:type="dxa"/>
                    <w:noWrap/>
                  </w:tcPr>
                  <w:p w14:paraId="77C0E289" w14:textId="5F2FBA75" w:rsidR="00102A18" w:rsidRPr="00E8703A" w:rsidRDefault="00102A18" w:rsidP="00E8703A">
                    <w:pPr>
                      <w:spacing w:after="129" w:line="266" w:lineRule="auto"/>
                      <w:ind w:left="211" w:firstLine="2"/>
                      <w:jc w:val="left"/>
                      <w:rPr>
                        <w:rFonts w:eastAsia="Calibri" w:cs="Calibri"/>
                        <w:b/>
                        <w:bCs/>
                        <w:color w:val="000000"/>
                        <w:szCs w:val="20"/>
                        <w:lang w:val="en-IE"/>
                      </w:rPr>
                    </w:pPr>
                    <w:r w:rsidRPr="00D347A9">
                      <w:rPr>
                        <w:rFonts w:eastAsia="Calibri" w:cs="Calibri"/>
                        <w:b/>
                        <w:bCs/>
                        <w:color w:val="000000"/>
                        <w:szCs w:val="20"/>
                        <w:lang w:val="en-IE"/>
                      </w:rPr>
                      <w:t>(</w:t>
                    </w:r>
                    <w:r>
                      <w:rPr>
                        <w:rFonts w:eastAsia="Calibri" w:cs="Calibri"/>
                        <w:b/>
                        <w:bCs/>
                        <w:color w:val="000000"/>
                        <w:szCs w:val="20"/>
                        <w:lang w:val="en-IE"/>
                      </w:rPr>
                      <w:t>b</w:t>
                    </w:r>
                    <w:r w:rsidRPr="00D347A9">
                      <w:rPr>
                        <w:rFonts w:eastAsia="Calibri" w:cs="Calibri"/>
                        <w:b/>
                        <w:bCs/>
                        <w:color w:val="000000"/>
                        <w:szCs w:val="20"/>
                        <w:lang w:val="en-IE"/>
                      </w:rPr>
                      <w:t>) the Contracting Authority does not bind itself to providing a minimum number of days or tasks to the Successful Tenderer.</w:t>
                    </w:r>
                  </w:p>
                </w:tc>
              </w:tr>
              <w:tr w:rsidR="00102A18" w:rsidRPr="00D347A9" w14:paraId="1BC6C3B7" w14:textId="77777777" w:rsidTr="00E8703A">
                <w:trPr>
                  <w:trHeight w:val="300"/>
                  <w:jc w:val="center"/>
                </w:trPr>
                <w:tc>
                  <w:tcPr>
                    <w:tcW w:w="9016" w:type="dxa"/>
                    <w:noWrap/>
                  </w:tcPr>
                  <w:p w14:paraId="68EB090A" w14:textId="362D0922" w:rsidR="00102A18" w:rsidRPr="00E8703A" w:rsidRDefault="00102A18" w:rsidP="00E8703A">
                    <w:pPr>
                      <w:spacing w:after="129" w:line="266" w:lineRule="auto"/>
                      <w:ind w:left="211" w:firstLine="2"/>
                      <w:jc w:val="left"/>
                      <w:rPr>
                        <w:rFonts w:eastAsia="Calibri" w:cs="Calibri"/>
                        <w:b/>
                        <w:bCs/>
                        <w:color w:val="000000"/>
                        <w:szCs w:val="20"/>
                        <w:lang w:val="en-IE"/>
                      </w:rPr>
                    </w:pPr>
                    <w:r w:rsidRPr="00D347A9">
                      <w:rPr>
                        <w:rFonts w:eastAsia="Calibri" w:cs="Calibri"/>
                        <w:b/>
                        <w:bCs/>
                        <w:color w:val="000000"/>
                        <w:szCs w:val="20"/>
                        <w:lang w:val="en-IE"/>
                      </w:rPr>
                      <w:t>(</w:t>
                    </w:r>
                    <w:r>
                      <w:rPr>
                        <w:rFonts w:eastAsia="Calibri" w:cs="Calibri"/>
                        <w:b/>
                        <w:bCs/>
                        <w:color w:val="000000"/>
                        <w:szCs w:val="20"/>
                        <w:lang w:val="en-IE"/>
                      </w:rPr>
                      <w:t>c</w:t>
                    </w:r>
                    <w:r w:rsidRPr="00D347A9">
                      <w:rPr>
                        <w:rFonts w:eastAsia="Calibri" w:cs="Calibri"/>
                        <w:b/>
                        <w:bCs/>
                        <w:color w:val="000000"/>
                        <w:szCs w:val="20"/>
                        <w:lang w:val="en-IE"/>
                      </w:rPr>
                      <w:t>) the rate quoted per role by the Successful Tenderer will be the contracted daily rate in any contract and payments arising from this competition whether the requirements for resources and volume of work differs from that stated in this RFT.</w:t>
                    </w:r>
                  </w:p>
                </w:tc>
              </w:tr>
              <w:tr w:rsidR="00E8703A" w:rsidRPr="00D347A9" w14:paraId="55280296" w14:textId="77777777" w:rsidTr="00E8703A">
                <w:trPr>
                  <w:trHeight w:val="300"/>
                  <w:jc w:val="center"/>
                </w:trPr>
                <w:tc>
                  <w:tcPr>
                    <w:tcW w:w="9016" w:type="dxa"/>
                    <w:noWrap/>
                  </w:tcPr>
                  <w:p w14:paraId="205E1A69" w14:textId="32B7D351" w:rsidR="00E8703A" w:rsidRPr="00E8703A" w:rsidRDefault="00E8703A" w:rsidP="00E8703A">
                    <w:pPr>
                      <w:spacing w:after="129" w:line="266" w:lineRule="auto"/>
                      <w:ind w:left="211" w:firstLine="2"/>
                      <w:jc w:val="left"/>
                      <w:rPr>
                        <w:rFonts w:eastAsia="Calibri" w:cs="Calibri"/>
                        <w:b/>
                        <w:bCs/>
                        <w:color w:val="000000"/>
                        <w:szCs w:val="20"/>
                        <w:lang w:val="en-IE"/>
                      </w:rPr>
                    </w:pPr>
                    <w:r w:rsidRPr="00E8703A">
                      <w:rPr>
                        <w:rFonts w:eastAsia="Calibri" w:cs="Calibri"/>
                        <w:b/>
                        <w:bCs/>
                        <w:color w:val="000000"/>
                        <w:szCs w:val="20"/>
                        <w:lang w:val="en-IE"/>
                      </w:rPr>
                      <w:t>**** Generation of the FOI timeseries and rerunning for new FOI during the scheme year. All resources required to generate the timeseries should be included here.</w:t>
                    </w:r>
                  </w:p>
                </w:tc>
              </w:tr>
              <w:tr w:rsidR="00E8703A" w:rsidRPr="00D347A9" w14:paraId="50AF0F16" w14:textId="77777777" w:rsidTr="00E8703A">
                <w:trPr>
                  <w:trHeight w:val="300"/>
                  <w:jc w:val="center"/>
                </w:trPr>
                <w:tc>
                  <w:tcPr>
                    <w:tcW w:w="9016" w:type="dxa"/>
                    <w:noWrap/>
                  </w:tcPr>
                  <w:p w14:paraId="5A2ECE59" w14:textId="2791E449" w:rsidR="00E8703A" w:rsidRPr="00E8703A" w:rsidRDefault="00E8703A" w:rsidP="00E8703A">
                    <w:pPr>
                      <w:spacing w:after="0" w:line="240" w:lineRule="auto"/>
                      <w:jc w:val="left"/>
                      <w:rPr>
                        <w:b/>
                        <w:bCs/>
                        <w:color w:val="000000"/>
                        <w:szCs w:val="20"/>
                        <w:lang w:val="en-IE"/>
                      </w:rPr>
                    </w:pPr>
                    <w:r w:rsidRPr="00E8703A">
                      <w:rPr>
                        <w:b/>
                        <w:bCs/>
                        <w:color w:val="000000"/>
                        <w:szCs w:val="20"/>
                      </w:rPr>
                      <w:t>**** This application will require customisation to fit the Departments needs and must then   be maintained with up-to-date results.</w:t>
                    </w:r>
                    <w:r>
                      <w:rPr>
                        <w:b/>
                        <w:bCs/>
                        <w:color w:val="000000"/>
                        <w:szCs w:val="20"/>
                      </w:rPr>
                      <w:t xml:space="preserve"> This cost must include all associated Designer and Developer costs.</w:t>
                    </w:r>
                  </w:p>
                </w:tc>
              </w:tr>
              <w:tr w:rsidR="00D347A9" w:rsidRPr="00D347A9" w14:paraId="163272FA" w14:textId="77777777" w:rsidTr="00E8703A">
                <w:trPr>
                  <w:trHeight w:val="300"/>
                  <w:jc w:val="center"/>
                </w:trPr>
                <w:tc>
                  <w:tcPr>
                    <w:tcW w:w="9016" w:type="dxa"/>
                    <w:noWrap/>
                    <w:hideMark/>
                  </w:tcPr>
                  <w:p w14:paraId="349012EA" w14:textId="3C7CEFC1" w:rsidR="00D347A9" w:rsidRPr="00D347A9" w:rsidRDefault="00D347A9" w:rsidP="00E8703A">
                    <w:pPr>
                      <w:spacing w:after="129" w:line="266" w:lineRule="auto"/>
                      <w:ind w:left="211" w:firstLine="2"/>
                      <w:jc w:val="left"/>
                      <w:rPr>
                        <w:rFonts w:eastAsia="Calibri" w:cs="Calibri"/>
                        <w:b/>
                        <w:bCs/>
                        <w:color w:val="000000"/>
                        <w:szCs w:val="20"/>
                        <w:lang w:val="en-IE"/>
                      </w:rPr>
                    </w:pPr>
                  </w:p>
                </w:tc>
              </w:tr>
            </w:tbl>
            <w:p w14:paraId="1A7C1A93" w14:textId="77777777" w:rsidR="007B580B" w:rsidRPr="00A27343" w:rsidRDefault="007B580B" w:rsidP="007B580B">
              <w:pPr>
                <w:rPr>
                  <w:rFonts w:asciiTheme="minorHAnsi" w:hAnsiTheme="minorHAnsi" w:cstheme="minorHAnsi"/>
                  <w:szCs w:val="22"/>
                </w:rPr>
              </w:pPr>
            </w:p>
            <w:p w14:paraId="2614484E" w14:textId="77777777" w:rsidR="007B580B" w:rsidRPr="00A27343" w:rsidRDefault="007B580B" w:rsidP="007B580B">
              <w:pPr>
                <w:rPr>
                  <w:rFonts w:asciiTheme="minorHAnsi" w:hAnsiTheme="minorHAnsi" w:cstheme="minorHAnsi"/>
                  <w:szCs w:val="22"/>
                  <w:lang w:val="en-IE"/>
                </w:rPr>
              </w:pPr>
            </w:p>
            <w:p w14:paraId="73269613" w14:textId="77777777" w:rsidR="007B580B" w:rsidRPr="00A27343" w:rsidRDefault="007B580B" w:rsidP="007B580B">
              <w:pPr>
                <w:rPr>
                  <w:rFonts w:asciiTheme="minorHAnsi" w:hAnsiTheme="minorHAnsi" w:cstheme="minorHAnsi"/>
                  <w:szCs w:val="22"/>
                </w:rPr>
              </w:pPr>
              <w:r w:rsidRPr="00A27343">
                <w:rPr>
                  <w:rFonts w:asciiTheme="minorHAnsi" w:hAnsiTheme="minorHAnsi" w:cstheme="minorHAnsi"/>
                  <w:szCs w:val="22"/>
                </w:rPr>
                <w:t xml:space="preserve">Tenderers must complete the Pricing spreadsheet provided </w:t>
              </w:r>
              <w:r>
                <w:rPr>
                  <w:rFonts w:asciiTheme="minorHAnsi" w:hAnsiTheme="minorHAnsi" w:cstheme="minorHAnsi"/>
                  <w:szCs w:val="22"/>
                </w:rPr>
                <w:t>above</w:t>
              </w:r>
              <w:r w:rsidRPr="00A27343">
                <w:rPr>
                  <w:rFonts w:asciiTheme="minorHAnsi" w:hAnsiTheme="minorHAnsi" w:cstheme="minorHAnsi"/>
                  <w:szCs w:val="22"/>
                </w:rPr>
                <w:t>.</w:t>
              </w:r>
            </w:p>
            <w:p w14:paraId="2A584A85" w14:textId="77777777" w:rsidR="007B580B" w:rsidRPr="00A27343" w:rsidRDefault="007B580B" w:rsidP="007B580B">
              <w:pPr>
                <w:rPr>
                  <w:rFonts w:asciiTheme="minorHAnsi" w:hAnsiTheme="minorHAnsi" w:cstheme="minorHAnsi"/>
                  <w:szCs w:val="22"/>
                </w:rPr>
              </w:pPr>
              <w:r w:rsidRPr="00A27343">
                <w:rPr>
                  <w:rFonts w:asciiTheme="minorHAnsi" w:hAnsiTheme="minorHAnsi" w:cstheme="minorHAnsi"/>
                  <w:szCs w:val="22"/>
                </w:rPr>
                <w:t>This will facilitate the Qualitative Criterion to be evaluated independently from the Cost Criterion.</w:t>
              </w:r>
            </w:p>
            <w:p w14:paraId="182F8E49" w14:textId="77777777" w:rsidR="007B580B" w:rsidRPr="00A27343" w:rsidRDefault="007B580B" w:rsidP="007B580B">
              <w:pPr>
                <w:rPr>
                  <w:rFonts w:asciiTheme="minorHAnsi" w:hAnsiTheme="minorHAnsi" w:cstheme="minorHAnsi"/>
                  <w:szCs w:val="22"/>
                </w:rPr>
              </w:pPr>
            </w:p>
            <w:p w14:paraId="7372424F" w14:textId="77777777" w:rsidR="007B580B" w:rsidRPr="00A27343" w:rsidRDefault="007B580B" w:rsidP="007B580B">
              <w:pPr>
                <w:rPr>
                  <w:rFonts w:asciiTheme="minorHAnsi" w:hAnsiTheme="minorHAnsi" w:cstheme="minorHAnsi"/>
                  <w:b/>
                  <w:bCs/>
                  <w:szCs w:val="22"/>
                  <w:u w:val="single"/>
                </w:rPr>
              </w:pPr>
              <w:r w:rsidRPr="00A27343">
                <w:rPr>
                  <w:rFonts w:asciiTheme="minorHAnsi" w:hAnsiTheme="minorHAnsi" w:cstheme="minorHAnsi"/>
                  <w:b/>
                  <w:bCs/>
                  <w:szCs w:val="22"/>
                  <w:u w:val="single"/>
                </w:rPr>
                <w:t>Standard Working Week</w:t>
              </w:r>
            </w:p>
            <w:p w14:paraId="0166CEF5" w14:textId="13399AB5" w:rsidR="007B580B" w:rsidRPr="00A27343" w:rsidRDefault="007B580B" w:rsidP="007B580B">
              <w:pPr>
                <w:rPr>
                  <w:rFonts w:asciiTheme="minorHAnsi" w:hAnsiTheme="minorHAnsi" w:cstheme="minorHAnsi"/>
                  <w:szCs w:val="22"/>
                </w:rPr>
              </w:pPr>
              <w:r w:rsidRPr="00A27343">
                <w:rPr>
                  <w:rFonts w:asciiTheme="minorHAnsi" w:hAnsiTheme="minorHAnsi" w:cstheme="minorHAnsi"/>
                  <w:szCs w:val="22"/>
                </w:rPr>
                <w:t xml:space="preserve">The standard working week for all resources will be Monday to </w:t>
              </w:r>
              <w:r w:rsidRPr="006647CA">
                <w:rPr>
                  <w:rFonts w:asciiTheme="minorHAnsi" w:hAnsiTheme="minorHAnsi" w:cstheme="minorHAnsi"/>
                  <w:szCs w:val="22"/>
                </w:rPr>
                <w:t>Friday from 9 a.m. to 6 p.</w:t>
              </w:r>
              <w:r w:rsidRPr="00A27343">
                <w:rPr>
                  <w:rFonts w:asciiTheme="minorHAnsi" w:hAnsiTheme="minorHAnsi" w:cstheme="minorHAnsi"/>
                  <w:szCs w:val="22"/>
                </w:rPr>
                <w:t xml:space="preserve">m. with a one (1) hour lunch break </w:t>
              </w:r>
              <w:r w:rsidR="00ED6358" w:rsidRPr="00A27343">
                <w:rPr>
                  <w:rFonts w:asciiTheme="minorHAnsi" w:hAnsiTheme="minorHAnsi" w:cstheme="minorHAnsi"/>
                  <w:szCs w:val="22"/>
                </w:rPr>
                <w:t>i.e.,</w:t>
              </w:r>
              <w:r w:rsidRPr="00A27343">
                <w:rPr>
                  <w:rFonts w:asciiTheme="minorHAnsi" w:hAnsiTheme="minorHAnsi" w:cstheme="minorHAnsi"/>
                  <w:szCs w:val="22"/>
                </w:rPr>
                <w:t xml:space="preserve"> an eight (8) hour working day. The Contracting Authority, may, in specific circumstances propose or agree an alternate workday arrangement for the Team or members within a team to suit the requirements of the project/business process. </w:t>
              </w:r>
            </w:p>
            <w:p w14:paraId="601E4307" w14:textId="77777777" w:rsidR="007B580B" w:rsidRPr="00A27343" w:rsidRDefault="007B580B" w:rsidP="007B580B">
              <w:pPr>
                <w:rPr>
                  <w:rFonts w:asciiTheme="minorHAnsi" w:hAnsiTheme="minorHAnsi" w:cstheme="minorHAnsi"/>
                  <w:b/>
                  <w:bCs/>
                  <w:szCs w:val="22"/>
                  <w:u w:val="single"/>
                </w:rPr>
              </w:pPr>
            </w:p>
            <w:p w14:paraId="03FE3BF7" w14:textId="77777777" w:rsidR="007B580B" w:rsidRPr="00A27343" w:rsidRDefault="007B580B" w:rsidP="007B580B">
              <w:pPr>
                <w:rPr>
                  <w:rFonts w:asciiTheme="minorHAnsi" w:hAnsiTheme="minorHAnsi" w:cstheme="minorHAnsi"/>
                  <w:b/>
                  <w:bCs/>
                  <w:szCs w:val="22"/>
                  <w:u w:val="single"/>
                </w:rPr>
              </w:pPr>
              <w:r w:rsidRPr="00A27343">
                <w:rPr>
                  <w:rFonts w:asciiTheme="minorHAnsi" w:hAnsiTheme="minorHAnsi" w:cstheme="minorHAnsi"/>
                  <w:b/>
                  <w:bCs/>
                  <w:szCs w:val="22"/>
                  <w:u w:val="single"/>
                </w:rPr>
                <w:t>Additional Hours</w:t>
              </w:r>
            </w:p>
            <w:p w14:paraId="4B4F1832" w14:textId="77777777" w:rsidR="007B580B" w:rsidRPr="00A27343" w:rsidRDefault="007B580B" w:rsidP="007B580B">
              <w:pPr>
                <w:rPr>
                  <w:rFonts w:asciiTheme="minorHAnsi" w:hAnsiTheme="minorHAnsi" w:cstheme="minorHAnsi"/>
                  <w:szCs w:val="22"/>
                </w:rPr>
              </w:pPr>
              <w:r w:rsidRPr="00A27343">
                <w:rPr>
                  <w:rFonts w:asciiTheme="minorHAnsi" w:hAnsiTheme="minorHAnsi" w:cstheme="minorHAnsi"/>
                  <w:szCs w:val="22"/>
                </w:rPr>
                <w:t>The Contracting Authority does not envisage that additional hours will be required except in the case of emergencies. However, if additional hours are required at any other time outside of the normal working day, the Contracting Authority will remunerate these additional hours as follows:</w:t>
              </w:r>
            </w:p>
            <w:p w14:paraId="36D790C3" w14:textId="77777777" w:rsidR="007B580B" w:rsidRPr="00A27343" w:rsidRDefault="007B580B" w:rsidP="007B580B">
              <w:pPr>
                <w:rPr>
                  <w:rFonts w:asciiTheme="minorHAnsi" w:hAnsiTheme="minorHAnsi" w:cstheme="minorHAnsi"/>
                  <w:szCs w:val="22"/>
                </w:rPr>
              </w:pPr>
            </w:p>
            <w:p w14:paraId="06D96C59" w14:textId="40D9B992" w:rsidR="007B580B" w:rsidRPr="006647CA" w:rsidRDefault="007B580B" w:rsidP="007973CB">
              <w:pPr>
                <w:pStyle w:val="ListParagraph"/>
                <w:numPr>
                  <w:ilvl w:val="0"/>
                  <w:numId w:val="58"/>
                </w:numPr>
                <w:jc w:val="left"/>
                <w:rPr>
                  <w:rFonts w:asciiTheme="minorHAnsi" w:hAnsiTheme="minorHAnsi" w:cstheme="minorHAnsi"/>
                  <w:szCs w:val="22"/>
                </w:rPr>
              </w:pPr>
              <w:r w:rsidRPr="00A27343">
                <w:rPr>
                  <w:rFonts w:asciiTheme="minorHAnsi" w:hAnsiTheme="minorHAnsi" w:cstheme="minorHAnsi"/>
                  <w:szCs w:val="22"/>
                </w:rPr>
                <w:t xml:space="preserve">Hourly rate for the first eight (8) hours in the week (Monday – Sunday). </w:t>
              </w:r>
              <w:r w:rsidRPr="006647CA">
                <w:rPr>
                  <w:rFonts w:asciiTheme="minorHAnsi" w:hAnsiTheme="minorHAnsi" w:cstheme="minorHAnsi"/>
                  <w:szCs w:val="22"/>
                </w:rPr>
                <w:t>The hourly rate is calculated as the daily rate for the resource divided by eight (8)</w:t>
              </w:r>
              <w:r w:rsidR="007973CB">
                <w:rPr>
                  <w:rFonts w:asciiTheme="minorHAnsi" w:hAnsiTheme="minorHAnsi" w:cstheme="minorHAnsi"/>
                  <w:szCs w:val="22"/>
                </w:rPr>
                <w:t>.</w:t>
              </w:r>
            </w:p>
            <w:p w14:paraId="5E1E4E33" w14:textId="77777777" w:rsidR="007B580B" w:rsidRPr="00A27343" w:rsidRDefault="007B580B" w:rsidP="007B580B">
              <w:pPr>
                <w:rPr>
                  <w:rFonts w:asciiTheme="minorHAnsi" w:hAnsiTheme="minorHAnsi" w:cstheme="minorHAnsi"/>
                  <w:szCs w:val="22"/>
                </w:rPr>
              </w:pPr>
            </w:p>
            <w:p w14:paraId="3460091C" w14:textId="56736B5A" w:rsidR="007B580B" w:rsidRPr="007B580B" w:rsidRDefault="007B580B" w:rsidP="007973CB">
              <w:pPr>
                <w:pStyle w:val="ListParagraph"/>
                <w:numPr>
                  <w:ilvl w:val="0"/>
                  <w:numId w:val="58"/>
                </w:numPr>
                <w:jc w:val="left"/>
                <w:rPr>
                  <w:rFonts w:asciiTheme="minorHAnsi" w:hAnsiTheme="minorHAnsi" w:cstheme="minorHAnsi"/>
                  <w:szCs w:val="22"/>
                </w:rPr>
              </w:pPr>
              <w:r w:rsidRPr="00A27343">
                <w:rPr>
                  <w:rFonts w:asciiTheme="minorHAnsi" w:hAnsiTheme="minorHAnsi" w:cstheme="minorHAnsi"/>
                  <w:szCs w:val="22"/>
                </w:rPr>
                <w:t>Hourly rate plus 50% for additional hours in excess of the first eight (8) worked in the week (Monday – Sunday). The hourly rate is calculated as the daily rate for the resource divided by eight (8).</w:t>
              </w:r>
            </w:p>
            <w:p w14:paraId="02F9769E" w14:textId="77777777" w:rsidR="007B580B" w:rsidRPr="00A27343" w:rsidRDefault="007B580B" w:rsidP="007B580B">
              <w:pPr>
                <w:pStyle w:val="ListParagraph"/>
                <w:ind w:left="0"/>
                <w:rPr>
                  <w:rFonts w:asciiTheme="minorHAnsi" w:hAnsiTheme="minorHAnsi" w:cstheme="minorHAnsi"/>
                  <w:szCs w:val="22"/>
                </w:rPr>
              </w:pPr>
            </w:p>
            <w:p w14:paraId="37483A01" w14:textId="77777777" w:rsidR="007B580B" w:rsidRPr="00A27343" w:rsidRDefault="007B580B" w:rsidP="007B580B">
              <w:pPr>
                <w:rPr>
                  <w:rFonts w:asciiTheme="minorHAnsi" w:hAnsiTheme="minorHAnsi" w:cstheme="minorHAnsi"/>
                  <w:b/>
                  <w:bCs/>
                  <w:szCs w:val="22"/>
                  <w:u w:val="single"/>
                </w:rPr>
              </w:pPr>
              <w:r w:rsidRPr="00A27343">
                <w:rPr>
                  <w:rFonts w:asciiTheme="minorHAnsi" w:hAnsiTheme="minorHAnsi" w:cstheme="minorHAnsi"/>
                  <w:b/>
                  <w:bCs/>
                  <w:szCs w:val="22"/>
                  <w:u w:val="single"/>
                </w:rPr>
                <w:t xml:space="preserve">Travel </w:t>
              </w:r>
            </w:p>
            <w:p w14:paraId="68E61174" w14:textId="2C12A988" w:rsidR="007B580B" w:rsidRPr="00A27343" w:rsidRDefault="007B580B" w:rsidP="007B580B">
              <w:pPr>
                <w:rPr>
                  <w:rFonts w:asciiTheme="minorHAnsi" w:hAnsiTheme="minorHAnsi" w:cstheme="minorHAnsi"/>
                  <w:szCs w:val="22"/>
                </w:rPr>
              </w:pPr>
              <w:r w:rsidRPr="00A27343">
                <w:rPr>
                  <w:rFonts w:asciiTheme="minorHAnsi" w:hAnsiTheme="minorHAnsi" w:cstheme="minorHAnsi"/>
                  <w:szCs w:val="22"/>
                </w:rPr>
                <w:t xml:space="preserve">It is not envisaged that external resources will be expected to travel as part of the normal duties and any travel that is undertaken must be sanctioned in advance by the </w:t>
              </w:r>
              <w:r w:rsidR="000B089C">
                <w:rPr>
                  <w:rFonts w:asciiTheme="minorHAnsi" w:hAnsiTheme="minorHAnsi" w:cstheme="minorHAnsi"/>
                  <w:szCs w:val="22"/>
                </w:rPr>
                <w:t>DAFM</w:t>
              </w:r>
              <w:r w:rsidRPr="00A27343">
                <w:rPr>
                  <w:rFonts w:asciiTheme="minorHAnsi" w:hAnsiTheme="minorHAnsi" w:cstheme="minorHAnsi"/>
                  <w:szCs w:val="22"/>
                </w:rPr>
                <w:t xml:space="preserve"> Project Manager. In such cases the external resources will be reimbursed at fifty cents (€0.50) per kilometre if the Resources private vehicle is used or the validated cost of public transport where suitable. </w:t>
              </w:r>
            </w:p>
            <w:p w14:paraId="5D387EDB" w14:textId="79B8D398" w:rsidR="007B580B" w:rsidRDefault="007B580B" w:rsidP="007B580B">
              <w:pPr>
                <w:rPr>
                  <w:rFonts w:asciiTheme="minorHAnsi" w:hAnsiTheme="minorHAnsi" w:cstheme="minorHAnsi"/>
                  <w:szCs w:val="22"/>
                </w:rPr>
              </w:pPr>
              <w:r w:rsidRPr="00A27343">
                <w:rPr>
                  <w:rFonts w:asciiTheme="minorHAnsi" w:hAnsiTheme="minorHAnsi" w:cstheme="minorHAnsi"/>
                  <w:szCs w:val="22"/>
                </w:rPr>
                <w:t>The cost of any additional insurance premium required to use a private vehicle will be borne by the Resource or the Tenderer and the Contracting Authority will not be liable for such costs or any claim arising from the use of the vehicle.</w:t>
              </w:r>
            </w:p>
            <w:p w14:paraId="429A76AA" w14:textId="77777777" w:rsidR="00102A18" w:rsidRPr="00A27343" w:rsidRDefault="00102A18" w:rsidP="007B580B">
              <w:pPr>
                <w:rPr>
                  <w:rFonts w:asciiTheme="minorHAnsi" w:hAnsiTheme="minorHAnsi" w:cstheme="minorHAnsi"/>
                  <w:szCs w:val="22"/>
                </w:rPr>
              </w:pPr>
            </w:p>
            <w:p w14:paraId="0F959D1B" w14:textId="7CBDC00C" w:rsidR="00102A18" w:rsidRPr="00FB06DA" w:rsidRDefault="00102A18" w:rsidP="00102A18">
              <w:pPr>
                <w:rPr>
                  <w:rFonts w:eastAsia="Calibri" w:cs="Calibri"/>
                  <w:szCs w:val="22"/>
                  <w:u w:val="single"/>
                  <w:lang w:val="en-IE"/>
                </w:rPr>
              </w:pPr>
              <w:r w:rsidRPr="00FB06DA">
                <w:rPr>
                  <w:rFonts w:eastAsia="Calibri" w:cs="Calibri"/>
                  <w:szCs w:val="22"/>
                  <w:u w:val="single"/>
                  <w:lang w:val="en-IE"/>
                </w:rPr>
                <w:t xml:space="preserve">Please note that any costs incurred from meetings </w:t>
              </w:r>
              <w:r>
                <w:rPr>
                  <w:rFonts w:eastAsia="Calibri" w:cs="Calibri"/>
                  <w:szCs w:val="22"/>
                  <w:u w:val="single"/>
                  <w:lang w:val="en-IE"/>
                </w:rPr>
                <w:t>with</w:t>
              </w:r>
              <w:r w:rsidRPr="00FB06DA">
                <w:rPr>
                  <w:rFonts w:eastAsia="Calibri" w:cs="Calibri"/>
                  <w:szCs w:val="22"/>
                  <w:u w:val="single"/>
                  <w:lang w:val="en-IE"/>
                </w:rPr>
                <w:t xml:space="preserve"> DAFM</w:t>
              </w:r>
              <w:r>
                <w:rPr>
                  <w:rFonts w:eastAsia="Calibri" w:cs="Calibri"/>
                  <w:szCs w:val="22"/>
                  <w:u w:val="single"/>
                  <w:lang w:val="en-IE"/>
                </w:rPr>
                <w:t xml:space="preserve"> at an</w:t>
              </w:r>
              <w:r w:rsidRPr="00FB06DA">
                <w:rPr>
                  <w:rFonts w:eastAsia="Calibri" w:cs="Calibri"/>
                  <w:szCs w:val="22"/>
                  <w:u w:val="single"/>
                  <w:lang w:val="en-IE"/>
                </w:rPr>
                <w:t xml:space="preserve"> on-site location by any of the service providers team must be covered by the </w:t>
              </w:r>
              <w:r>
                <w:rPr>
                  <w:rFonts w:eastAsia="Calibri" w:cs="Calibri"/>
                  <w:szCs w:val="22"/>
                  <w:u w:val="single"/>
                  <w:lang w:val="en-IE"/>
                </w:rPr>
                <w:t>Tenderer</w:t>
              </w:r>
              <w:r w:rsidRPr="00FB06DA">
                <w:rPr>
                  <w:rFonts w:eastAsia="Calibri" w:cs="Calibri"/>
                  <w:szCs w:val="22"/>
                  <w:u w:val="single"/>
                  <w:lang w:val="en-IE"/>
                </w:rPr>
                <w:t xml:space="preserve">.  </w:t>
              </w:r>
            </w:p>
            <w:p w14:paraId="5B679117" w14:textId="77777777" w:rsidR="007B580B" w:rsidRPr="00A27343" w:rsidRDefault="007B580B" w:rsidP="007B580B">
              <w:pPr>
                <w:rPr>
                  <w:rFonts w:asciiTheme="minorHAnsi" w:hAnsiTheme="minorHAnsi" w:cstheme="minorHAnsi"/>
                  <w:b/>
                  <w:bCs/>
                  <w:szCs w:val="22"/>
                  <w:u w:val="single"/>
                </w:rPr>
              </w:pPr>
            </w:p>
            <w:p w14:paraId="2F361106" w14:textId="77777777" w:rsidR="007B580B" w:rsidRPr="00A27343" w:rsidRDefault="007B580B" w:rsidP="007B580B">
              <w:pPr>
                <w:rPr>
                  <w:rFonts w:asciiTheme="minorHAnsi" w:hAnsiTheme="minorHAnsi" w:cstheme="minorHAnsi"/>
                  <w:b/>
                  <w:bCs/>
                  <w:szCs w:val="22"/>
                  <w:u w:val="single"/>
                </w:rPr>
              </w:pPr>
              <w:r w:rsidRPr="00A27343">
                <w:rPr>
                  <w:rFonts w:asciiTheme="minorHAnsi" w:hAnsiTheme="minorHAnsi" w:cstheme="minorHAnsi"/>
                  <w:b/>
                  <w:bCs/>
                  <w:szCs w:val="22"/>
                  <w:u w:val="single"/>
                </w:rPr>
                <w:t>Invoicing Arrangements</w:t>
              </w:r>
            </w:p>
            <w:p w14:paraId="4837DBB6" w14:textId="77777777" w:rsidR="007B580B" w:rsidRPr="00A27343" w:rsidRDefault="007B580B" w:rsidP="007B580B">
              <w:pPr>
                <w:rPr>
                  <w:rFonts w:asciiTheme="minorHAnsi" w:hAnsiTheme="minorHAnsi" w:cstheme="minorHAnsi"/>
                  <w:szCs w:val="22"/>
                </w:rPr>
              </w:pPr>
              <w:r w:rsidRPr="00A27343">
                <w:rPr>
                  <w:rFonts w:asciiTheme="minorHAnsi" w:hAnsiTheme="minorHAnsi" w:cstheme="minorHAnsi"/>
                  <w:szCs w:val="22"/>
                </w:rPr>
                <w:t>Invoicing arrangements will be agreed with the successful Tenderer(s) and all payments will be subject to the provisions of the Prompt Payments of Account Act 1997, as amended or revised, and the European Communities (Late Payment in Commercial Transactions) Regulations, 2002.</w:t>
              </w:r>
            </w:p>
            <w:p w14:paraId="21F4A85D" w14:textId="77777777" w:rsidR="007B580B" w:rsidRPr="00A27343" w:rsidRDefault="007B580B" w:rsidP="007B580B">
              <w:pPr>
                <w:rPr>
                  <w:rFonts w:asciiTheme="minorHAnsi" w:hAnsiTheme="minorHAnsi" w:cstheme="minorHAnsi"/>
                  <w:b/>
                  <w:bCs/>
                  <w:szCs w:val="22"/>
                  <w:u w:val="single"/>
                </w:rPr>
              </w:pPr>
            </w:p>
            <w:p w14:paraId="41EBCA0E" w14:textId="77777777" w:rsidR="007B580B" w:rsidRPr="00A27343" w:rsidRDefault="007B580B" w:rsidP="007B580B">
              <w:pPr>
                <w:rPr>
                  <w:rFonts w:asciiTheme="minorHAnsi" w:hAnsiTheme="minorHAnsi" w:cstheme="minorHAnsi"/>
                  <w:b/>
                  <w:bCs/>
                  <w:szCs w:val="22"/>
                  <w:u w:val="single"/>
                </w:rPr>
              </w:pPr>
              <w:r w:rsidRPr="00A27343">
                <w:rPr>
                  <w:rFonts w:asciiTheme="minorHAnsi" w:hAnsiTheme="minorHAnsi" w:cstheme="minorHAnsi"/>
                  <w:b/>
                  <w:bCs/>
                  <w:szCs w:val="22"/>
                  <w:u w:val="single"/>
                </w:rPr>
                <w:t>Estimated Number of Days per Resource per year</w:t>
              </w:r>
            </w:p>
            <w:p w14:paraId="0DB365DD" w14:textId="7C3575D2" w:rsidR="007B580B" w:rsidRPr="00A27343" w:rsidRDefault="007B580B" w:rsidP="007B580B">
              <w:pPr>
                <w:rPr>
                  <w:rFonts w:asciiTheme="minorHAnsi" w:hAnsiTheme="minorHAnsi" w:cstheme="minorHAnsi"/>
                  <w:szCs w:val="22"/>
                </w:rPr>
              </w:pPr>
              <w:r w:rsidRPr="00A27343">
                <w:rPr>
                  <w:rFonts w:asciiTheme="minorHAnsi" w:hAnsiTheme="minorHAnsi" w:cstheme="minorHAnsi"/>
                  <w:szCs w:val="22"/>
                </w:rPr>
                <w:t xml:space="preserve">Two hundred and </w:t>
              </w:r>
              <w:r w:rsidR="00F45282" w:rsidRPr="00A27343">
                <w:rPr>
                  <w:rFonts w:asciiTheme="minorHAnsi" w:hAnsiTheme="minorHAnsi" w:cstheme="minorHAnsi"/>
                  <w:szCs w:val="22"/>
                </w:rPr>
                <w:t>t</w:t>
              </w:r>
              <w:r w:rsidR="00F45282">
                <w:rPr>
                  <w:rFonts w:asciiTheme="minorHAnsi" w:hAnsiTheme="minorHAnsi" w:cstheme="minorHAnsi"/>
                  <w:szCs w:val="22"/>
                </w:rPr>
                <w:t>hirty</w:t>
              </w:r>
              <w:r w:rsidRPr="00A27343">
                <w:rPr>
                  <w:rFonts w:asciiTheme="minorHAnsi" w:hAnsiTheme="minorHAnsi" w:cstheme="minorHAnsi"/>
                  <w:szCs w:val="22"/>
                </w:rPr>
                <w:t xml:space="preserve"> </w:t>
              </w:r>
              <w:r>
                <w:rPr>
                  <w:rFonts w:asciiTheme="minorHAnsi" w:hAnsiTheme="minorHAnsi" w:cstheme="minorHAnsi"/>
                  <w:szCs w:val="22"/>
                </w:rPr>
                <w:t>(230)</w:t>
              </w:r>
              <w:r w:rsidRPr="00A27343">
                <w:rPr>
                  <w:rFonts w:asciiTheme="minorHAnsi" w:hAnsiTheme="minorHAnsi" w:cstheme="minorHAnsi"/>
                  <w:szCs w:val="22"/>
                </w:rPr>
                <w:t xml:space="preserve"> days per year for each Key Personnel Resource. The Contracting Authority will use the two hundred and t</w:t>
              </w:r>
              <w:r w:rsidR="00C71ADB">
                <w:rPr>
                  <w:rFonts w:asciiTheme="minorHAnsi" w:hAnsiTheme="minorHAnsi" w:cstheme="minorHAnsi"/>
                  <w:szCs w:val="22"/>
                </w:rPr>
                <w:t>hirty</w:t>
              </w:r>
              <w:r w:rsidRPr="00A27343">
                <w:rPr>
                  <w:rFonts w:asciiTheme="minorHAnsi" w:hAnsiTheme="minorHAnsi" w:cstheme="minorHAnsi"/>
                  <w:szCs w:val="22"/>
                </w:rPr>
                <w:t xml:space="preserve"> days per annum as basis for the calculation of the Contract costs for the Key Personnel Team. This is an indicative number only and is not a guaranteed number of days that each Resource will receive per year.</w:t>
              </w:r>
            </w:p>
            <w:p w14:paraId="36577C8B" w14:textId="77777777" w:rsidR="007B580B" w:rsidRPr="00A27343" w:rsidRDefault="007B580B" w:rsidP="007B580B">
              <w:pPr>
                <w:rPr>
                  <w:rFonts w:asciiTheme="minorHAnsi" w:hAnsiTheme="minorHAnsi" w:cstheme="minorHAnsi"/>
                  <w:szCs w:val="22"/>
                </w:rPr>
              </w:pPr>
              <w:r w:rsidRPr="00A27343">
                <w:rPr>
                  <w:rFonts w:asciiTheme="minorHAnsi" w:hAnsiTheme="minorHAnsi" w:cstheme="minorHAnsi"/>
                  <w:szCs w:val="22"/>
                </w:rPr>
                <w:t>Likewise, the number of days specified for each of the Roles identified for the Additional Work / Resource Days is an indicative number only and is not a guaranteed number of days that each Resource or Resource Classification will receive.</w:t>
              </w:r>
            </w:p>
            <w:p w14:paraId="5551AF3F" w14:textId="77777777" w:rsidR="007B580B" w:rsidRPr="00A27343" w:rsidRDefault="007B580B" w:rsidP="007B580B">
              <w:pPr>
                <w:rPr>
                  <w:rFonts w:asciiTheme="minorHAnsi" w:hAnsiTheme="minorHAnsi" w:cstheme="minorHAnsi"/>
                  <w:szCs w:val="22"/>
                </w:rPr>
              </w:pPr>
            </w:p>
            <w:p w14:paraId="455FBFC3" w14:textId="77777777" w:rsidR="007B580B" w:rsidRDefault="007B580B" w:rsidP="00CC7906"/>
            <w:p w14:paraId="02D41C7C" w14:textId="0C80D45E" w:rsidR="003C0FB1" w:rsidRPr="00310EDC" w:rsidRDefault="00A86A4B" w:rsidP="00CC7906"/>
          </w:sdtContent>
        </w:sdt>
      </w:sdtContent>
    </w:sdt>
    <w:p w14:paraId="1E556B62" w14:textId="77777777" w:rsidR="003C0FB1" w:rsidRDefault="003C0FB1" w:rsidP="00CC7906"/>
    <w:p w14:paraId="4E055A22" w14:textId="77777777" w:rsidR="003C0FB1" w:rsidRDefault="003C0FB1" w:rsidP="00CC7906"/>
    <w:p w14:paraId="3E5F986D" w14:textId="77777777" w:rsidR="003C0FB1" w:rsidRDefault="003C0FB1" w:rsidP="00CC7906">
      <w:pPr>
        <w:sectPr w:rsidR="003C0FB1" w:rsidSect="00926F67">
          <w:type w:val="continuous"/>
          <w:pgSz w:w="11907" w:h="16840" w:code="9"/>
          <w:pgMar w:top="1134" w:right="1418" w:bottom="851" w:left="1418" w:header="709" w:footer="709" w:gutter="0"/>
          <w:cols w:space="708"/>
          <w:formProt w:val="0"/>
          <w:docGrid w:linePitch="360"/>
        </w:sectPr>
      </w:pPr>
    </w:p>
    <w:p w14:paraId="746771C6" w14:textId="77777777" w:rsidR="003C0FB1" w:rsidRDefault="003C0FB1" w:rsidP="00CC7906"/>
    <w:p w14:paraId="3F84B383" w14:textId="77777777" w:rsidR="003C0FB1" w:rsidRDefault="003C0FB1" w:rsidP="003C0FB1">
      <w:pPr>
        <w:pStyle w:val="Heading1"/>
        <w:spacing w:before="0"/>
        <w:rPr>
          <w:rFonts w:ascii="Calibri" w:hAnsi="Calibri"/>
        </w:rPr>
      </w:pPr>
      <w:r w:rsidRPr="000E5DB7">
        <w:rPr>
          <w:rFonts w:ascii="Calibri" w:hAnsi="Calibri"/>
        </w:rPr>
        <w:lastRenderedPageBreak/>
        <w:t>Appendix 3: Tenderers’ Statement</w:t>
      </w:r>
    </w:p>
    <w:p w14:paraId="60E788B9" w14:textId="77777777" w:rsidR="003C0FB1" w:rsidRDefault="003C0FB1" w:rsidP="00D3359A">
      <w:pPr>
        <w:keepLines/>
      </w:pPr>
      <w:r w:rsidRPr="000E5DB7">
        <w:t xml:space="preserve">[Tenderers shall complete and return the following form of Tenderers’ Statement printed on the Tenderers’ headed notepaper and signed by the Tenderer.] </w:t>
      </w:r>
    </w:p>
    <w:p w14:paraId="2D74FCC5" w14:textId="77777777" w:rsidR="003C0FB1" w:rsidRDefault="003C0FB1" w:rsidP="00D3359A">
      <w:pPr>
        <w:keepLines/>
      </w:pPr>
    </w:p>
    <w:p w14:paraId="7C11EA0E" w14:textId="77777777" w:rsidR="003C0FB1" w:rsidRDefault="003C0FB1" w:rsidP="00D3359A">
      <w:pPr>
        <w:keepLines/>
        <w:jc w:val="center"/>
        <w:rPr>
          <w:b/>
        </w:rPr>
      </w:pPr>
      <w:r w:rsidRPr="000E5DB7">
        <w:rPr>
          <w:b/>
        </w:rPr>
        <w:t>TENDERERS’ STATEMENT</w:t>
      </w:r>
    </w:p>
    <w:p w14:paraId="564D08C8" w14:textId="77777777" w:rsidR="003C0FB1" w:rsidRDefault="003C0FB1" w:rsidP="00D3359A">
      <w:pPr>
        <w:keepLines/>
        <w:rPr>
          <w:b/>
        </w:rPr>
      </w:pPr>
    </w:p>
    <w:p w14:paraId="6456B77F" w14:textId="7C80F2DC" w:rsidR="003C0FB1" w:rsidRPr="00557DED" w:rsidRDefault="003C0FB1" w:rsidP="00D3359A">
      <w:pPr>
        <w:rPr>
          <w:szCs w:val="22"/>
        </w:rPr>
      </w:pPr>
      <w:r w:rsidRPr="00557DED">
        <w:rPr>
          <w:szCs w:val="22"/>
        </w:rPr>
        <w:t xml:space="preserve">TO:  </w:t>
      </w:r>
      <w:sdt>
        <w:sdtPr>
          <w:rPr>
            <w:highlight w:val="lightGray"/>
          </w:rPr>
          <w:alias w:val="Name"/>
          <w:tag w:val="Name"/>
          <w:id w:val="1357776445"/>
          <w:placeholder>
            <w:docPart w:val="BD8B61178B3B496DB6C21CFBAD523CA9"/>
          </w:placeholder>
          <w:dataBinding w:prefixMappings="xmlns:ns0='http://schemas.microsoft.com/office/2006/coverPageProps' " w:xpath="/ns0:CoverPageProperties[1]/ns0:Abstract[1]" w:storeItemID="{55AF091B-3C7A-41E3-B477-F2FDAA23CFDA}"/>
          <w:text/>
        </w:sdtPr>
        <w:sdtEndPr/>
        <w:sdtContent>
          <w:r w:rsidR="006A5661">
            <w:rPr>
              <w:highlight w:val="lightGray"/>
            </w:rPr>
            <w:t>The Department of Agriculture, Food and the Marine</w:t>
          </w:r>
        </w:sdtContent>
      </w:sdt>
      <w:r w:rsidR="003F3EE7">
        <w:t xml:space="preserve"> </w:t>
      </w:r>
      <w:r w:rsidR="003F3EE7" w:rsidRPr="00CC568F">
        <w:t>(the “Contracting Authority”)</w:t>
      </w:r>
    </w:p>
    <w:p w14:paraId="6DCA70FB" w14:textId="09FE413F" w:rsidR="003C0FB1" w:rsidRDefault="003C0FB1" w:rsidP="00D3359A">
      <w:pPr>
        <w:keepLines/>
      </w:pPr>
      <w:r w:rsidRPr="00557DED">
        <w:rPr>
          <w:szCs w:val="22"/>
        </w:rPr>
        <w:t xml:space="preserve">RE: Request for Tenders for the Supply of </w:t>
      </w:r>
      <w:sdt>
        <w:sdtPr>
          <w:rPr>
            <w:szCs w:val="22"/>
            <w:highlight w:val="lightGray"/>
          </w:rPr>
          <w:alias w:val="Type of Services"/>
          <w:tag w:val="Type of Services"/>
          <w:id w:val="1515106642"/>
          <w:placeholder>
            <w:docPart w:val="0DE2ECC5F18A4C11BA68556453A94056"/>
          </w:placeholder>
          <w:dataBinding w:prefixMappings="xmlns:ns0='http://schemas.microsoft.com/office/2006/coverPageProps' " w:xpath="/ns0:CoverPageProperties[1]/ns0:CompanyFax[1]" w:storeItemID="{55AF091B-3C7A-41E3-B477-F2FDAA23CFDA}"/>
          <w:text/>
        </w:sdtPr>
        <w:sdtEndPr/>
        <w:sdtContent>
          <w:r w:rsidR="006A5661">
            <w:rPr>
              <w:szCs w:val="22"/>
              <w:highlight w:val="lightGray"/>
            </w:rPr>
            <w:t>An Area Monitoring System Service</w:t>
          </w:r>
        </w:sdtContent>
      </w:sdt>
    </w:p>
    <w:p w14:paraId="0A5D31F7" w14:textId="77777777" w:rsidR="003C0FB1" w:rsidRDefault="003C0FB1" w:rsidP="00D3359A">
      <w:pPr>
        <w:keepLines/>
      </w:pPr>
    </w:p>
    <w:p w14:paraId="3452900C" w14:textId="77777777" w:rsidR="003C0FB1" w:rsidRPr="00507FE4" w:rsidRDefault="003C0FB1" w:rsidP="00D3359A">
      <w:pPr>
        <w:keepLines/>
      </w:pPr>
      <w:r w:rsidRPr="000E5DB7">
        <w:t>Having examined your Request for Tenders (</w:t>
      </w:r>
      <w:r>
        <w:t>the “</w:t>
      </w:r>
      <w:r w:rsidRPr="000E5DB7">
        <w:t>RFT</w:t>
      </w:r>
      <w:r>
        <w:t>”</w:t>
      </w:r>
      <w:r w:rsidRPr="000E5DB7">
        <w:t>) including the Instructions to Tende</w:t>
      </w:r>
      <w:r w:rsidRPr="00507FE4">
        <w:t xml:space="preserve">rers, </w:t>
      </w:r>
      <w:r>
        <w:t xml:space="preserve">the </w:t>
      </w:r>
      <w:r w:rsidRPr="00507FE4">
        <w:rPr>
          <w:szCs w:val="22"/>
        </w:rPr>
        <w:t xml:space="preserve">Selection </w:t>
      </w:r>
      <w:r w:rsidRPr="00507FE4">
        <w:t xml:space="preserve">and Award Criteria, the Requirements and Specifications, </w:t>
      </w:r>
      <w:r w:rsidRPr="00507FE4">
        <w:rPr>
          <w:szCs w:val="22"/>
        </w:rPr>
        <w:t xml:space="preserve">and the </w:t>
      </w:r>
      <w:r w:rsidRPr="00507FE4">
        <w:t>Terms and Conditions of the Services Contract, we hereby agree and declare the following:</w:t>
      </w:r>
    </w:p>
    <w:tbl>
      <w:tblPr>
        <w:tblW w:w="0" w:type="auto"/>
        <w:tblLook w:val="01E0" w:firstRow="1" w:lastRow="1" w:firstColumn="1" w:lastColumn="1" w:noHBand="0" w:noVBand="0"/>
      </w:tblPr>
      <w:tblGrid>
        <w:gridCol w:w="807"/>
        <w:gridCol w:w="8264"/>
      </w:tblGrid>
      <w:tr w:rsidR="003C0FB1" w:rsidRPr="00507FE4" w14:paraId="4FDBB8AC" w14:textId="77777777" w:rsidTr="00D3359A">
        <w:trPr>
          <w:trHeight w:val="636"/>
        </w:trPr>
        <w:tc>
          <w:tcPr>
            <w:tcW w:w="807" w:type="dxa"/>
          </w:tcPr>
          <w:p w14:paraId="5E6CE27E" w14:textId="77777777" w:rsidR="003C0FB1" w:rsidRPr="00C22B2F" w:rsidRDefault="003C0FB1" w:rsidP="004A7D33">
            <w:pPr>
              <w:rPr>
                <w:color w:val="0000FF"/>
              </w:rPr>
            </w:pPr>
            <w:r w:rsidRPr="00C22B2F">
              <w:rPr>
                <w:color w:val="0000FF"/>
              </w:rPr>
              <w:t>1.</w:t>
            </w:r>
          </w:p>
        </w:tc>
        <w:tc>
          <w:tcPr>
            <w:tcW w:w="8264" w:type="dxa"/>
          </w:tcPr>
          <w:p w14:paraId="1239D637" w14:textId="77777777" w:rsidR="003C0FB1" w:rsidRPr="00507FE4" w:rsidRDefault="003C0FB1" w:rsidP="00FD38B8">
            <w:r w:rsidRPr="00507FE4">
              <w:t>We understand the nature and extent of the Services required to be delivered as described in Requirements and Specifications at Appendix 1 to the RFT.</w:t>
            </w:r>
          </w:p>
        </w:tc>
      </w:tr>
      <w:tr w:rsidR="003C0FB1" w:rsidRPr="00507FE4" w14:paraId="35A499D4" w14:textId="77777777" w:rsidTr="00D3359A">
        <w:trPr>
          <w:trHeight w:val="1186"/>
        </w:trPr>
        <w:tc>
          <w:tcPr>
            <w:tcW w:w="807" w:type="dxa"/>
          </w:tcPr>
          <w:p w14:paraId="3B487D45" w14:textId="77777777" w:rsidR="003C0FB1" w:rsidRPr="00C22B2F" w:rsidRDefault="003C0FB1" w:rsidP="004A7D33">
            <w:pPr>
              <w:rPr>
                <w:color w:val="0000FF"/>
              </w:rPr>
            </w:pPr>
            <w:r w:rsidRPr="00C22B2F">
              <w:rPr>
                <w:color w:val="0000FF"/>
              </w:rPr>
              <w:t>2.</w:t>
            </w:r>
          </w:p>
        </w:tc>
        <w:tc>
          <w:tcPr>
            <w:tcW w:w="8264" w:type="dxa"/>
          </w:tcPr>
          <w:p w14:paraId="66FA9149" w14:textId="77777777" w:rsidR="003C0FB1" w:rsidRPr="00507FE4" w:rsidRDefault="003C0FB1">
            <w:r w:rsidRPr="00507FE4">
              <w:t xml:space="preserve">We accept all of the Terms and Conditions of the RFT, the Services Contract and the Confidentiality Agreement and agree if awarded </w:t>
            </w:r>
            <w:r>
              <w:t>a</w:t>
            </w:r>
            <w:r w:rsidRPr="00507FE4">
              <w:t xml:space="preserve"> Services Contract to execute the Services Contract at Appendix </w:t>
            </w:r>
            <w:r w:rsidR="003E7CC4">
              <w:t>5</w:t>
            </w:r>
            <w:r w:rsidRPr="00507FE4">
              <w:t xml:space="preserve"> to the RFT and the Confidenti</w:t>
            </w:r>
            <w:r>
              <w:t xml:space="preserve">ality Agreement at Appendix </w:t>
            </w:r>
            <w:r w:rsidR="003E7CC4">
              <w:t>6</w:t>
            </w:r>
            <w:r>
              <w:t xml:space="preserve"> to</w:t>
            </w:r>
            <w:r w:rsidRPr="00507FE4">
              <w:t xml:space="preserve"> the RFT.</w:t>
            </w:r>
          </w:p>
        </w:tc>
      </w:tr>
      <w:tr w:rsidR="003C0FB1" w:rsidRPr="00507FE4" w14:paraId="7D978DAB" w14:textId="77777777" w:rsidTr="002418DA">
        <w:tc>
          <w:tcPr>
            <w:tcW w:w="807" w:type="dxa"/>
          </w:tcPr>
          <w:p w14:paraId="06AE1A9C" w14:textId="77777777" w:rsidR="003C0FB1" w:rsidRPr="00C22B2F" w:rsidRDefault="003C0FB1" w:rsidP="004A7D33">
            <w:pPr>
              <w:rPr>
                <w:color w:val="0000FF"/>
              </w:rPr>
            </w:pPr>
            <w:r w:rsidRPr="00C22B2F">
              <w:rPr>
                <w:color w:val="0000FF"/>
              </w:rPr>
              <w:t>3.</w:t>
            </w:r>
          </w:p>
        </w:tc>
        <w:tc>
          <w:tcPr>
            <w:tcW w:w="8264" w:type="dxa"/>
          </w:tcPr>
          <w:p w14:paraId="603F75D0" w14:textId="77777777" w:rsidR="003C0FB1" w:rsidRPr="00507FE4" w:rsidRDefault="003C0FB1" w:rsidP="00FD38B8">
            <w:r w:rsidRPr="00507FE4">
              <w:t xml:space="preserve">We accept all the </w:t>
            </w:r>
            <w:r w:rsidRPr="00507FE4">
              <w:rPr>
                <w:szCs w:val="22"/>
              </w:rPr>
              <w:t xml:space="preserve">Selection </w:t>
            </w:r>
            <w:r w:rsidRPr="00507FE4">
              <w:t>and Award Criteria as set out in Part 3 of the RFT.</w:t>
            </w:r>
          </w:p>
        </w:tc>
      </w:tr>
      <w:tr w:rsidR="003C0FB1" w:rsidRPr="00CB5B77" w14:paraId="05F59728" w14:textId="77777777" w:rsidTr="002418DA">
        <w:tc>
          <w:tcPr>
            <w:tcW w:w="807" w:type="dxa"/>
          </w:tcPr>
          <w:p w14:paraId="3A22C28C" w14:textId="77777777" w:rsidR="003C0FB1" w:rsidRPr="00C22B2F" w:rsidRDefault="003C0FB1" w:rsidP="004A7D33">
            <w:pPr>
              <w:rPr>
                <w:color w:val="0000FF"/>
              </w:rPr>
            </w:pPr>
            <w:r w:rsidRPr="00C22B2F">
              <w:rPr>
                <w:color w:val="0000FF"/>
              </w:rPr>
              <w:t>4.</w:t>
            </w:r>
          </w:p>
        </w:tc>
        <w:tc>
          <w:tcPr>
            <w:tcW w:w="8264" w:type="dxa"/>
          </w:tcPr>
          <w:p w14:paraId="628E3E36" w14:textId="77777777" w:rsidR="003C0FB1" w:rsidRDefault="003C0FB1" w:rsidP="00FD38B8">
            <w:r w:rsidRPr="00507FE4">
              <w:t>We agree to provide the Contracting Authority with the Services in accordance with the RFT and our Tender.</w:t>
            </w:r>
          </w:p>
        </w:tc>
      </w:tr>
      <w:tr w:rsidR="003C0FB1" w:rsidRPr="00CB5B77" w14:paraId="1DD37EA8" w14:textId="77777777" w:rsidTr="002418DA">
        <w:tc>
          <w:tcPr>
            <w:tcW w:w="807" w:type="dxa"/>
          </w:tcPr>
          <w:p w14:paraId="39B47E79" w14:textId="77777777" w:rsidR="003C0FB1" w:rsidRPr="00C22B2F" w:rsidRDefault="003C0FB1" w:rsidP="004A7D33">
            <w:pPr>
              <w:rPr>
                <w:color w:val="0000FF"/>
              </w:rPr>
            </w:pPr>
            <w:r w:rsidRPr="00C22B2F">
              <w:rPr>
                <w:color w:val="0000FF"/>
              </w:rPr>
              <w:t>5.</w:t>
            </w:r>
          </w:p>
        </w:tc>
        <w:tc>
          <w:tcPr>
            <w:tcW w:w="8264" w:type="dxa"/>
          </w:tcPr>
          <w:p w14:paraId="5C64B07C" w14:textId="77777777" w:rsidR="003C0FB1" w:rsidRPr="00507FE4" w:rsidRDefault="003C0FB1" w:rsidP="00FD38B8">
            <w:r w:rsidRPr="00507FE4">
              <w:t>We agree that, if awa</w:t>
            </w:r>
            <w:r>
              <w:t xml:space="preserve">rded any Services Contract, </w:t>
            </w:r>
            <w:r w:rsidRPr="00507FE4">
              <w:t>we shall, in the performance of such contract, comply with all applicable obligations in the field of environmental, social and labour law.</w:t>
            </w:r>
          </w:p>
        </w:tc>
      </w:tr>
      <w:tr w:rsidR="003C0FB1" w:rsidRPr="00CB5B77" w14:paraId="5CED4401" w14:textId="77777777" w:rsidTr="002418DA">
        <w:tc>
          <w:tcPr>
            <w:tcW w:w="807" w:type="dxa"/>
          </w:tcPr>
          <w:p w14:paraId="55AEC54D" w14:textId="77777777" w:rsidR="003C0FB1" w:rsidRPr="00C22B2F" w:rsidRDefault="003C0FB1" w:rsidP="004A7D33">
            <w:pPr>
              <w:rPr>
                <w:color w:val="0000FF"/>
              </w:rPr>
            </w:pPr>
            <w:r w:rsidRPr="00C22B2F">
              <w:rPr>
                <w:color w:val="0000FF"/>
              </w:rPr>
              <w:t>6.</w:t>
            </w:r>
          </w:p>
        </w:tc>
        <w:tc>
          <w:tcPr>
            <w:tcW w:w="8264" w:type="dxa"/>
          </w:tcPr>
          <w:p w14:paraId="2CD405BF" w14:textId="77777777" w:rsidR="003C0FB1" w:rsidRDefault="003C0FB1" w:rsidP="00FD38B8">
            <w:r w:rsidRPr="000E5DB7">
              <w:t>We confirm that we have complied with all requirements as set out at Part 2 of the RFT.</w:t>
            </w:r>
          </w:p>
        </w:tc>
      </w:tr>
      <w:tr w:rsidR="003C0FB1" w:rsidRPr="00CB5B77" w14:paraId="5CDCFDE7" w14:textId="77777777" w:rsidTr="002418DA">
        <w:tc>
          <w:tcPr>
            <w:tcW w:w="807" w:type="dxa"/>
          </w:tcPr>
          <w:p w14:paraId="1556CF7B" w14:textId="77777777" w:rsidR="003C0FB1" w:rsidRDefault="003C0FB1" w:rsidP="004A7D33">
            <w:pPr>
              <w:rPr>
                <w:color w:val="000080"/>
              </w:rPr>
            </w:pPr>
            <w:r w:rsidRPr="00C22B2F">
              <w:rPr>
                <w:color w:val="0000FF"/>
              </w:rPr>
              <w:t>7.</w:t>
            </w:r>
          </w:p>
        </w:tc>
        <w:tc>
          <w:tcPr>
            <w:tcW w:w="8264" w:type="dxa"/>
          </w:tcPr>
          <w:p w14:paraId="3E62517D" w14:textId="77777777" w:rsidR="003C0FB1" w:rsidRDefault="003C0FB1" w:rsidP="00FD38B8">
            <w:r w:rsidRPr="000E5DB7">
              <w:t xml:space="preserve">We confirm that all prices quoted in our Tender will remain valid for the period of time commencing from the </w:t>
            </w:r>
            <w:r w:rsidRPr="000E5DB7">
              <w:rPr>
                <w:szCs w:val="22"/>
              </w:rPr>
              <w:t>Tender Deadline,</w:t>
            </w:r>
            <w:r w:rsidRPr="000E5DB7">
              <w:t xml:space="preserve"> as specified at paragraph 2.10.3 of the RFT. </w:t>
            </w:r>
          </w:p>
        </w:tc>
      </w:tr>
      <w:tr w:rsidR="003C0FB1" w:rsidRPr="00CB5B77" w14:paraId="6BB61B16" w14:textId="77777777" w:rsidTr="002418DA">
        <w:tc>
          <w:tcPr>
            <w:tcW w:w="807" w:type="dxa"/>
          </w:tcPr>
          <w:p w14:paraId="25056A6D" w14:textId="77777777" w:rsidR="003C0FB1" w:rsidRPr="00C22B2F" w:rsidRDefault="003C0FB1" w:rsidP="004A7D33">
            <w:pPr>
              <w:rPr>
                <w:color w:val="0000FF"/>
              </w:rPr>
            </w:pPr>
            <w:r w:rsidRPr="00C22B2F">
              <w:rPr>
                <w:color w:val="0000FF"/>
              </w:rPr>
              <w:t>8.</w:t>
            </w:r>
          </w:p>
        </w:tc>
        <w:tc>
          <w:tcPr>
            <w:tcW w:w="8264" w:type="dxa"/>
          </w:tcPr>
          <w:p w14:paraId="5BD09377" w14:textId="77777777" w:rsidR="00904FCA" w:rsidRDefault="003C0FB1" w:rsidP="00FD38B8">
            <w:r w:rsidRPr="000E5DB7">
              <w:t>We shall, if awarded any Services Contract under the RFT, have in place on the Effective Date of the Services Contract all insurances (if any) as required by paragraph 2.21.1 of the RFT.</w:t>
            </w:r>
          </w:p>
        </w:tc>
      </w:tr>
      <w:tr w:rsidR="00904FCA" w:rsidRPr="00514373" w14:paraId="17CB9769" w14:textId="77777777" w:rsidTr="00904FCA">
        <w:tc>
          <w:tcPr>
            <w:tcW w:w="807" w:type="dxa"/>
          </w:tcPr>
          <w:p w14:paraId="443A198C" w14:textId="77777777" w:rsidR="00904FCA" w:rsidRPr="00904FCA" w:rsidRDefault="00904FCA" w:rsidP="00904FCA">
            <w:pPr>
              <w:rPr>
                <w:color w:val="0000FF"/>
              </w:rPr>
            </w:pPr>
            <w:r w:rsidRPr="00904FCA">
              <w:rPr>
                <w:color w:val="0000FF"/>
              </w:rPr>
              <w:t>9.</w:t>
            </w:r>
          </w:p>
        </w:tc>
        <w:tc>
          <w:tcPr>
            <w:tcW w:w="8264" w:type="dxa"/>
          </w:tcPr>
          <w:p w14:paraId="03F2E1C3" w14:textId="77777777" w:rsidR="00904FCA" w:rsidRPr="00904FCA" w:rsidRDefault="00904FCA" w:rsidP="00904FCA">
            <w:r w:rsidRPr="00904FCA">
              <w:t>We confirm that all Data Subjects whose Personal Data is provided in our Tender have consented to the processing of such Personal Data by us, the Contracting Authority, the Evaluation Team and the supplier of the etenders.gov.ie website, for the purposes of our participation in this Competition or that we otherwise have a legal basis for providing such Personal Data to the Contracting Authority for the purposes of our participation in this Competition and that we will provide evidence of such consent and / or legal basis to the Contracting Authority upon request.</w:t>
            </w:r>
          </w:p>
        </w:tc>
      </w:tr>
    </w:tbl>
    <w:p w14:paraId="787C5901" w14:textId="77777777" w:rsidR="003C0FB1" w:rsidRDefault="003C0FB1" w:rsidP="003C0FB1"/>
    <w:p w14:paraId="556F6E9A" w14:textId="77777777" w:rsidR="00FD38B8" w:rsidRDefault="00FD38B8">
      <w:pPr>
        <w:spacing w:after="160" w:line="259" w:lineRule="auto"/>
      </w:pPr>
      <w:r>
        <w:br w:type="page"/>
      </w:r>
    </w:p>
    <w:p w14:paraId="2EF2F1DF" w14:textId="77777777" w:rsidR="004A7D33" w:rsidRDefault="004A7D33" w:rsidP="003C0FB1"/>
    <w:tbl>
      <w:tblPr>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4208"/>
        <w:gridCol w:w="4833"/>
      </w:tblGrid>
      <w:tr w:rsidR="003C0FB1" w:rsidRPr="00830A49" w14:paraId="51175FD4" w14:textId="77777777" w:rsidTr="00503F93">
        <w:trPr>
          <w:trHeight w:val="940"/>
        </w:trPr>
        <w:tc>
          <w:tcPr>
            <w:tcW w:w="4208" w:type="dxa"/>
          </w:tcPr>
          <w:p w14:paraId="3935CF61" w14:textId="77777777" w:rsidR="003C0FB1" w:rsidRDefault="003C0FB1" w:rsidP="00503F93">
            <w:pPr>
              <w:rPr>
                <w:b/>
                <w:color w:val="333399"/>
              </w:rPr>
            </w:pPr>
            <w:r w:rsidRPr="00830A49">
              <w:rPr>
                <w:b/>
                <w:color w:val="333399"/>
                <w:szCs w:val="22"/>
              </w:rPr>
              <w:t>SIGNED</w:t>
            </w:r>
          </w:p>
          <w:p w14:paraId="60618E22" w14:textId="77777777" w:rsidR="003C0FB1" w:rsidRDefault="003C0FB1" w:rsidP="00503F93">
            <w:pPr>
              <w:rPr>
                <w:b/>
                <w:color w:val="333399"/>
              </w:rPr>
            </w:pPr>
          </w:p>
          <w:p w14:paraId="19969CA6" w14:textId="77777777" w:rsidR="003C0FB1" w:rsidRDefault="003C0FB1" w:rsidP="00503F93">
            <w:pPr>
              <w:rPr>
                <w:b/>
                <w:color w:val="333399"/>
              </w:rPr>
            </w:pPr>
          </w:p>
          <w:p w14:paraId="42044E2B" w14:textId="77777777" w:rsidR="003C0FB1" w:rsidRDefault="003C0FB1" w:rsidP="00503F93">
            <w:pPr>
              <w:rPr>
                <w:b/>
                <w:color w:val="333399"/>
              </w:rPr>
            </w:pPr>
          </w:p>
          <w:p w14:paraId="3A379480" w14:textId="77777777" w:rsidR="003C0FB1" w:rsidRDefault="003C0FB1" w:rsidP="00503F93">
            <w:pPr>
              <w:rPr>
                <w:b/>
                <w:color w:val="333399"/>
              </w:rPr>
            </w:pPr>
            <w:r w:rsidRPr="00830A49">
              <w:rPr>
                <w:b/>
                <w:color w:val="333399"/>
                <w:szCs w:val="22"/>
              </w:rPr>
              <w:t>(Authorised Signatory)</w:t>
            </w:r>
          </w:p>
        </w:tc>
        <w:tc>
          <w:tcPr>
            <w:tcW w:w="4833" w:type="dxa"/>
          </w:tcPr>
          <w:p w14:paraId="0148B3EB" w14:textId="77777777" w:rsidR="003C0FB1" w:rsidRDefault="003C0FB1" w:rsidP="00503F93">
            <w:pPr>
              <w:rPr>
                <w:b/>
                <w:color w:val="333399"/>
              </w:rPr>
            </w:pPr>
            <w:r w:rsidRPr="00830A49">
              <w:rPr>
                <w:b/>
                <w:color w:val="333399"/>
                <w:szCs w:val="22"/>
              </w:rPr>
              <w:t>Company</w:t>
            </w:r>
          </w:p>
          <w:p w14:paraId="5D2AE170" w14:textId="77777777" w:rsidR="003C0FB1" w:rsidRDefault="003C0FB1" w:rsidP="00503F93">
            <w:pPr>
              <w:rPr>
                <w:b/>
                <w:color w:val="333399"/>
              </w:rPr>
            </w:pPr>
          </w:p>
        </w:tc>
      </w:tr>
      <w:tr w:rsidR="003C0FB1" w:rsidRPr="00830A49" w14:paraId="33CF1B52" w14:textId="77777777" w:rsidTr="00503F93">
        <w:trPr>
          <w:cantSplit/>
          <w:trHeight w:val="940"/>
        </w:trPr>
        <w:tc>
          <w:tcPr>
            <w:tcW w:w="4208" w:type="dxa"/>
          </w:tcPr>
          <w:p w14:paraId="08C41AAA" w14:textId="77777777" w:rsidR="003C0FB1" w:rsidRDefault="003C0FB1" w:rsidP="00503F93">
            <w:pPr>
              <w:rPr>
                <w:b/>
                <w:color w:val="333399"/>
              </w:rPr>
            </w:pPr>
            <w:r w:rsidRPr="00830A49">
              <w:rPr>
                <w:b/>
                <w:color w:val="333399"/>
                <w:szCs w:val="22"/>
              </w:rPr>
              <w:t>Print name</w:t>
            </w:r>
          </w:p>
        </w:tc>
        <w:tc>
          <w:tcPr>
            <w:tcW w:w="4833" w:type="dxa"/>
            <w:vMerge w:val="restart"/>
          </w:tcPr>
          <w:p w14:paraId="663FACA5" w14:textId="77777777" w:rsidR="003C0FB1" w:rsidRDefault="003C0FB1" w:rsidP="00503F93">
            <w:pPr>
              <w:rPr>
                <w:b/>
                <w:color w:val="333399"/>
              </w:rPr>
            </w:pPr>
            <w:r w:rsidRPr="00830A49">
              <w:rPr>
                <w:b/>
                <w:color w:val="333399"/>
                <w:szCs w:val="22"/>
              </w:rPr>
              <w:t>Address</w:t>
            </w:r>
          </w:p>
        </w:tc>
      </w:tr>
      <w:tr w:rsidR="003C0FB1" w:rsidRPr="00830A49" w14:paraId="7B4D09BB" w14:textId="77777777" w:rsidTr="00503F93">
        <w:trPr>
          <w:cantSplit/>
          <w:trHeight w:val="940"/>
        </w:trPr>
        <w:tc>
          <w:tcPr>
            <w:tcW w:w="4208" w:type="dxa"/>
          </w:tcPr>
          <w:p w14:paraId="2B57E96A" w14:textId="77777777" w:rsidR="003C0FB1" w:rsidRPr="00830A49" w:rsidRDefault="003C0FB1" w:rsidP="00503F93">
            <w:pPr>
              <w:rPr>
                <w:b/>
                <w:color w:val="333399"/>
              </w:rPr>
            </w:pPr>
            <w:r w:rsidRPr="00830A49">
              <w:rPr>
                <w:b/>
                <w:color w:val="333399"/>
                <w:szCs w:val="22"/>
              </w:rPr>
              <w:t>Date</w:t>
            </w:r>
          </w:p>
        </w:tc>
        <w:tc>
          <w:tcPr>
            <w:tcW w:w="4833" w:type="dxa"/>
            <w:vMerge/>
            <w:shd w:val="clear" w:color="auto" w:fill="CCCCCC"/>
          </w:tcPr>
          <w:p w14:paraId="66A24C11" w14:textId="77777777" w:rsidR="003C0FB1" w:rsidRPr="00830A49" w:rsidRDefault="003C0FB1" w:rsidP="00503F93">
            <w:pPr>
              <w:rPr>
                <w:b/>
                <w:color w:val="333399"/>
              </w:rPr>
            </w:pPr>
          </w:p>
        </w:tc>
      </w:tr>
    </w:tbl>
    <w:p w14:paraId="557B37CE" w14:textId="77777777" w:rsidR="003C0FB1" w:rsidRDefault="003C0FB1" w:rsidP="003C0FB1"/>
    <w:p w14:paraId="7318B0D3" w14:textId="77777777" w:rsidR="007B120C" w:rsidRDefault="007B120C" w:rsidP="00292437"/>
    <w:p w14:paraId="15448A70" w14:textId="77777777" w:rsidR="007B120C" w:rsidRPr="0096779D" w:rsidRDefault="007B120C" w:rsidP="007B120C">
      <w:pPr>
        <w:spacing w:after="160" w:line="259" w:lineRule="auto"/>
        <w:rPr>
          <w:szCs w:val="22"/>
          <w:highlight w:val="magenta"/>
        </w:rPr>
      </w:pPr>
    </w:p>
    <w:p w14:paraId="017FA0DD" w14:textId="77777777" w:rsidR="003C0FB1" w:rsidRDefault="003C0FB1" w:rsidP="003C0FB1">
      <w:pPr>
        <w:pStyle w:val="Heading1"/>
        <w:spacing w:before="0"/>
        <w:rPr>
          <w:rFonts w:ascii="Calibri" w:hAnsi="Calibri"/>
        </w:rPr>
      </w:pPr>
      <w:r w:rsidRPr="000E5DB7">
        <w:rPr>
          <w:rFonts w:ascii="Calibri" w:hAnsi="Calibri"/>
        </w:rPr>
        <w:lastRenderedPageBreak/>
        <w:t xml:space="preserve">Appendix </w:t>
      </w:r>
      <w:r w:rsidR="0083112F">
        <w:rPr>
          <w:rFonts w:ascii="Calibri" w:hAnsi="Calibri"/>
        </w:rPr>
        <w:t>4</w:t>
      </w:r>
      <w:r w:rsidRPr="000E5DB7">
        <w:rPr>
          <w:rFonts w:ascii="Calibri" w:hAnsi="Calibri"/>
        </w:rPr>
        <w:t>: Declaration as to Personal Circumstances of Tenderer</w:t>
      </w:r>
    </w:p>
    <w:p w14:paraId="184AFE47" w14:textId="54C81F7E" w:rsidR="003C0FB1" w:rsidRPr="00527368" w:rsidRDefault="003C0FB1" w:rsidP="0058336E">
      <w:pPr>
        <w:keepLines/>
      </w:pPr>
      <w:r w:rsidRPr="00527368">
        <w:t xml:space="preserve">Re: Request for Tenders for the Provision of </w:t>
      </w:r>
      <w:sdt>
        <w:sdtPr>
          <w:rPr>
            <w:szCs w:val="22"/>
            <w:highlight w:val="lightGray"/>
          </w:rPr>
          <w:alias w:val="Type of Services"/>
          <w:tag w:val="Type of Services"/>
          <w:id w:val="825010900"/>
          <w:placeholder>
            <w:docPart w:val="26C473BB5B7B4CAE8B3563BF7B7D0983"/>
          </w:placeholder>
          <w:dataBinding w:prefixMappings="xmlns:ns0='http://schemas.microsoft.com/office/2006/coverPageProps' " w:xpath="/ns0:CoverPageProperties[1]/ns0:CompanyFax[1]" w:storeItemID="{55AF091B-3C7A-41E3-B477-F2FDAA23CFDA}"/>
          <w:text/>
        </w:sdtPr>
        <w:sdtEndPr/>
        <w:sdtContent>
          <w:r w:rsidR="006A5661">
            <w:rPr>
              <w:szCs w:val="22"/>
              <w:highlight w:val="lightGray"/>
            </w:rPr>
            <w:t>An Area Monitoring System Service</w:t>
          </w:r>
        </w:sdtContent>
      </w:sdt>
      <w:r w:rsidRPr="00527368">
        <w:t xml:space="preserve"> </w:t>
      </w:r>
    </w:p>
    <w:p w14:paraId="1009A1EB" w14:textId="77777777" w:rsidR="003C0FB1" w:rsidRPr="00830A49" w:rsidRDefault="003C0FB1" w:rsidP="0058336E">
      <w:pPr>
        <w:tabs>
          <w:tab w:val="left" w:pos="1701"/>
        </w:tabs>
        <w:rPr>
          <w:szCs w:val="22"/>
        </w:rPr>
      </w:pPr>
      <w:r w:rsidRPr="00830A49">
        <w:rPr>
          <w:b/>
          <w:szCs w:val="22"/>
        </w:rPr>
        <w:t>NAME:</w:t>
      </w:r>
      <w:r w:rsidRPr="00830A49">
        <w:rPr>
          <w:szCs w:val="22"/>
        </w:rPr>
        <w:t xml:space="preserve"> </w:t>
      </w:r>
      <w:r>
        <w:rPr>
          <w:szCs w:val="22"/>
        </w:rPr>
        <w:t xml:space="preserve">  </w:t>
      </w:r>
      <w:r>
        <w:rPr>
          <w:szCs w:val="22"/>
        </w:rPr>
        <w:tab/>
      </w:r>
      <w:r w:rsidR="00EF61F3">
        <w:rPr>
          <w:rFonts w:cs="Calibri"/>
          <w:szCs w:val="22"/>
          <w:u w:val="single"/>
        </w:rPr>
        <w:fldChar w:fldCharType="begin">
          <w:ffData>
            <w:name w:val=""/>
            <w:enabled/>
            <w:calcOnExit w:val="0"/>
            <w:textInput>
              <w:default w:val="[Click here and insert name]"/>
            </w:textInput>
          </w:ffData>
        </w:fldChar>
      </w:r>
      <w:r>
        <w:rPr>
          <w:rFonts w:cs="Calibri"/>
          <w:szCs w:val="22"/>
          <w:u w:val="single"/>
        </w:rPr>
        <w:instrText xml:space="preserve"> FORMTEXT </w:instrText>
      </w:r>
      <w:r w:rsidR="00EF61F3">
        <w:rPr>
          <w:rFonts w:cs="Calibri"/>
          <w:szCs w:val="22"/>
          <w:u w:val="single"/>
        </w:rPr>
      </w:r>
      <w:r w:rsidR="00EF61F3">
        <w:rPr>
          <w:rFonts w:cs="Calibri"/>
          <w:szCs w:val="22"/>
          <w:u w:val="single"/>
        </w:rPr>
        <w:fldChar w:fldCharType="separate"/>
      </w:r>
      <w:r>
        <w:rPr>
          <w:rFonts w:cs="Calibri"/>
          <w:noProof/>
          <w:szCs w:val="22"/>
          <w:u w:val="single"/>
        </w:rPr>
        <w:t>[Click here and insert name]</w:t>
      </w:r>
      <w:r w:rsidR="00EF61F3">
        <w:rPr>
          <w:rFonts w:cs="Calibri"/>
          <w:szCs w:val="22"/>
          <w:u w:val="single"/>
        </w:rPr>
        <w:fldChar w:fldCharType="end"/>
      </w:r>
    </w:p>
    <w:p w14:paraId="5C957538" w14:textId="77777777" w:rsidR="003C0FB1" w:rsidRPr="00830A49" w:rsidRDefault="003C0FB1" w:rsidP="0058336E">
      <w:pPr>
        <w:tabs>
          <w:tab w:val="left" w:pos="1701"/>
        </w:tabs>
        <w:rPr>
          <w:szCs w:val="22"/>
        </w:rPr>
      </w:pPr>
      <w:r w:rsidRPr="00830A49">
        <w:rPr>
          <w:b/>
          <w:szCs w:val="22"/>
        </w:rPr>
        <w:t>ADDRESS:</w:t>
      </w:r>
      <w:r w:rsidRPr="00830A49">
        <w:rPr>
          <w:szCs w:val="22"/>
        </w:rPr>
        <w:t xml:space="preserve"> </w:t>
      </w:r>
      <w:r>
        <w:rPr>
          <w:szCs w:val="22"/>
        </w:rPr>
        <w:tab/>
      </w:r>
      <w:r w:rsidR="00EF61F3">
        <w:rPr>
          <w:rFonts w:cs="Calibri"/>
          <w:szCs w:val="22"/>
          <w:u w:val="single"/>
        </w:rPr>
        <w:fldChar w:fldCharType="begin">
          <w:ffData>
            <w:name w:val=""/>
            <w:enabled/>
            <w:calcOnExit w:val="0"/>
            <w:textInput>
              <w:default w:val="[Click here and insert address]"/>
            </w:textInput>
          </w:ffData>
        </w:fldChar>
      </w:r>
      <w:r>
        <w:rPr>
          <w:rFonts w:cs="Calibri"/>
          <w:szCs w:val="22"/>
          <w:u w:val="single"/>
        </w:rPr>
        <w:instrText xml:space="preserve"> FORMTEXT </w:instrText>
      </w:r>
      <w:r w:rsidR="00EF61F3">
        <w:rPr>
          <w:rFonts w:cs="Calibri"/>
          <w:szCs w:val="22"/>
          <w:u w:val="single"/>
        </w:rPr>
      </w:r>
      <w:r w:rsidR="00EF61F3">
        <w:rPr>
          <w:rFonts w:cs="Calibri"/>
          <w:szCs w:val="22"/>
          <w:u w:val="single"/>
        </w:rPr>
        <w:fldChar w:fldCharType="separate"/>
      </w:r>
      <w:r>
        <w:rPr>
          <w:rFonts w:cs="Calibri"/>
          <w:noProof/>
          <w:szCs w:val="22"/>
          <w:u w:val="single"/>
        </w:rPr>
        <w:t>[Click here and insert address]</w:t>
      </w:r>
      <w:r w:rsidR="00EF61F3">
        <w:rPr>
          <w:rFonts w:cs="Calibri"/>
          <w:szCs w:val="22"/>
          <w:u w:val="single"/>
        </w:rPr>
        <w:fldChar w:fldCharType="end"/>
      </w:r>
    </w:p>
    <w:p w14:paraId="6CBEDA6B" w14:textId="77777777" w:rsidR="003C0FB1" w:rsidRPr="00ED4449" w:rsidRDefault="003C0FB1" w:rsidP="0058336E">
      <w:pPr>
        <w:rPr>
          <w:szCs w:val="22"/>
        </w:rPr>
      </w:pPr>
      <w:r w:rsidRPr="00ED4449">
        <w:rPr>
          <w:szCs w:val="22"/>
        </w:rPr>
        <w:t xml:space="preserve">I, </w:t>
      </w:r>
      <w:r w:rsidR="00EF61F3" w:rsidRPr="00ED4449">
        <w:rPr>
          <w:rFonts w:cs="Calibri"/>
          <w:szCs w:val="22"/>
        </w:rPr>
        <w:fldChar w:fldCharType="begin">
          <w:ffData>
            <w:name w:val=""/>
            <w:enabled/>
            <w:calcOnExit w:val="0"/>
            <w:textInput>
              <w:default w:val="[Click here and insert name of Declarant]"/>
            </w:textInput>
          </w:ffData>
        </w:fldChar>
      </w:r>
      <w:r w:rsidRPr="00ED4449">
        <w:rPr>
          <w:rFonts w:cs="Calibri"/>
          <w:szCs w:val="22"/>
        </w:rPr>
        <w:instrText xml:space="preserve"> FORMTEXT </w:instrText>
      </w:r>
      <w:r w:rsidR="00EF61F3" w:rsidRPr="00ED4449">
        <w:rPr>
          <w:rFonts w:cs="Calibri"/>
          <w:szCs w:val="22"/>
        </w:rPr>
      </w:r>
      <w:r w:rsidR="00EF61F3" w:rsidRPr="00ED4449">
        <w:rPr>
          <w:rFonts w:cs="Calibri"/>
          <w:szCs w:val="22"/>
        </w:rPr>
        <w:fldChar w:fldCharType="separate"/>
      </w:r>
      <w:r w:rsidRPr="00ED4449">
        <w:rPr>
          <w:rFonts w:cs="Calibri"/>
          <w:noProof/>
          <w:szCs w:val="22"/>
        </w:rPr>
        <w:t>[Click here and insert name of Declarant]</w:t>
      </w:r>
      <w:r w:rsidR="00EF61F3" w:rsidRPr="00ED4449">
        <w:rPr>
          <w:rFonts w:cs="Calibri"/>
          <w:szCs w:val="22"/>
        </w:rPr>
        <w:fldChar w:fldCharType="end"/>
      </w:r>
      <w:r w:rsidRPr="00ED4449">
        <w:rPr>
          <w:rFonts w:cs="Calibri"/>
          <w:szCs w:val="22"/>
        </w:rPr>
        <w:t>,</w:t>
      </w:r>
      <w:r w:rsidRPr="00ED4449">
        <w:rPr>
          <w:i/>
          <w:szCs w:val="22"/>
        </w:rPr>
        <w:t xml:space="preserve"> </w:t>
      </w:r>
      <w:r w:rsidRPr="00ED4449">
        <w:rPr>
          <w:szCs w:val="22"/>
        </w:rPr>
        <w:t xml:space="preserve">having been duly authorised by </w:t>
      </w:r>
      <w:r w:rsidR="00EF61F3" w:rsidRPr="00ED4449">
        <w:rPr>
          <w:rFonts w:cs="Calibri"/>
          <w:szCs w:val="22"/>
        </w:rPr>
        <w:fldChar w:fldCharType="begin">
          <w:ffData>
            <w:name w:val=""/>
            <w:enabled/>
            <w:calcOnExit w:val="0"/>
            <w:textInput>
              <w:default w:val="[Click here and insert name of entity]"/>
            </w:textInput>
          </w:ffData>
        </w:fldChar>
      </w:r>
      <w:r w:rsidRPr="00ED4449">
        <w:rPr>
          <w:rFonts w:cs="Calibri"/>
          <w:szCs w:val="22"/>
        </w:rPr>
        <w:instrText xml:space="preserve"> FORMTEXT </w:instrText>
      </w:r>
      <w:r w:rsidR="00EF61F3" w:rsidRPr="00ED4449">
        <w:rPr>
          <w:rFonts w:cs="Calibri"/>
          <w:szCs w:val="22"/>
        </w:rPr>
      </w:r>
      <w:r w:rsidR="00EF61F3" w:rsidRPr="00ED4449">
        <w:rPr>
          <w:rFonts w:cs="Calibri"/>
          <w:szCs w:val="22"/>
        </w:rPr>
        <w:fldChar w:fldCharType="separate"/>
      </w:r>
      <w:r w:rsidRPr="00ED4449">
        <w:rPr>
          <w:rFonts w:cs="Calibri"/>
          <w:noProof/>
          <w:szCs w:val="22"/>
        </w:rPr>
        <w:t>[Click here and insert name of entity]</w:t>
      </w:r>
      <w:r w:rsidR="00EF61F3" w:rsidRPr="00ED4449">
        <w:rPr>
          <w:rFonts w:cs="Calibri"/>
          <w:szCs w:val="22"/>
        </w:rPr>
        <w:fldChar w:fldCharType="end"/>
      </w:r>
      <w:r w:rsidRPr="00ED4449">
        <w:rPr>
          <w:szCs w:val="22"/>
        </w:rPr>
        <w:t xml:space="preserve"> sincerely declare that </w:t>
      </w:r>
      <w:r w:rsidR="00EF61F3" w:rsidRPr="00ED4449">
        <w:rPr>
          <w:rFonts w:cs="Calibri"/>
          <w:szCs w:val="22"/>
        </w:rPr>
        <w:fldChar w:fldCharType="begin">
          <w:ffData>
            <w:name w:val=""/>
            <w:enabled/>
            <w:calcOnExit w:val="0"/>
            <w:textInput>
              <w:default w:val="[Click here and insert name of entity]"/>
            </w:textInput>
          </w:ffData>
        </w:fldChar>
      </w:r>
      <w:r w:rsidRPr="00ED4449">
        <w:rPr>
          <w:rFonts w:cs="Calibri"/>
          <w:szCs w:val="22"/>
        </w:rPr>
        <w:instrText xml:space="preserve"> FORMTEXT </w:instrText>
      </w:r>
      <w:r w:rsidR="00EF61F3" w:rsidRPr="00ED4449">
        <w:rPr>
          <w:rFonts w:cs="Calibri"/>
          <w:szCs w:val="22"/>
        </w:rPr>
      </w:r>
      <w:r w:rsidR="00EF61F3" w:rsidRPr="00ED4449">
        <w:rPr>
          <w:rFonts w:cs="Calibri"/>
          <w:szCs w:val="22"/>
        </w:rPr>
        <w:fldChar w:fldCharType="separate"/>
      </w:r>
      <w:r w:rsidRPr="00ED4449">
        <w:rPr>
          <w:rFonts w:cs="Calibri"/>
          <w:noProof/>
          <w:szCs w:val="22"/>
        </w:rPr>
        <w:t>[Click here and insert name of entity]</w:t>
      </w:r>
      <w:r w:rsidR="00EF61F3" w:rsidRPr="00ED4449">
        <w:rPr>
          <w:rFonts w:cs="Calibri"/>
          <w:szCs w:val="22"/>
        </w:rPr>
        <w:fldChar w:fldCharType="end"/>
      </w:r>
      <w:r w:rsidRPr="00ED4449">
        <w:rPr>
          <w:rFonts w:cs="Calibri"/>
          <w:szCs w:val="22"/>
        </w:rPr>
        <w:t xml:space="preserve"> </w:t>
      </w:r>
      <w:r w:rsidRPr="00ED4449">
        <w:rPr>
          <w:szCs w:val="22"/>
        </w:rPr>
        <w:t xml:space="preserve">itself or any person who has is a member of the administrative, management or supervisory body of </w:t>
      </w:r>
      <w:r w:rsidR="00EF61F3" w:rsidRPr="00ED4449">
        <w:rPr>
          <w:rFonts w:cs="Calibri"/>
          <w:szCs w:val="22"/>
        </w:rPr>
        <w:fldChar w:fldCharType="begin">
          <w:ffData>
            <w:name w:val=""/>
            <w:enabled/>
            <w:calcOnExit w:val="0"/>
            <w:textInput>
              <w:default w:val="[Click here and insert name of entity]"/>
            </w:textInput>
          </w:ffData>
        </w:fldChar>
      </w:r>
      <w:r w:rsidRPr="00ED4449">
        <w:rPr>
          <w:rFonts w:cs="Calibri"/>
          <w:szCs w:val="22"/>
        </w:rPr>
        <w:instrText xml:space="preserve"> FORMTEXT </w:instrText>
      </w:r>
      <w:r w:rsidR="00EF61F3" w:rsidRPr="00ED4449">
        <w:rPr>
          <w:rFonts w:cs="Calibri"/>
          <w:szCs w:val="22"/>
        </w:rPr>
      </w:r>
      <w:r w:rsidR="00EF61F3" w:rsidRPr="00ED4449">
        <w:rPr>
          <w:rFonts w:cs="Calibri"/>
          <w:szCs w:val="22"/>
        </w:rPr>
        <w:fldChar w:fldCharType="separate"/>
      </w:r>
      <w:r w:rsidRPr="00ED4449">
        <w:rPr>
          <w:rFonts w:cs="Calibri"/>
          <w:noProof/>
          <w:szCs w:val="22"/>
        </w:rPr>
        <w:t>[Click here and insert name of entity]</w:t>
      </w:r>
      <w:r w:rsidR="00EF61F3" w:rsidRPr="00ED4449">
        <w:rPr>
          <w:rFonts w:cs="Calibri"/>
          <w:szCs w:val="22"/>
        </w:rPr>
        <w:fldChar w:fldCharType="end"/>
      </w:r>
      <w:r w:rsidRPr="00ED4449">
        <w:rPr>
          <w:rFonts w:cs="Calibri"/>
          <w:szCs w:val="22"/>
        </w:rPr>
        <w:t xml:space="preserve"> </w:t>
      </w:r>
      <w:r w:rsidRPr="00ED4449">
        <w:rPr>
          <w:szCs w:val="22"/>
        </w:rPr>
        <w:t xml:space="preserve">or has powers of representation, decision or control in </w:t>
      </w:r>
      <w:r w:rsidR="00EF61F3" w:rsidRPr="00ED4449">
        <w:rPr>
          <w:rFonts w:cs="Calibri"/>
          <w:szCs w:val="22"/>
        </w:rPr>
        <w:fldChar w:fldCharType="begin">
          <w:ffData>
            <w:name w:val=""/>
            <w:enabled/>
            <w:calcOnExit w:val="0"/>
            <w:textInput>
              <w:default w:val="[Click here and insert name of entity]"/>
            </w:textInput>
          </w:ffData>
        </w:fldChar>
      </w:r>
      <w:r w:rsidRPr="00ED4449">
        <w:rPr>
          <w:rFonts w:cs="Calibri"/>
          <w:szCs w:val="22"/>
        </w:rPr>
        <w:instrText xml:space="preserve"> FORMTEXT </w:instrText>
      </w:r>
      <w:r w:rsidR="00EF61F3" w:rsidRPr="00ED4449">
        <w:rPr>
          <w:rFonts w:cs="Calibri"/>
          <w:szCs w:val="22"/>
        </w:rPr>
      </w:r>
      <w:r w:rsidR="00EF61F3" w:rsidRPr="00ED4449">
        <w:rPr>
          <w:rFonts w:cs="Calibri"/>
          <w:szCs w:val="22"/>
        </w:rPr>
        <w:fldChar w:fldCharType="separate"/>
      </w:r>
      <w:r w:rsidRPr="00ED4449">
        <w:rPr>
          <w:rFonts w:cs="Calibri"/>
          <w:noProof/>
          <w:szCs w:val="22"/>
        </w:rPr>
        <w:t>[Click here and insert name of entity]</w:t>
      </w:r>
      <w:r w:rsidR="00EF61F3" w:rsidRPr="00ED4449">
        <w:rPr>
          <w:rFonts w:cs="Calibri"/>
          <w:szCs w:val="22"/>
        </w:rPr>
        <w:fldChar w:fldCharType="end"/>
      </w:r>
      <w:r w:rsidRPr="00ED4449">
        <w:rPr>
          <w:i/>
          <w:szCs w:val="22"/>
        </w:rPr>
        <w:t>:</w:t>
      </w:r>
      <w:r w:rsidRPr="00ED4449">
        <w:rPr>
          <w:szCs w:val="22"/>
        </w:rPr>
        <w:t xml:space="preserve"> </w:t>
      </w:r>
    </w:p>
    <w:p w14:paraId="70CE20C5" w14:textId="77777777" w:rsidR="003C0FB1" w:rsidRPr="003215FF" w:rsidRDefault="003C0FB1" w:rsidP="0058336E">
      <w:pPr>
        <w:numPr>
          <w:ilvl w:val="0"/>
          <w:numId w:val="6"/>
        </w:numPr>
        <w:ind w:left="792" w:right="47" w:hanging="396"/>
        <w:rPr>
          <w:szCs w:val="22"/>
        </w:rPr>
      </w:pPr>
      <w:r w:rsidRPr="003215FF">
        <w:rPr>
          <w:szCs w:val="22"/>
        </w:rPr>
        <w:t>H</w:t>
      </w:r>
      <w:r w:rsidRPr="003215FF">
        <w:rPr>
          <w:rFonts w:eastAsia="Calibri"/>
          <w:szCs w:val="22"/>
          <w:lang w:val="en-US"/>
        </w:rPr>
        <w:t xml:space="preserve">as never been the subject of a conviction for </w:t>
      </w:r>
      <w:r w:rsidRPr="003215FF">
        <w:rPr>
          <w:szCs w:val="22"/>
          <w:lang w:eastAsia="en-IE"/>
        </w:rPr>
        <w:t>participation in a criminal organisation, as defined in Article 2 of Council Framework Decision 2008/841/JHA.</w:t>
      </w:r>
    </w:p>
    <w:p w14:paraId="2ECC26F8" w14:textId="77777777" w:rsidR="003C0FB1" w:rsidRPr="003215FF" w:rsidRDefault="003C0FB1" w:rsidP="0058336E">
      <w:pPr>
        <w:numPr>
          <w:ilvl w:val="0"/>
          <w:numId w:val="6"/>
        </w:numPr>
        <w:ind w:left="792" w:right="47" w:hanging="396"/>
        <w:rPr>
          <w:szCs w:val="22"/>
        </w:rPr>
      </w:pPr>
      <w:r w:rsidRPr="003215FF">
        <w:rPr>
          <w:szCs w:val="22"/>
        </w:rPr>
        <w:t>H</w:t>
      </w:r>
      <w:r w:rsidRPr="003215FF">
        <w:rPr>
          <w:rFonts w:eastAsia="Calibri"/>
          <w:szCs w:val="22"/>
          <w:lang w:val="en-US"/>
        </w:rPr>
        <w:t xml:space="preserve">as never been the subject of a conviction for </w:t>
      </w:r>
      <w:r w:rsidRPr="003215FF">
        <w:rPr>
          <w:szCs w:val="22"/>
          <w:lang w:eastAsia="en-IE"/>
        </w:rPr>
        <w:t xml:space="preserve">corruption, as defined in Article 3 of the Convention on the fight against corruption involving officials of the European Communities or officials of Member States of the European Union and Article 2(1) of Council Framework Decision 2003/568/JHA as well as corruption as defined in the national law of the Contracting Authority or </w:t>
      </w:r>
      <w:r w:rsidR="00EF61F3" w:rsidRPr="00ED4449">
        <w:rPr>
          <w:rFonts w:cs="Calibri"/>
          <w:szCs w:val="22"/>
        </w:rPr>
        <w:fldChar w:fldCharType="begin">
          <w:ffData>
            <w:name w:val=""/>
            <w:enabled/>
            <w:calcOnExit w:val="0"/>
            <w:textInput>
              <w:default w:val="[Click here and insert name of entity]"/>
            </w:textInput>
          </w:ffData>
        </w:fldChar>
      </w:r>
      <w:r w:rsidRPr="00ED4449">
        <w:rPr>
          <w:rFonts w:cs="Calibri"/>
          <w:szCs w:val="22"/>
        </w:rPr>
        <w:instrText xml:space="preserve"> FORMTEXT </w:instrText>
      </w:r>
      <w:r w:rsidR="00EF61F3" w:rsidRPr="00ED4449">
        <w:rPr>
          <w:rFonts w:cs="Calibri"/>
          <w:szCs w:val="22"/>
        </w:rPr>
      </w:r>
      <w:r w:rsidR="00EF61F3" w:rsidRPr="00ED4449">
        <w:rPr>
          <w:rFonts w:cs="Calibri"/>
          <w:szCs w:val="22"/>
        </w:rPr>
        <w:fldChar w:fldCharType="separate"/>
      </w:r>
      <w:r w:rsidRPr="00ED4449">
        <w:rPr>
          <w:rFonts w:cs="Calibri"/>
          <w:noProof/>
          <w:szCs w:val="22"/>
        </w:rPr>
        <w:t>[Click here and insert name of entity]</w:t>
      </w:r>
      <w:r w:rsidR="00EF61F3" w:rsidRPr="00ED4449">
        <w:rPr>
          <w:rFonts w:cs="Calibri"/>
          <w:szCs w:val="22"/>
        </w:rPr>
        <w:fldChar w:fldCharType="end"/>
      </w:r>
      <w:r w:rsidRPr="003215FF">
        <w:rPr>
          <w:szCs w:val="22"/>
          <w:lang w:eastAsia="en-IE"/>
        </w:rPr>
        <w:t>.</w:t>
      </w:r>
    </w:p>
    <w:p w14:paraId="68FFC63E" w14:textId="77777777" w:rsidR="003C0FB1" w:rsidRPr="003215FF" w:rsidRDefault="003C0FB1" w:rsidP="0058336E">
      <w:pPr>
        <w:numPr>
          <w:ilvl w:val="0"/>
          <w:numId w:val="6"/>
        </w:numPr>
        <w:ind w:left="792" w:right="47" w:hanging="396"/>
        <w:rPr>
          <w:szCs w:val="22"/>
        </w:rPr>
      </w:pPr>
      <w:r w:rsidRPr="003215FF">
        <w:rPr>
          <w:szCs w:val="22"/>
        </w:rPr>
        <w:t>H</w:t>
      </w:r>
      <w:r w:rsidRPr="003215FF">
        <w:rPr>
          <w:rFonts w:eastAsia="Calibri"/>
          <w:szCs w:val="22"/>
          <w:lang w:val="en-US"/>
        </w:rPr>
        <w:t xml:space="preserve">as never been the subject of a conviction for </w:t>
      </w:r>
      <w:r w:rsidRPr="003215FF">
        <w:rPr>
          <w:szCs w:val="22"/>
          <w:lang w:eastAsia="en-IE"/>
        </w:rPr>
        <w:t>fraud within the meaning of Article 1 of the Convention on the protection of the European Communities’ financial interests.</w:t>
      </w:r>
    </w:p>
    <w:p w14:paraId="376523AC" w14:textId="77777777" w:rsidR="003C0FB1" w:rsidRPr="003215FF" w:rsidRDefault="003C0FB1" w:rsidP="0058336E">
      <w:pPr>
        <w:numPr>
          <w:ilvl w:val="0"/>
          <w:numId w:val="6"/>
        </w:numPr>
        <w:ind w:left="792" w:right="47" w:hanging="396"/>
        <w:rPr>
          <w:szCs w:val="22"/>
        </w:rPr>
      </w:pPr>
      <w:r w:rsidRPr="003215FF">
        <w:rPr>
          <w:szCs w:val="22"/>
        </w:rPr>
        <w:t>H</w:t>
      </w:r>
      <w:r w:rsidRPr="003215FF">
        <w:rPr>
          <w:rFonts w:eastAsia="Calibri"/>
          <w:szCs w:val="22"/>
          <w:lang w:val="en-US"/>
        </w:rPr>
        <w:t xml:space="preserve">as never been the subject of a conviction for </w:t>
      </w:r>
      <w:r w:rsidRPr="003215FF">
        <w:rPr>
          <w:szCs w:val="22"/>
          <w:lang w:eastAsia="en-IE"/>
        </w:rPr>
        <w:t>terrorist offences or offences linked to terrorist activities, as defined in Articles 1 and 3 of Council Framework Decision 2002/475/JHA</w:t>
      </w:r>
      <w:r w:rsidRPr="00960030">
        <w:rPr>
          <w:szCs w:val="22"/>
          <w:lang w:eastAsia="en-IE"/>
        </w:rPr>
        <w:t xml:space="preserve"> </w:t>
      </w:r>
      <w:r w:rsidRPr="003215FF">
        <w:rPr>
          <w:szCs w:val="22"/>
          <w:lang w:eastAsia="en-IE"/>
        </w:rPr>
        <w:t>respectively, or for inciting or aiding or abetting or attempting to commit an offence, as referred to in Article 4 of that Framework Decision.</w:t>
      </w:r>
    </w:p>
    <w:p w14:paraId="3E164D95" w14:textId="77777777" w:rsidR="003C0FB1" w:rsidRPr="003215FF" w:rsidRDefault="003C0FB1" w:rsidP="0058336E">
      <w:pPr>
        <w:numPr>
          <w:ilvl w:val="0"/>
          <w:numId w:val="6"/>
        </w:numPr>
        <w:ind w:left="792" w:right="47" w:hanging="396"/>
        <w:rPr>
          <w:szCs w:val="22"/>
        </w:rPr>
      </w:pPr>
      <w:r w:rsidRPr="003215FF">
        <w:rPr>
          <w:szCs w:val="22"/>
        </w:rPr>
        <w:t>H</w:t>
      </w:r>
      <w:r w:rsidRPr="003215FF">
        <w:rPr>
          <w:rFonts w:eastAsia="Calibri"/>
          <w:szCs w:val="22"/>
          <w:lang w:val="en-US"/>
        </w:rPr>
        <w:t xml:space="preserve">as never been the subject of a conviction for </w:t>
      </w:r>
      <w:r w:rsidRPr="003215FF">
        <w:rPr>
          <w:szCs w:val="22"/>
        </w:rPr>
        <w:t>m</w:t>
      </w:r>
      <w:r w:rsidRPr="003215FF">
        <w:rPr>
          <w:szCs w:val="22"/>
          <w:lang w:eastAsia="en-IE"/>
        </w:rPr>
        <w:t>oney laundering or terrorist financing, as defined in Article 1 of Directive 2005/60/EC of the European Parliament and of the Council</w:t>
      </w:r>
      <w:r w:rsidRPr="003215FF">
        <w:rPr>
          <w:szCs w:val="22"/>
          <w:u w:val="single"/>
          <w:lang w:eastAsia="en-IE"/>
        </w:rPr>
        <w:t>.</w:t>
      </w:r>
    </w:p>
    <w:p w14:paraId="78AB2DA2" w14:textId="77777777" w:rsidR="003C0FB1" w:rsidRPr="003215FF" w:rsidRDefault="003C0FB1" w:rsidP="0058336E">
      <w:pPr>
        <w:numPr>
          <w:ilvl w:val="0"/>
          <w:numId w:val="6"/>
        </w:numPr>
        <w:ind w:left="792" w:right="47" w:hanging="396"/>
        <w:rPr>
          <w:szCs w:val="22"/>
        </w:rPr>
      </w:pPr>
      <w:r w:rsidRPr="003215FF">
        <w:rPr>
          <w:szCs w:val="22"/>
        </w:rPr>
        <w:t>H</w:t>
      </w:r>
      <w:r w:rsidRPr="003215FF">
        <w:rPr>
          <w:rFonts w:eastAsia="Calibri"/>
          <w:szCs w:val="22"/>
          <w:lang w:val="en-US"/>
        </w:rPr>
        <w:t xml:space="preserve">as never been the subject of a conviction for </w:t>
      </w:r>
      <w:r w:rsidRPr="003215FF">
        <w:rPr>
          <w:szCs w:val="22"/>
          <w:lang w:eastAsia="en-IE"/>
        </w:rPr>
        <w:t>child labour and other forms of trafficking in human beings as defined in Article 2 of Directive 2011/36/EU of the European Parliament and of the Council</w:t>
      </w:r>
      <w:r w:rsidRPr="00EB5466">
        <w:rPr>
          <w:szCs w:val="22"/>
          <w:lang w:eastAsia="en-IE"/>
        </w:rPr>
        <w:t>.</w:t>
      </w:r>
    </w:p>
    <w:p w14:paraId="5A029E41" w14:textId="77777777" w:rsidR="003C0FB1" w:rsidRDefault="003C0FB1" w:rsidP="0058336E">
      <w:pPr>
        <w:numPr>
          <w:ilvl w:val="0"/>
          <w:numId w:val="6"/>
        </w:numPr>
        <w:ind w:left="792" w:right="47" w:hanging="396"/>
        <w:rPr>
          <w:szCs w:val="22"/>
        </w:rPr>
      </w:pPr>
      <w:r w:rsidRPr="003215FF">
        <w:rPr>
          <w:szCs w:val="22"/>
        </w:rPr>
        <w:t xml:space="preserve">Is not in breach </w:t>
      </w:r>
      <w:r w:rsidR="00904FCA">
        <w:rPr>
          <w:szCs w:val="22"/>
        </w:rPr>
        <w:t>and has not breached</w:t>
      </w:r>
      <w:r w:rsidRPr="003215FF">
        <w:rPr>
          <w:szCs w:val="22"/>
        </w:rPr>
        <w:t xml:space="preserve"> its obligations relating to the payment of taxes or social security contributions.</w:t>
      </w:r>
    </w:p>
    <w:p w14:paraId="317E0DF0" w14:textId="77777777" w:rsidR="005635BE" w:rsidRDefault="005635BE" w:rsidP="0058336E">
      <w:pPr>
        <w:numPr>
          <w:ilvl w:val="0"/>
          <w:numId w:val="6"/>
        </w:numPr>
        <w:ind w:left="792" w:right="47" w:hanging="396"/>
        <w:rPr>
          <w:szCs w:val="22"/>
        </w:rPr>
      </w:pPr>
      <w:r w:rsidRPr="005635BE">
        <w:rPr>
          <w:szCs w:val="22"/>
        </w:rPr>
        <w:t>That the preparation of the Tender was carried out independently</w:t>
      </w:r>
      <w:r>
        <w:rPr>
          <w:color w:val="A6A6A6" w:themeColor="background1" w:themeShade="A6"/>
          <w:szCs w:val="22"/>
        </w:rPr>
        <w:t>.</w:t>
      </w:r>
    </w:p>
    <w:sdt>
      <w:sdtPr>
        <w:id w:val="438117843"/>
        <w:placeholder>
          <w:docPart w:val="D0248BDBD1F6430BBD6F5481D293B6D6"/>
        </w:placeholder>
      </w:sdtPr>
      <w:sdtEndPr/>
      <w:sdtContent>
        <w:p w14:paraId="4BE9805C" w14:textId="77777777" w:rsidR="007E093F" w:rsidRPr="00BF6187" w:rsidRDefault="007E093F" w:rsidP="007E093F">
          <w:pPr>
            <w:pStyle w:val="ListParagraph"/>
            <w:ind w:left="1116" w:right="47"/>
            <w:rPr>
              <w:i/>
              <w:color w:val="A6A6A6" w:themeColor="background1" w:themeShade="A6"/>
              <w:szCs w:val="22"/>
            </w:rPr>
          </w:pPr>
          <w:r w:rsidRPr="00BF6187">
            <w:rPr>
              <w:i/>
              <w:color w:val="A6A6A6" w:themeColor="background1" w:themeShade="A6"/>
              <w:szCs w:val="22"/>
            </w:rPr>
            <w:t>[Any of the following discretionary exclusion grounds not selected for inclusion in the eESPD generated for this competition should be deleted and replaced with “Not Used” if not applicable</w:t>
          </w:r>
        </w:p>
        <w:p w14:paraId="57EE30E6" w14:textId="77777777" w:rsidR="007E093F" w:rsidRDefault="007E093F" w:rsidP="007E093F">
          <w:pPr>
            <w:pStyle w:val="ListParagraph"/>
            <w:ind w:left="1116" w:right="47"/>
            <w:rPr>
              <w:i/>
              <w:color w:val="A6A6A6" w:themeColor="background1" w:themeShade="A6"/>
              <w:szCs w:val="22"/>
            </w:rPr>
          </w:pPr>
          <w:r w:rsidRPr="00BF6187">
            <w:rPr>
              <w:i/>
              <w:color w:val="A6A6A6" w:themeColor="background1" w:themeShade="A6"/>
              <w:szCs w:val="22"/>
            </w:rPr>
            <w:t>When finished, delete these instructions and click in Appendix 5 to continue.]</w:t>
          </w:r>
        </w:p>
        <w:p w14:paraId="67D6BB79" w14:textId="77777777" w:rsidR="007E093F" w:rsidRPr="00BF6187" w:rsidRDefault="007E093F" w:rsidP="007E093F">
          <w:pPr>
            <w:pStyle w:val="ListParagraph"/>
            <w:ind w:left="1116" w:right="47"/>
            <w:rPr>
              <w:i/>
              <w:color w:val="A6A6A6" w:themeColor="background1" w:themeShade="A6"/>
              <w:szCs w:val="22"/>
            </w:rPr>
          </w:pPr>
        </w:p>
        <w:p w14:paraId="33E2FB95" w14:textId="77777777" w:rsidR="007E093F" w:rsidRPr="00E916B6" w:rsidRDefault="007E093F" w:rsidP="007E093F">
          <w:pPr>
            <w:pStyle w:val="ListParagraph"/>
            <w:numPr>
              <w:ilvl w:val="0"/>
              <w:numId w:val="6"/>
            </w:numPr>
            <w:ind w:left="1116" w:right="47"/>
            <w:rPr>
              <w:i/>
              <w:color w:val="A6A6A6" w:themeColor="background1" w:themeShade="A6"/>
              <w:szCs w:val="22"/>
            </w:rPr>
          </w:pPr>
          <w:r w:rsidRPr="00BF6187">
            <w:rPr>
              <w:i/>
              <w:color w:val="A6A6A6" w:themeColor="background1" w:themeShade="A6"/>
              <w:szCs w:val="22"/>
            </w:rPr>
            <w:t xml:space="preserve"> Delete and replace with “Not Used” if not applicable: </w:t>
          </w:r>
          <w:r w:rsidRPr="00BF6187">
            <w:rPr>
              <w:szCs w:val="22"/>
            </w:rPr>
            <w:t xml:space="preserve">Has, in the performance of all public contracts, complied with applicable obligations in the field of environmental, social and labour law that apply at the place where the works are carried out or the services provided, that have been established by EU law, national law, collective agreements or by international, environmental, social and labour law listed in Schedule 7 of the European Union (Award of Public Authority Contracts) Regulations 2016 (Statutory Instrument 284 of 2016).         </w:t>
          </w:r>
        </w:p>
        <w:p w14:paraId="25DA48D0" w14:textId="77777777" w:rsidR="007E093F" w:rsidRPr="00BF6187" w:rsidRDefault="007E093F" w:rsidP="007E093F">
          <w:pPr>
            <w:pStyle w:val="ListParagraph"/>
            <w:ind w:left="1116" w:right="47"/>
            <w:rPr>
              <w:i/>
              <w:color w:val="A6A6A6" w:themeColor="background1" w:themeShade="A6"/>
              <w:szCs w:val="22"/>
            </w:rPr>
          </w:pPr>
          <w:r w:rsidRPr="00BF6187">
            <w:rPr>
              <w:szCs w:val="22"/>
            </w:rPr>
            <w:lastRenderedPageBreak/>
            <w:t xml:space="preserve">                                                                                                                                                                                                                                                 </w:t>
          </w:r>
        </w:p>
        <w:p w14:paraId="42282A8E" w14:textId="77777777" w:rsidR="007E093F" w:rsidRPr="00E916B6" w:rsidRDefault="007E093F" w:rsidP="007E093F">
          <w:pPr>
            <w:pStyle w:val="ListParagraph"/>
            <w:numPr>
              <w:ilvl w:val="0"/>
              <w:numId w:val="6"/>
            </w:numPr>
            <w:ind w:left="1116" w:right="47"/>
            <w:rPr>
              <w:i/>
              <w:color w:val="A6A6A6" w:themeColor="background1" w:themeShade="A6"/>
              <w:szCs w:val="22"/>
            </w:rPr>
          </w:pPr>
          <w:r w:rsidRPr="00BF6187">
            <w:rPr>
              <w:i/>
              <w:color w:val="A6A6A6" w:themeColor="background1" w:themeShade="A6"/>
              <w:szCs w:val="22"/>
            </w:rPr>
            <w:tab/>
            <w:t>Delete and replace with “Not Used” if not applicable:</w:t>
          </w:r>
          <w:r w:rsidRPr="00BF6187">
            <w:rPr>
              <w:szCs w:val="22"/>
            </w:rPr>
            <w:t xml:space="preserve"> Is not bankrupt or the subject of insolvency or winding-up proceedings, its assets are not being administered by a liquidator or by the court, it is not in an arrangement with creditors, its business activities are not suspended nor is it in any analogous situation arising from a similar procedure under national laws and regulations.</w:t>
          </w:r>
        </w:p>
        <w:p w14:paraId="19F55F02" w14:textId="77777777" w:rsidR="007E093F" w:rsidRPr="00BF6187" w:rsidRDefault="007E093F" w:rsidP="007E093F">
          <w:pPr>
            <w:pStyle w:val="ListParagraph"/>
            <w:ind w:left="1116" w:right="47"/>
            <w:rPr>
              <w:i/>
              <w:color w:val="A6A6A6" w:themeColor="background1" w:themeShade="A6"/>
              <w:szCs w:val="22"/>
            </w:rPr>
          </w:pPr>
        </w:p>
        <w:p w14:paraId="754A85E6" w14:textId="77777777" w:rsidR="007E093F" w:rsidRPr="00E916B6" w:rsidRDefault="007E093F" w:rsidP="007E093F">
          <w:pPr>
            <w:pStyle w:val="ListParagraph"/>
            <w:numPr>
              <w:ilvl w:val="0"/>
              <w:numId w:val="6"/>
            </w:numPr>
            <w:ind w:left="1116" w:right="47"/>
            <w:rPr>
              <w:i/>
              <w:color w:val="A6A6A6" w:themeColor="background1" w:themeShade="A6"/>
              <w:szCs w:val="22"/>
            </w:rPr>
          </w:pPr>
          <w:r w:rsidRPr="00BF6187">
            <w:rPr>
              <w:i/>
              <w:color w:val="A6A6A6" w:themeColor="background1" w:themeShade="A6"/>
              <w:szCs w:val="22"/>
            </w:rPr>
            <w:tab/>
            <w:t>Delete and replace with “Not Used” if not applicable:</w:t>
          </w:r>
          <w:r w:rsidRPr="00BF6187">
            <w:rPr>
              <w:szCs w:val="22"/>
            </w:rPr>
            <w:t xml:space="preserve"> Is not guilty of grave professional misconduct.</w:t>
          </w:r>
        </w:p>
        <w:p w14:paraId="46FFAEE8" w14:textId="77777777" w:rsidR="007E093F" w:rsidRPr="00BF6187" w:rsidRDefault="007E093F" w:rsidP="007E093F">
          <w:pPr>
            <w:pStyle w:val="ListParagraph"/>
            <w:ind w:left="1116" w:right="47"/>
            <w:rPr>
              <w:i/>
              <w:color w:val="A6A6A6" w:themeColor="background1" w:themeShade="A6"/>
              <w:szCs w:val="22"/>
            </w:rPr>
          </w:pPr>
        </w:p>
        <w:p w14:paraId="59E5D8EA" w14:textId="77777777" w:rsidR="007E093F" w:rsidRPr="00E916B6" w:rsidRDefault="007E093F" w:rsidP="007E093F">
          <w:pPr>
            <w:pStyle w:val="ListParagraph"/>
            <w:numPr>
              <w:ilvl w:val="0"/>
              <w:numId w:val="6"/>
            </w:numPr>
            <w:ind w:left="1116" w:right="47"/>
            <w:rPr>
              <w:i/>
              <w:color w:val="A6A6A6" w:themeColor="background1" w:themeShade="A6"/>
              <w:szCs w:val="22"/>
            </w:rPr>
          </w:pPr>
          <w:r w:rsidRPr="00BF6187">
            <w:rPr>
              <w:i/>
              <w:color w:val="A6A6A6" w:themeColor="background1" w:themeShade="A6"/>
              <w:szCs w:val="22"/>
            </w:rPr>
            <w:tab/>
            <w:t xml:space="preserve">Delete and replace with “Not Used” if not applicable: </w:t>
          </w:r>
          <w:r w:rsidRPr="00BF6187">
            <w:rPr>
              <w:szCs w:val="22"/>
            </w:rPr>
            <w:t>Has not entered into agreements with other economic operators aimed at distorting competition.</w:t>
          </w:r>
        </w:p>
        <w:p w14:paraId="61BF72A8" w14:textId="77777777" w:rsidR="007E093F" w:rsidRPr="00BF6187" w:rsidRDefault="007E093F" w:rsidP="007E093F">
          <w:pPr>
            <w:pStyle w:val="ListParagraph"/>
            <w:ind w:left="1116" w:right="47"/>
            <w:rPr>
              <w:i/>
              <w:color w:val="A6A6A6" w:themeColor="background1" w:themeShade="A6"/>
              <w:szCs w:val="22"/>
            </w:rPr>
          </w:pPr>
        </w:p>
        <w:p w14:paraId="089E7538" w14:textId="77777777" w:rsidR="007E093F" w:rsidRPr="00292437" w:rsidRDefault="007E093F" w:rsidP="007E093F">
          <w:pPr>
            <w:pStyle w:val="ListParagraph"/>
            <w:numPr>
              <w:ilvl w:val="0"/>
              <w:numId w:val="6"/>
            </w:numPr>
            <w:ind w:left="1116" w:right="47"/>
            <w:rPr>
              <w:i/>
              <w:color w:val="A6A6A6" w:themeColor="background1" w:themeShade="A6"/>
              <w:szCs w:val="22"/>
            </w:rPr>
          </w:pPr>
          <w:r w:rsidRPr="00BF6187">
            <w:rPr>
              <w:i/>
              <w:color w:val="A6A6A6" w:themeColor="background1" w:themeShade="A6"/>
              <w:szCs w:val="22"/>
            </w:rPr>
            <w:tab/>
            <w:t xml:space="preserve">Delete and replace with “Not Used” if not applicable: </w:t>
          </w:r>
          <w:r w:rsidRPr="00BF6187">
            <w:rPr>
              <w:szCs w:val="22"/>
            </w:rPr>
            <w:t>Is not aware of any conflict of interest due to its participation in the Competition;</w:t>
          </w:r>
        </w:p>
        <w:p w14:paraId="4203A52F" w14:textId="77777777" w:rsidR="0051673A" w:rsidRPr="00292437" w:rsidRDefault="0051673A" w:rsidP="00292437">
          <w:pPr>
            <w:pStyle w:val="ListParagraph"/>
            <w:rPr>
              <w:i/>
              <w:color w:val="A6A6A6" w:themeColor="background1" w:themeShade="A6"/>
              <w:szCs w:val="22"/>
            </w:rPr>
          </w:pPr>
        </w:p>
        <w:p w14:paraId="20E4CCA0" w14:textId="77777777" w:rsidR="007E093F" w:rsidRDefault="007E093F" w:rsidP="007E093F">
          <w:pPr>
            <w:pStyle w:val="ListParagraph"/>
            <w:numPr>
              <w:ilvl w:val="0"/>
              <w:numId w:val="6"/>
            </w:numPr>
            <w:ind w:left="1116" w:right="47"/>
            <w:rPr>
              <w:szCs w:val="22"/>
            </w:rPr>
          </w:pPr>
          <w:r w:rsidRPr="00BF6187">
            <w:rPr>
              <w:i/>
              <w:color w:val="A6A6A6" w:themeColor="background1" w:themeShade="A6"/>
              <w:szCs w:val="22"/>
            </w:rPr>
            <w:tab/>
            <w:t xml:space="preserve">Delete and replace with “Not Used” if not applicable: </w:t>
          </w:r>
          <w:r w:rsidRPr="00BF6187">
            <w:rPr>
              <w:szCs w:val="22"/>
            </w:rPr>
            <w:t>Has not had any prior involvement in the preparation of the Competition;</w:t>
          </w:r>
        </w:p>
        <w:p w14:paraId="048AD3B8" w14:textId="77777777" w:rsidR="007E093F" w:rsidRPr="00BF6187" w:rsidRDefault="007E093F" w:rsidP="007E093F">
          <w:pPr>
            <w:pStyle w:val="ListParagraph"/>
            <w:ind w:left="1116" w:right="47"/>
            <w:rPr>
              <w:szCs w:val="22"/>
            </w:rPr>
          </w:pPr>
        </w:p>
        <w:p w14:paraId="5CE8F928" w14:textId="77777777" w:rsidR="007E093F" w:rsidRPr="00E916B6" w:rsidRDefault="007E093F" w:rsidP="007E093F">
          <w:pPr>
            <w:pStyle w:val="ListParagraph"/>
            <w:numPr>
              <w:ilvl w:val="0"/>
              <w:numId w:val="6"/>
            </w:numPr>
            <w:ind w:left="1116" w:right="47"/>
            <w:rPr>
              <w:i/>
              <w:color w:val="A6A6A6" w:themeColor="background1" w:themeShade="A6"/>
              <w:szCs w:val="22"/>
            </w:rPr>
          </w:pPr>
          <w:r w:rsidRPr="00BF6187">
            <w:rPr>
              <w:i/>
              <w:color w:val="A6A6A6" w:themeColor="background1" w:themeShade="A6"/>
              <w:szCs w:val="22"/>
            </w:rPr>
            <w:tab/>
            <w:t xml:space="preserve"> Delete and replace with “Not Used” if not applicable: </w:t>
          </w:r>
          <w:r w:rsidRPr="00BF6187">
            <w:rPr>
              <w:szCs w:val="22"/>
            </w:rPr>
            <w:t>Has not shown significant or persistent deficiencies in the performance of a substantive requirement under a prior public contract, a prior contract with a contracting entity, or a prior concession contract, which led to early termination of that prior contract, damages or other comparable sanctions.</w:t>
          </w:r>
        </w:p>
        <w:p w14:paraId="70AB6006" w14:textId="77777777" w:rsidR="007E093F" w:rsidRDefault="007E093F" w:rsidP="007E093F">
          <w:pPr>
            <w:pStyle w:val="ListParagraph"/>
            <w:ind w:left="1116" w:right="47"/>
            <w:rPr>
              <w:i/>
              <w:color w:val="A6A6A6" w:themeColor="background1" w:themeShade="A6"/>
              <w:szCs w:val="22"/>
            </w:rPr>
          </w:pPr>
        </w:p>
        <w:p w14:paraId="798FC6FA" w14:textId="77777777" w:rsidR="007E093F" w:rsidRPr="00E916B6" w:rsidRDefault="007E093F" w:rsidP="007E093F">
          <w:pPr>
            <w:pStyle w:val="ListParagraph"/>
            <w:numPr>
              <w:ilvl w:val="0"/>
              <w:numId w:val="6"/>
            </w:numPr>
            <w:ind w:left="1116" w:right="47"/>
            <w:rPr>
              <w:i/>
              <w:color w:val="A6A6A6" w:themeColor="background1" w:themeShade="A6"/>
              <w:szCs w:val="22"/>
            </w:rPr>
          </w:pPr>
          <w:r w:rsidRPr="00BF6187">
            <w:rPr>
              <w:i/>
              <w:color w:val="A6A6A6" w:themeColor="background1" w:themeShade="A6"/>
              <w:szCs w:val="22"/>
            </w:rPr>
            <w:tab/>
            <w:t xml:space="preserve">Delete and replace with “Not Used” if not applicable: </w:t>
          </w:r>
          <w:r w:rsidRPr="00BF6187">
            <w:rPr>
              <w:szCs w:val="22"/>
            </w:rPr>
            <w:t xml:space="preserve">Is not guilty of serious misrepresentation in supplying the information required for the verification of the absence of grounds for exclusion or the fulfilment of the Selection Criteria for this Competition and did not withhold such information and did not fail or is not able to submit supporting documents in respect of this Competition as required under Regulation 59 of the European Union (Award of Public Authority Contracts) Regulations 2016 (Statutory Instrument 284 of 2016) . </w:t>
          </w:r>
        </w:p>
        <w:p w14:paraId="1BD16E51" w14:textId="77777777" w:rsidR="007E093F" w:rsidRPr="00E916B6" w:rsidRDefault="007E093F" w:rsidP="007E093F">
          <w:pPr>
            <w:pStyle w:val="ListParagraph"/>
            <w:rPr>
              <w:i/>
              <w:color w:val="A6A6A6" w:themeColor="background1" w:themeShade="A6"/>
              <w:szCs w:val="22"/>
            </w:rPr>
          </w:pPr>
        </w:p>
        <w:p w14:paraId="4C81D8E4" w14:textId="77777777" w:rsidR="007E093F" w:rsidRPr="00BF6187" w:rsidRDefault="007E093F" w:rsidP="007E093F">
          <w:pPr>
            <w:pStyle w:val="ListParagraph"/>
            <w:ind w:left="1116" w:right="47"/>
            <w:rPr>
              <w:i/>
              <w:color w:val="A6A6A6" w:themeColor="background1" w:themeShade="A6"/>
              <w:szCs w:val="22"/>
            </w:rPr>
          </w:pPr>
        </w:p>
        <w:p w14:paraId="2C6A76E6" w14:textId="77777777" w:rsidR="007E093F" w:rsidRDefault="007E093F" w:rsidP="007E093F">
          <w:pPr>
            <w:pStyle w:val="ListParagraph"/>
            <w:numPr>
              <w:ilvl w:val="0"/>
              <w:numId w:val="6"/>
            </w:numPr>
            <w:ind w:left="1116" w:right="47"/>
          </w:pPr>
          <w:r w:rsidRPr="00BF6187">
            <w:rPr>
              <w:i/>
              <w:color w:val="A6A6A6" w:themeColor="background1" w:themeShade="A6"/>
              <w:szCs w:val="22"/>
            </w:rPr>
            <w:tab/>
            <w:t xml:space="preserve">Delete and replace with “Not Used” if not applicable: </w:t>
          </w:r>
          <w:r w:rsidRPr="00BF6187">
            <w:rPr>
              <w:szCs w:val="22"/>
            </w:rPr>
            <w:t>Has not undertaken to unduly influence the decision-making process of the Contracting Authority in respect of the Competition, or obtain confidential information that may confer upon it undue advantages in respect of the Competition; or negligently provided misleading information that may have a material influence on decisions concerning exclusion, selection or award.</w:t>
          </w:r>
        </w:p>
      </w:sdtContent>
    </w:sdt>
    <w:p w14:paraId="0B6027C1" w14:textId="77777777" w:rsidR="007E093F" w:rsidRPr="003215FF" w:rsidRDefault="007E093F" w:rsidP="00292437">
      <w:pPr>
        <w:ind w:left="396" w:right="47"/>
        <w:rPr>
          <w:szCs w:val="22"/>
        </w:rPr>
      </w:pPr>
    </w:p>
    <w:p w14:paraId="02E1D48F" w14:textId="77777777" w:rsidR="003C0FB1" w:rsidRDefault="003C0FB1" w:rsidP="0058336E">
      <w:pPr>
        <w:rPr>
          <w:szCs w:val="22"/>
        </w:rPr>
      </w:pPr>
      <w:r w:rsidRPr="00A67331">
        <w:rPr>
          <w:szCs w:val="22"/>
        </w:rPr>
        <w:t xml:space="preserve">I understand and acknowledge that the provision of inaccurate or misleading information in this declaration may lead to my business/firm/company/partnership being excluded from participation in this or future tenders, and I make this solemn declaration conscientiously believing the same to be true and by virtue of the Statutory Declarations Act, 1938. This declaration is made for the benefit of the Contracting Authority. </w:t>
      </w:r>
    </w:p>
    <w:p w14:paraId="2CA42354" w14:textId="77777777" w:rsidR="00C93669" w:rsidRPr="00A67331" w:rsidRDefault="00C93669" w:rsidP="0058336E">
      <w:pPr>
        <w:rPr>
          <w:szCs w:val="22"/>
        </w:rPr>
      </w:pPr>
    </w:p>
    <w:tbl>
      <w:tblPr>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4391"/>
        <w:gridCol w:w="4650"/>
      </w:tblGrid>
      <w:tr w:rsidR="003C0FB1" w:rsidRPr="00A67331" w14:paraId="735F34C6" w14:textId="77777777" w:rsidTr="00AB3391">
        <w:trPr>
          <w:trHeight w:val="707"/>
        </w:trPr>
        <w:tc>
          <w:tcPr>
            <w:tcW w:w="4391" w:type="dxa"/>
          </w:tcPr>
          <w:p w14:paraId="2FEC1BE5" w14:textId="77777777" w:rsidR="003C0FB1" w:rsidRPr="00A67331" w:rsidRDefault="003C0FB1" w:rsidP="00503F93">
            <w:pPr>
              <w:spacing w:after="200"/>
              <w:rPr>
                <w:b/>
                <w:color w:val="333399"/>
              </w:rPr>
            </w:pPr>
            <w:r w:rsidRPr="00A67331">
              <w:rPr>
                <w:b/>
                <w:color w:val="333399"/>
                <w:szCs w:val="22"/>
              </w:rPr>
              <w:lastRenderedPageBreak/>
              <w:br w:type="page"/>
            </w:r>
          </w:p>
          <w:p w14:paraId="0FF6EA86" w14:textId="77777777" w:rsidR="003C0FB1" w:rsidRPr="00A67331" w:rsidRDefault="003C0FB1" w:rsidP="00503F93">
            <w:pPr>
              <w:spacing w:after="200"/>
              <w:rPr>
                <w:b/>
                <w:color w:val="333399"/>
              </w:rPr>
            </w:pPr>
            <w:r w:rsidRPr="00A67331">
              <w:rPr>
                <w:b/>
                <w:color w:val="333399"/>
                <w:szCs w:val="22"/>
              </w:rPr>
              <w:t>________________________</w:t>
            </w:r>
          </w:p>
          <w:p w14:paraId="0E8FD15A" w14:textId="77777777" w:rsidR="003C0FB1" w:rsidRPr="00A67331" w:rsidRDefault="003C0FB1" w:rsidP="00503F93">
            <w:pPr>
              <w:spacing w:after="200"/>
              <w:rPr>
                <w:b/>
                <w:color w:val="333399"/>
              </w:rPr>
            </w:pPr>
            <w:r w:rsidRPr="00A67331">
              <w:rPr>
                <w:b/>
                <w:color w:val="333399"/>
                <w:szCs w:val="22"/>
              </w:rPr>
              <w:t>Signature of Declarant</w:t>
            </w:r>
          </w:p>
        </w:tc>
        <w:tc>
          <w:tcPr>
            <w:tcW w:w="4650" w:type="dxa"/>
          </w:tcPr>
          <w:p w14:paraId="3E5F25CA" w14:textId="77777777" w:rsidR="003C0FB1" w:rsidRPr="00A67331" w:rsidRDefault="003C0FB1" w:rsidP="00503F93">
            <w:pPr>
              <w:spacing w:after="200"/>
              <w:rPr>
                <w:b/>
                <w:color w:val="333399"/>
              </w:rPr>
            </w:pPr>
          </w:p>
          <w:p w14:paraId="633983C8" w14:textId="77777777" w:rsidR="003C0FB1" w:rsidRPr="00A67331" w:rsidRDefault="003C0FB1" w:rsidP="00503F93">
            <w:pPr>
              <w:spacing w:after="200"/>
              <w:rPr>
                <w:b/>
                <w:color w:val="333399"/>
              </w:rPr>
            </w:pPr>
            <w:r w:rsidRPr="00A67331">
              <w:rPr>
                <w:b/>
                <w:color w:val="333399"/>
                <w:szCs w:val="22"/>
              </w:rPr>
              <w:t>________________________</w:t>
            </w:r>
          </w:p>
          <w:p w14:paraId="308181D9" w14:textId="77777777" w:rsidR="003C0FB1" w:rsidRPr="00A67331" w:rsidRDefault="003C0FB1" w:rsidP="00503F93">
            <w:pPr>
              <w:spacing w:after="200"/>
              <w:rPr>
                <w:b/>
                <w:color w:val="333399"/>
              </w:rPr>
            </w:pPr>
            <w:r w:rsidRPr="00A67331">
              <w:rPr>
                <w:b/>
                <w:color w:val="333399"/>
                <w:szCs w:val="22"/>
              </w:rPr>
              <w:t>Name of Declarant in print or block capitals</w:t>
            </w:r>
          </w:p>
        </w:tc>
      </w:tr>
      <w:tr w:rsidR="003C0FB1" w:rsidRPr="00A67331" w14:paraId="33ED27CF" w14:textId="77777777" w:rsidTr="00AB3391">
        <w:trPr>
          <w:trHeight w:val="158"/>
        </w:trPr>
        <w:tc>
          <w:tcPr>
            <w:tcW w:w="9041" w:type="dxa"/>
            <w:gridSpan w:val="2"/>
          </w:tcPr>
          <w:p w14:paraId="2678930E" w14:textId="77777777" w:rsidR="003C0FB1" w:rsidRPr="00A67331" w:rsidRDefault="003C0FB1" w:rsidP="00503F93">
            <w:pPr>
              <w:spacing w:after="200" w:line="280" w:lineRule="exact"/>
              <w:rPr>
                <w:b/>
                <w:color w:val="333399"/>
              </w:rPr>
            </w:pPr>
            <w:r w:rsidRPr="00A67331">
              <w:rPr>
                <w:b/>
                <w:color w:val="333399"/>
                <w:szCs w:val="22"/>
              </w:rPr>
              <w:t>Declared before me by ___________________________________ who is personally known to me</w:t>
            </w:r>
          </w:p>
          <w:p w14:paraId="7AAE5520" w14:textId="77777777" w:rsidR="003C0FB1" w:rsidRPr="00A67331" w:rsidRDefault="003C0FB1" w:rsidP="00503F93">
            <w:pPr>
              <w:spacing w:after="200" w:line="280" w:lineRule="exact"/>
              <w:rPr>
                <w:b/>
                <w:color w:val="333399"/>
              </w:rPr>
            </w:pPr>
            <w:r w:rsidRPr="00A67331">
              <w:rPr>
                <w:b/>
                <w:color w:val="333399"/>
                <w:szCs w:val="22"/>
              </w:rPr>
              <w:t>(or who is identified to me by ______________________________who is personally known to me)</w:t>
            </w:r>
          </w:p>
          <w:p w14:paraId="0D04B30D" w14:textId="77777777" w:rsidR="003C0FB1" w:rsidRPr="00A67331" w:rsidRDefault="003C0FB1" w:rsidP="00503F93">
            <w:pPr>
              <w:spacing w:after="200" w:line="280" w:lineRule="exact"/>
              <w:rPr>
                <w:b/>
                <w:color w:val="333399"/>
              </w:rPr>
            </w:pPr>
            <w:r w:rsidRPr="00A67331">
              <w:rPr>
                <w:b/>
                <w:color w:val="333399"/>
                <w:szCs w:val="22"/>
              </w:rPr>
              <w:t>at ____________________________  this ___________ day of _______________ 20__</w:t>
            </w:r>
          </w:p>
          <w:p w14:paraId="0855A81B" w14:textId="77777777" w:rsidR="003C0FB1" w:rsidRPr="00A67331" w:rsidRDefault="003C0FB1" w:rsidP="00503F93">
            <w:pPr>
              <w:spacing w:after="200" w:line="280" w:lineRule="exact"/>
              <w:rPr>
                <w:b/>
                <w:color w:val="333399"/>
              </w:rPr>
            </w:pPr>
          </w:p>
          <w:p w14:paraId="591ED7FE" w14:textId="77777777" w:rsidR="003C0FB1" w:rsidRPr="00A67331" w:rsidRDefault="003C0FB1" w:rsidP="00503F93">
            <w:pPr>
              <w:spacing w:after="200" w:line="280" w:lineRule="exact"/>
              <w:rPr>
                <w:b/>
                <w:color w:val="333399"/>
              </w:rPr>
            </w:pPr>
            <w:r w:rsidRPr="00A67331">
              <w:rPr>
                <w:b/>
                <w:color w:val="333399"/>
                <w:szCs w:val="22"/>
              </w:rPr>
              <w:t>________________________________</w:t>
            </w:r>
          </w:p>
          <w:p w14:paraId="0F51105B" w14:textId="77777777" w:rsidR="003C0FB1" w:rsidRPr="00A67331" w:rsidRDefault="003C0FB1" w:rsidP="00503F93">
            <w:pPr>
              <w:spacing w:after="200" w:line="280" w:lineRule="exact"/>
              <w:rPr>
                <w:b/>
                <w:color w:val="333399"/>
              </w:rPr>
            </w:pPr>
            <w:r w:rsidRPr="00A67331">
              <w:rPr>
                <w:b/>
                <w:color w:val="333399"/>
                <w:szCs w:val="22"/>
              </w:rPr>
              <w:t>(signed)</w:t>
            </w:r>
            <w:r w:rsidRPr="00A67331">
              <w:rPr>
                <w:b/>
                <w:color w:val="333399"/>
                <w:szCs w:val="22"/>
              </w:rPr>
              <w:br/>
              <w:t>Practising Solicitor/Commissioner for Oaths</w:t>
            </w:r>
          </w:p>
        </w:tc>
      </w:tr>
    </w:tbl>
    <w:p w14:paraId="2C1D053F" w14:textId="77777777" w:rsidR="003C0FB1" w:rsidRDefault="003C0FB1" w:rsidP="003C0FB1">
      <w:pPr>
        <w:pStyle w:val="Heading1"/>
        <w:rPr>
          <w:rFonts w:ascii="Calibri" w:hAnsi="Calibri"/>
        </w:rPr>
      </w:pPr>
      <w:r w:rsidRPr="00101A30">
        <w:rPr>
          <w:rFonts w:ascii="Calibri" w:hAnsi="Calibri"/>
        </w:rPr>
        <w:lastRenderedPageBreak/>
        <w:t xml:space="preserve">Appendix </w:t>
      </w:r>
      <w:r w:rsidR="00DF26D3">
        <w:rPr>
          <w:rFonts w:ascii="Calibri" w:hAnsi="Calibri"/>
        </w:rPr>
        <w:t>5</w:t>
      </w:r>
      <w:r w:rsidRPr="00101A30">
        <w:rPr>
          <w:rFonts w:ascii="Calibri" w:hAnsi="Calibri"/>
        </w:rPr>
        <w:t>: Services Contract</w:t>
      </w:r>
    </w:p>
    <w:p w14:paraId="705EFB94" w14:textId="77777777" w:rsidR="003C0FB1" w:rsidRDefault="003C0FB1" w:rsidP="003C0FB1"/>
    <w:p w14:paraId="06E657BA" w14:textId="77777777" w:rsidR="003C0FB1" w:rsidRDefault="003C0FB1" w:rsidP="003C0FB1"/>
    <w:p w14:paraId="4DC030E5" w14:textId="77777777" w:rsidR="000E2CF8" w:rsidRDefault="000E2CF8" w:rsidP="003C0FB1"/>
    <w:p w14:paraId="61208F1D" w14:textId="77777777" w:rsidR="003C0FB1" w:rsidRDefault="003C0FB1" w:rsidP="003C0FB1"/>
    <w:p w14:paraId="391F4824" w14:textId="6F7FBBFD" w:rsidR="003C0FB1" w:rsidRPr="00CB5B77" w:rsidRDefault="00A86A4B" w:rsidP="003C0FB1">
      <w:pPr>
        <w:jc w:val="center"/>
      </w:pPr>
      <w:sdt>
        <w:sdtPr>
          <w:rPr>
            <w:highlight w:val="lightGray"/>
          </w:rPr>
          <w:alias w:val="Name"/>
          <w:tag w:val="Name"/>
          <w:id w:val="326865637"/>
          <w:placeholder>
            <w:docPart w:val="5C9662E07BD046D980C10DCA8FD4E19A"/>
          </w:placeholder>
          <w:dataBinding w:prefixMappings="xmlns:ns0='http://schemas.microsoft.com/office/2006/coverPageProps' " w:xpath="/ns0:CoverPageProperties[1]/ns0:Abstract[1]" w:storeItemID="{55AF091B-3C7A-41E3-B477-F2FDAA23CFDA}"/>
          <w:text/>
        </w:sdtPr>
        <w:sdtEndPr/>
        <w:sdtContent>
          <w:r w:rsidR="006A5661">
            <w:rPr>
              <w:highlight w:val="lightGray"/>
            </w:rPr>
            <w:t>The Department of Agriculture, Food and the Marine</w:t>
          </w:r>
        </w:sdtContent>
      </w:sdt>
    </w:p>
    <w:p w14:paraId="001F698B" w14:textId="77777777" w:rsidR="003C0FB1" w:rsidRDefault="003C0FB1" w:rsidP="003C0FB1">
      <w:pPr>
        <w:jc w:val="center"/>
      </w:pPr>
    </w:p>
    <w:p w14:paraId="5020B284" w14:textId="77777777" w:rsidR="003C0FB1" w:rsidRDefault="003C0FB1" w:rsidP="003C0FB1">
      <w:pPr>
        <w:jc w:val="center"/>
      </w:pPr>
      <w:r w:rsidRPr="000E5DB7">
        <w:t>and</w:t>
      </w:r>
    </w:p>
    <w:p w14:paraId="116D5490" w14:textId="77777777" w:rsidR="003C0FB1" w:rsidRDefault="003C0FB1" w:rsidP="003C0FB1">
      <w:pPr>
        <w:jc w:val="center"/>
      </w:pPr>
    </w:p>
    <w:p w14:paraId="2A51DBAD" w14:textId="77777777" w:rsidR="003C0FB1" w:rsidRDefault="003C0FB1" w:rsidP="003C0FB1">
      <w:pPr>
        <w:jc w:val="center"/>
      </w:pPr>
      <w:r w:rsidRPr="000E5DB7">
        <w:rPr>
          <w:highlight w:val="lightGray"/>
        </w:rPr>
        <w:t>[</w:t>
      </w:r>
      <w:sdt>
        <w:sdtPr>
          <w:rPr>
            <w:highlight w:val="lightGray"/>
          </w:rPr>
          <w:id w:val="2082604"/>
          <w:placeholder>
            <w:docPart w:val="E5B87B3FD9CB4E93885F5503286AB1BB"/>
          </w:placeholder>
        </w:sdtPr>
        <w:sdtEndPr/>
        <w:sdtContent>
          <w:r w:rsidRPr="000E5DB7">
            <w:rPr>
              <w:highlight w:val="lightGray"/>
            </w:rPr>
            <w:t>Insert successful Tenderer’s full legal name]</w:t>
          </w:r>
        </w:sdtContent>
      </w:sdt>
    </w:p>
    <w:p w14:paraId="21653AA4" w14:textId="77777777" w:rsidR="003C0FB1" w:rsidRDefault="003C0FB1" w:rsidP="003C0FB1">
      <w:pPr>
        <w:jc w:val="center"/>
      </w:pPr>
    </w:p>
    <w:p w14:paraId="4387614C" w14:textId="77777777" w:rsidR="003C0FB1" w:rsidRDefault="003C0FB1" w:rsidP="003C0FB1">
      <w:pPr>
        <w:jc w:val="center"/>
      </w:pPr>
    </w:p>
    <w:p w14:paraId="3BAC7188" w14:textId="77777777" w:rsidR="003C0FB1" w:rsidRDefault="003C0FB1" w:rsidP="003C0FB1">
      <w:pPr>
        <w:jc w:val="center"/>
        <w:rPr>
          <w:b/>
        </w:rPr>
      </w:pPr>
      <w:r w:rsidRPr="000E5DB7">
        <w:rPr>
          <w:b/>
        </w:rPr>
        <w:t>AGREEMENT</w:t>
      </w:r>
    </w:p>
    <w:p w14:paraId="618C4ED6" w14:textId="77777777" w:rsidR="003C0FB1" w:rsidRDefault="003C0FB1" w:rsidP="003C0FB1">
      <w:pPr>
        <w:jc w:val="center"/>
      </w:pPr>
    </w:p>
    <w:p w14:paraId="5EB95F2D" w14:textId="77777777" w:rsidR="003C0FB1" w:rsidRDefault="003C0FB1" w:rsidP="003C0FB1">
      <w:pPr>
        <w:jc w:val="center"/>
      </w:pPr>
      <w:r w:rsidRPr="000E5DB7">
        <w:t>Relating to the provision of Services pursuant to</w:t>
      </w:r>
    </w:p>
    <w:p w14:paraId="08852FB9" w14:textId="77777777" w:rsidR="003C0FB1" w:rsidRDefault="003C0FB1" w:rsidP="003C0FB1">
      <w:pPr>
        <w:jc w:val="center"/>
      </w:pPr>
    </w:p>
    <w:p w14:paraId="78846EAC" w14:textId="3F3621C1" w:rsidR="003C0FB1" w:rsidRDefault="003C0FB1" w:rsidP="003C0FB1">
      <w:pPr>
        <w:jc w:val="center"/>
      </w:pPr>
      <w:r w:rsidRPr="000E5DB7">
        <w:t xml:space="preserve">Request for Tenders for the provision of </w:t>
      </w:r>
      <w:sdt>
        <w:sdtPr>
          <w:rPr>
            <w:szCs w:val="22"/>
            <w:highlight w:val="lightGray"/>
          </w:rPr>
          <w:alias w:val="Type of Services"/>
          <w:tag w:val="Type of Services"/>
          <w:id w:val="-928122702"/>
          <w:placeholder>
            <w:docPart w:val="A7B5549E23724FDA96E6C168B26C02DA"/>
          </w:placeholder>
          <w:dataBinding w:prefixMappings="xmlns:ns0='http://schemas.microsoft.com/office/2006/coverPageProps' " w:xpath="/ns0:CoverPageProperties[1]/ns0:CompanyFax[1]" w:storeItemID="{55AF091B-3C7A-41E3-B477-F2FDAA23CFDA}"/>
          <w:text/>
        </w:sdtPr>
        <w:sdtEndPr/>
        <w:sdtContent>
          <w:r w:rsidR="006A5661">
            <w:rPr>
              <w:szCs w:val="22"/>
              <w:highlight w:val="lightGray"/>
            </w:rPr>
            <w:t>An Area Monitoring System Service</w:t>
          </w:r>
        </w:sdtContent>
      </w:sdt>
    </w:p>
    <w:p w14:paraId="0B96AB9B" w14:textId="77777777" w:rsidR="00C43DF2" w:rsidRDefault="00C43DF2">
      <w:pPr>
        <w:spacing w:after="160" w:line="259" w:lineRule="auto"/>
      </w:pPr>
      <w:r>
        <w:br w:type="page"/>
      </w:r>
    </w:p>
    <w:p w14:paraId="2E421B2C" w14:textId="77777777" w:rsidR="00C43DF2" w:rsidRDefault="00C43DF2" w:rsidP="003C0FB1">
      <w:pPr>
        <w:jc w:val="center"/>
      </w:pPr>
    </w:p>
    <w:p w14:paraId="391933DD" w14:textId="77777777" w:rsidR="00C43DF2" w:rsidRPr="00830A49" w:rsidRDefault="00C43DF2" w:rsidP="00C43DF2">
      <w:pPr>
        <w:pStyle w:val="Heading2"/>
        <w:spacing w:before="0"/>
      </w:pPr>
      <w:r w:rsidRPr="00830A49">
        <w:t xml:space="preserve">THIS AGREEMENT is made on the </w:t>
      </w:r>
      <w:sdt>
        <w:sdtPr>
          <w:id w:val="1406408"/>
          <w:placeholder>
            <w:docPart w:val="8901D191F8114F88B2426FBE50455036"/>
          </w:placeholder>
        </w:sdtPr>
        <w:sdtEndPr/>
        <w:sdtContent>
          <w:r w:rsidRPr="00830A49">
            <w:rPr>
              <w:highlight w:val="lightGray"/>
            </w:rPr>
            <w:t>[date e.g. 2nd]</w:t>
          </w:r>
        </w:sdtContent>
      </w:sdt>
      <w:r w:rsidRPr="00830A49">
        <w:t xml:space="preserve"> day of </w:t>
      </w:r>
      <w:sdt>
        <w:sdtPr>
          <w:id w:val="1406406"/>
          <w:placeholder>
            <w:docPart w:val="8901D191F8114F88B2426FBE50455036"/>
          </w:placeholder>
        </w:sdtPr>
        <w:sdtEndPr/>
        <w:sdtContent>
          <w:r w:rsidRPr="00830A49">
            <w:rPr>
              <w:highlight w:val="lightGray"/>
            </w:rPr>
            <w:t>[</w:t>
          </w:r>
          <w:sdt>
            <w:sdtPr>
              <w:rPr>
                <w:highlight w:val="lightGray"/>
              </w:rPr>
              <w:id w:val="1406403"/>
              <w:placeholder>
                <w:docPart w:val="8901D191F8114F88B2426FBE50455036"/>
              </w:placeholder>
            </w:sdtPr>
            <w:sdtEndPr/>
            <w:sdtContent>
              <w:r w:rsidRPr="00830A49">
                <w:rPr>
                  <w:highlight w:val="lightGray"/>
                </w:rPr>
                <w:t>month]</w:t>
              </w:r>
            </w:sdtContent>
          </w:sdt>
        </w:sdtContent>
      </w:sdt>
      <w:r w:rsidRPr="00830A49">
        <w:t xml:space="preserve"> 20</w:t>
      </w:r>
      <w:sdt>
        <w:sdtPr>
          <w:id w:val="1406404"/>
          <w:placeholder>
            <w:docPart w:val="8901D191F8114F88B2426FBE50455036"/>
          </w:placeholder>
        </w:sdtPr>
        <w:sdtEndPr/>
        <w:sdtContent>
          <w:r w:rsidRPr="00830A49">
            <w:rPr>
              <w:highlight w:val="lightGray"/>
            </w:rPr>
            <w:t>[year]</w:t>
          </w:r>
        </w:sdtContent>
      </w:sdt>
      <w:r w:rsidRPr="00830A49">
        <w:t xml:space="preserve"> BETWEEN:</w:t>
      </w:r>
    </w:p>
    <w:p w14:paraId="16E766B3" w14:textId="4C2F1641" w:rsidR="003C0FB1" w:rsidRDefault="00A86A4B" w:rsidP="000E2CF8">
      <w:pPr>
        <w:spacing w:before="240" w:after="200"/>
      </w:pPr>
      <w:sdt>
        <w:sdtPr>
          <w:rPr>
            <w:highlight w:val="lightGray"/>
          </w:rPr>
          <w:alias w:val="Name"/>
          <w:tag w:val="Name"/>
          <w:id w:val="-1240703947"/>
          <w:placeholder>
            <w:docPart w:val="4EA1E3A48DD9413EB0A14AD17508F8C9"/>
          </w:placeholder>
          <w:dataBinding w:prefixMappings="xmlns:ns0='http://schemas.microsoft.com/office/2006/coverPageProps' " w:xpath="/ns0:CoverPageProperties[1]/ns0:Abstract[1]" w:storeItemID="{55AF091B-3C7A-41E3-B477-F2FDAA23CFDA}"/>
          <w:text/>
        </w:sdtPr>
        <w:sdtEndPr/>
        <w:sdtContent>
          <w:r w:rsidR="006A5661">
            <w:rPr>
              <w:highlight w:val="lightGray"/>
            </w:rPr>
            <w:t>The Department of Agriculture, Food and the Marine</w:t>
          </w:r>
        </w:sdtContent>
      </w:sdt>
      <w:r w:rsidR="003C0FB1" w:rsidRPr="000E5DB7">
        <w:t xml:space="preserve">, of </w:t>
      </w:r>
      <w:bookmarkStart w:id="54" w:name="Text34"/>
      <w:r w:rsidR="00EF61F3" w:rsidRPr="000E5DB7">
        <w:fldChar w:fldCharType="begin">
          <w:ffData>
            <w:name w:val="Text34"/>
            <w:enabled/>
            <w:calcOnExit w:val="0"/>
            <w:textInput>
              <w:default w:val="[Address]"/>
            </w:textInput>
          </w:ffData>
        </w:fldChar>
      </w:r>
      <w:r w:rsidR="003C0FB1" w:rsidRPr="000E5DB7">
        <w:instrText xml:space="preserve"> FORMTEXT </w:instrText>
      </w:r>
      <w:r w:rsidR="00EF61F3" w:rsidRPr="000E5DB7">
        <w:fldChar w:fldCharType="separate"/>
      </w:r>
      <w:r w:rsidR="003C0FB1" w:rsidRPr="000E5DB7">
        <w:rPr>
          <w:noProof/>
        </w:rPr>
        <w:t>[address]</w:t>
      </w:r>
      <w:r w:rsidR="00EF61F3" w:rsidRPr="000E5DB7">
        <w:fldChar w:fldCharType="end"/>
      </w:r>
      <w:bookmarkEnd w:id="54"/>
      <w:r w:rsidR="003C0FB1" w:rsidRPr="000E5DB7">
        <w:t xml:space="preserve"> (“the Client”); </w:t>
      </w:r>
    </w:p>
    <w:p w14:paraId="465BAA75" w14:textId="77777777" w:rsidR="003C0FB1" w:rsidRDefault="003C0FB1" w:rsidP="003C0FB1">
      <w:pPr>
        <w:spacing w:after="200"/>
      </w:pPr>
      <w:r w:rsidRPr="000E5DB7">
        <w:t>and</w:t>
      </w:r>
    </w:p>
    <w:p w14:paraId="45A724A5" w14:textId="77777777" w:rsidR="003C0FB1" w:rsidRDefault="00A86A4B" w:rsidP="003C0FB1">
      <w:pPr>
        <w:spacing w:after="200"/>
      </w:pPr>
      <w:sdt>
        <w:sdtPr>
          <w:rPr>
            <w:highlight w:val="lightGray"/>
          </w:rPr>
          <w:id w:val="2082614"/>
          <w:placeholder>
            <w:docPart w:val="E5B87B3FD9CB4E93885F5503286AB1BB"/>
          </w:placeholder>
        </w:sdtPr>
        <w:sdtEndPr/>
        <w:sdtContent>
          <w:r w:rsidR="003C0FB1" w:rsidRPr="000E5DB7">
            <w:rPr>
              <w:highlight w:val="lightGray"/>
            </w:rPr>
            <w:t>[Contractor's full legal name]</w:t>
          </w:r>
        </w:sdtContent>
      </w:sdt>
      <w:r w:rsidR="003C0FB1" w:rsidRPr="000E5DB7">
        <w:t xml:space="preserve">, of </w:t>
      </w:r>
      <w:sdt>
        <w:sdtPr>
          <w:id w:val="2082626"/>
          <w:placeholder>
            <w:docPart w:val="E5B87B3FD9CB4E93885F5503286AB1BB"/>
          </w:placeholder>
        </w:sdtPr>
        <w:sdtEndPr>
          <w:rPr>
            <w:highlight w:val="lightGray"/>
          </w:rPr>
        </w:sdtEndPr>
        <w:sdtContent>
          <w:r w:rsidR="003C0FB1" w:rsidRPr="000E5DB7">
            <w:rPr>
              <w:highlight w:val="lightGray"/>
            </w:rPr>
            <w:t>[address]</w:t>
          </w:r>
        </w:sdtContent>
      </w:sdt>
      <w:r w:rsidR="003C0FB1" w:rsidRPr="000E5DB7">
        <w:t xml:space="preserve"> (“the Contractor”)</w:t>
      </w:r>
    </w:p>
    <w:p w14:paraId="38359520" w14:textId="77777777" w:rsidR="003C0FB1" w:rsidRDefault="003C0FB1" w:rsidP="003C0FB1">
      <w:pPr>
        <w:spacing w:after="200"/>
      </w:pPr>
      <w:r w:rsidRPr="000E5DB7">
        <w:t>(each a “Party” and together “the Parties”).</w:t>
      </w:r>
    </w:p>
    <w:p w14:paraId="7AA6B587" w14:textId="77777777" w:rsidR="003C0FB1" w:rsidRDefault="003C0FB1" w:rsidP="003C0FB1">
      <w:pPr>
        <w:pStyle w:val="Heading2"/>
        <w:spacing w:before="0"/>
      </w:pPr>
      <w:r w:rsidRPr="000E5DB7">
        <w:t>WHEREAS:</w:t>
      </w:r>
    </w:p>
    <w:tbl>
      <w:tblPr>
        <w:tblW w:w="0" w:type="auto"/>
        <w:tblLook w:val="01E0" w:firstRow="1" w:lastRow="1" w:firstColumn="1" w:lastColumn="1" w:noHBand="0" w:noVBand="0"/>
      </w:tblPr>
      <w:tblGrid>
        <w:gridCol w:w="757"/>
        <w:gridCol w:w="8314"/>
      </w:tblGrid>
      <w:tr w:rsidR="003C0FB1" w:rsidRPr="00CB5B77" w14:paraId="45324619" w14:textId="77777777" w:rsidTr="00503F93">
        <w:tc>
          <w:tcPr>
            <w:tcW w:w="828" w:type="dxa"/>
          </w:tcPr>
          <w:p w14:paraId="688EF221" w14:textId="77777777" w:rsidR="003C0FB1" w:rsidRDefault="003C0FB1" w:rsidP="00C43DF2">
            <w:pPr>
              <w:spacing w:after="200"/>
              <w:rPr>
                <w:color w:val="0000FF"/>
              </w:rPr>
            </w:pPr>
            <w:r w:rsidRPr="000E5DB7">
              <w:rPr>
                <w:color w:val="0000FF"/>
              </w:rPr>
              <w:t>A.</w:t>
            </w:r>
          </w:p>
        </w:tc>
        <w:tc>
          <w:tcPr>
            <w:tcW w:w="9540" w:type="dxa"/>
          </w:tcPr>
          <w:p w14:paraId="4EEBC004" w14:textId="77777777" w:rsidR="003C0FB1" w:rsidRDefault="003C0FB1" w:rsidP="009340FB">
            <w:r w:rsidRPr="000E5DB7">
              <w:t>By Request for Tender</w:t>
            </w:r>
            <w:r>
              <w:t xml:space="preserve"> </w:t>
            </w:r>
            <w:r w:rsidRPr="000E5DB7">
              <w:rPr>
                <w:lang w:val="en-US"/>
              </w:rPr>
              <w:t xml:space="preserve">entitled </w:t>
            </w:r>
            <w:sdt>
              <w:sdtPr>
                <w:rPr>
                  <w:highlight w:val="lightGray"/>
                  <w:lang w:val="en-US"/>
                </w:rPr>
                <w:id w:val="2082615"/>
                <w:placeholder>
                  <w:docPart w:val="E5B87B3FD9CB4E93885F5503286AB1BB"/>
                </w:placeholder>
              </w:sdtPr>
              <w:sdtEndPr>
                <w:rPr>
                  <w:i/>
                  <w:lang w:val="en-GB"/>
                </w:rPr>
              </w:sdtEndPr>
              <w:sdtContent>
                <w:r w:rsidRPr="001F68D2">
                  <w:rPr>
                    <w:highlight w:val="lightGray"/>
                    <w:lang w:val="en-US"/>
                  </w:rPr>
                  <w:t>“Insert title of RFT</w:t>
                </w:r>
                <w:r w:rsidRPr="001F68D2">
                  <w:rPr>
                    <w:i/>
                    <w:highlight w:val="lightGray"/>
                  </w:rPr>
                  <w:t>”</w:t>
                </w:r>
              </w:sdtContent>
            </w:sdt>
            <w:r w:rsidRPr="000E5DB7">
              <w:rPr>
                <w:i/>
              </w:rPr>
              <w:t xml:space="preserve"> </w:t>
            </w:r>
            <w:r w:rsidRPr="000E5DB7">
              <w:t xml:space="preserve">advertised in the supplement to the Official Journal of the European Union, OJEU Notice Number </w:t>
            </w:r>
            <w:sdt>
              <w:sdtPr>
                <w:rPr>
                  <w:highlight w:val="lightGray"/>
                </w:rPr>
                <w:id w:val="2082616"/>
                <w:placeholder>
                  <w:docPart w:val="E5B87B3FD9CB4E93885F5503286AB1BB"/>
                </w:placeholder>
              </w:sdtPr>
              <w:sdtEndPr/>
              <w:sdtContent>
                <w:r w:rsidRPr="00C93669">
                  <w:rPr>
                    <w:highlight w:val="lightGray"/>
                  </w:rPr>
                  <w:t>__________</w:t>
                </w:r>
              </w:sdtContent>
            </w:sdt>
            <w:r w:rsidRPr="000E5DB7">
              <w:t xml:space="preserve">of </w:t>
            </w:r>
            <w:sdt>
              <w:sdtPr>
                <w:rPr>
                  <w:highlight w:val="lightGray"/>
                </w:rPr>
                <w:id w:val="2082619"/>
                <w:placeholder>
                  <w:docPart w:val="E5B87B3FD9CB4E93885F5503286AB1BB"/>
                </w:placeholder>
              </w:sdtPr>
              <w:sdtEndPr/>
              <w:sdtContent>
                <w:r w:rsidRPr="00C93669">
                  <w:rPr>
                    <w:highlight w:val="lightGray"/>
                  </w:rPr>
                  <w:t>____________</w:t>
                </w:r>
              </w:sdtContent>
            </w:sdt>
            <w:r w:rsidRPr="000E5DB7">
              <w:rPr>
                <w:lang w:val="en-US"/>
              </w:rPr>
              <w:t xml:space="preserve">dated </w:t>
            </w:r>
            <w:sdt>
              <w:sdtPr>
                <w:rPr>
                  <w:highlight w:val="lightGray"/>
                  <w:lang w:val="en-US"/>
                </w:rPr>
                <w:id w:val="2082620"/>
                <w:placeholder>
                  <w:docPart w:val="E5B87B3FD9CB4E93885F5503286AB1BB"/>
                </w:placeholder>
              </w:sdtPr>
              <w:sdtEndPr/>
              <w:sdtContent>
                <w:r w:rsidRPr="00C93669">
                  <w:rPr>
                    <w:highlight w:val="lightGray"/>
                    <w:lang w:val="en-US"/>
                  </w:rPr>
                  <w:t>insert date of RFT</w:t>
                </w:r>
              </w:sdtContent>
            </w:sdt>
            <w:r>
              <w:rPr>
                <w:lang w:val="en-US"/>
              </w:rPr>
              <w:t xml:space="preserve"> </w:t>
            </w:r>
            <w:r w:rsidRPr="000E5DB7">
              <w:rPr>
                <w:lang w:val="en-US"/>
              </w:rPr>
              <w:t xml:space="preserve">(“the RFT”) </w:t>
            </w:r>
            <w:r w:rsidRPr="000E5DB7">
              <w:t>the Contracting Authority invited tenders from economic operators (“Tenderers”) for the provision of the services described in Appendix</w:t>
            </w:r>
            <w:r>
              <w:t xml:space="preserve"> 1 to the RFT (the “Services”).  </w:t>
            </w:r>
            <w:r w:rsidRPr="000E5DB7">
              <w:t xml:space="preserve">References to the RFT shall include any clarifications issued by the Contracting Authority </w:t>
            </w:r>
            <w:r w:rsidRPr="000E5DB7">
              <w:rPr>
                <w:lang w:val="en-US"/>
              </w:rPr>
              <w:t xml:space="preserve">via the messaging facility on </w:t>
            </w:r>
            <w:hyperlink r:id="rId37" w:history="1">
              <w:r w:rsidRPr="000E5DB7">
                <w:rPr>
                  <w:rStyle w:val="Hyperlink"/>
                  <w:lang w:val="en-US"/>
                </w:rPr>
                <w:t>www.etenders.gov.ie</w:t>
              </w:r>
            </w:hyperlink>
            <w:r w:rsidRPr="000E5DB7">
              <w:rPr>
                <w:lang w:val="en-US"/>
              </w:rPr>
              <w:t xml:space="preserve"> between </w:t>
            </w:r>
            <w:sdt>
              <w:sdtPr>
                <w:rPr>
                  <w:highlight w:val="lightGray"/>
                  <w:lang w:val="en-US"/>
                </w:rPr>
                <w:id w:val="2082621"/>
                <w:placeholder>
                  <w:docPart w:val="E5B87B3FD9CB4E93885F5503286AB1BB"/>
                </w:placeholder>
              </w:sdtPr>
              <w:sdtEndPr/>
              <w:sdtContent>
                <w:r w:rsidRPr="00C93669">
                  <w:rPr>
                    <w:highlight w:val="lightGray"/>
                    <w:lang w:val="en-US"/>
                  </w:rPr>
                  <w:t>[insert date]</w:t>
                </w:r>
              </w:sdtContent>
            </w:sdt>
            <w:r w:rsidRPr="000E5DB7">
              <w:rPr>
                <w:lang w:val="en-US"/>
              </w:rPr>
              <w:t xml:space="preserve"> and </w:t>
            </w:r>
            <w:sdt>
              <w:sdtPr>
                <w:rPr>
                  <w:highlight w:val="lightGray"/>
                  <w:lang w:val="en-US"/>
                </w:rPr>
                <w:id w:val="2082622"/>
                <w:placeholder>
                  <w:docPart w:val="E5B87B3FD9CB4E93885F5503286AB1BB"/>
                </w:placeholder>
              </w:sdtPr>
              <w:sdtEndPr/>
              <w:sdtContent>
                <w:r w:rsidRPr="00C93669">
                  <w:rPr>
                    <w:highlight w:val="lightGray"/>
                    <w:lang w:val="en-US"/>
                  </w:rPr>
                  <w:t>[insert date]</w:t>
                </w:r>
              </w:sdtContent>
            </w:sdt>
            <w:r w:rsidRPr="000E5DB7">
              <w:rPr>
                <w:lang w:val="en-US"/>
              </w:rPr>
              <w:t xml:space="preserve"> (the “RFT Clarifications”). The RFT (including the RFT Clarifications) is hereby incorporated by reference into this Agreement.</w:t>
            </w:r>
          </w:p>
        </w:tc>
      </w:tr>
      <w:tr w:rsidR="003C0FB1" w:rsidRPr="00CB5B77" w14:paraId="6EDE76F5" w14:textId="77777777" w:rsidTr="00503F93">
        <w:tc>
          <w:tcPr>
            <w:tcW w:w="828" w:type="dxa"/>
          </w:tcPr>
          <w:p w14:paraId="34B81575" w14:textId="77777777" w:rsidR="003C0FB1" w:rsidRDefault="003C0FB1" w:rsidP="00C43DF2">
            <w:pPr>
              <w:spacing w:after="200"/>
              <w:rPr>
                <w:color w:val="0000FF"/>
              </w:rPr>
            </w:pPr>
            <w:r w:rsidRPr="000E5DB7">
              <w:rPr>
                <w:color w:val="0000FF"/>
              </w:rPr>
              <w:t>B.</w:t>
            </w:r>
          </w:p>
        </w:tc>
        <w:tc>
          <w:tcPr>
            <w:tcW w:w="9540" w:type="dxa"/>
          </w:tcPr>
          <w:p w14:paraId="151C0452" w14:textId="77777777" w:rsidR="003C0FB1" w:rsidRDefault="003C0FB1" w:rsidP="009340FB">
            <w:r w:rsidRPr="000E5DB7">
              <w:t xml:space="preserve">The Contractor submitted a response to the RFT dated </w:t>
            </w:r>
            <w:sdt>
              <w:sdtPr>
                <w:rPr>
                  <w:highlight w:val="lightGray"/>
                </w:rPr>
                <w:id w:val="2082623"/>
                <w:placeholder>
                  <w:docPart w:val="E5B87B3FD9CB4E93885F5503286AB1BB"/>
                </w:placeholder>
              </w:sdtPr>
              <w:sdtEndPr/>
              <w:sdtContent>
                <w:r w:rsidRPr="00C93669">
                  <w:rPr>
                    <w:highlight w:val="lightGray"/>
                  </w:rPr>
                  <w:t>[insert date of Tender]</w:t>
                </w:r>
              </w:sdtContent>
            </w:sdt>
            <w:r w:rsidRPr="000E5DB7">
              <w:t xml:space="preserve"> (“the Submission”). References to the Submission shall include any clarifications issued by the Contractor </w:t>
            </w:r>
            <w:r w:rsidRPr="000E5DB7">
              <w:rPr>
                <w:lang w:val="en-US"/>
              </w:rPr>
              <w:t xml:space="preserve">in writing to the Contracting Authority between </w:t>
            </w:r>
            <w:sdt>
              <w:sdtPr>
                <w:rPr>
                  <w:highlight w:val="lightGray"/>
                  <w:lang w:val="en-US"/>
                </w:rPr>
                <w:id w:val="2082627"/>
                <w:placeholder>
                  <w:docPart w:val="E5B87B3FD9CB4E93885F5503286AB1BB"/>
                </w:placeholder>
              </w:sdtPr>
              <w:sdtEndPr/>
              <w:sdtContent>
                <w:r w:rsidRPr="00C93669">
                  <w:rPr>
                    <w:highlight w:val="lightGray"/>
                    <w:lang w:val="en-US"/>
                  </w:rPr>
                  <w:t>[insert date]</w:t>
                </w:r>
              </w:sdtContent>
            </w:sdt>
            <w:r w:rsidRPr="000E5DB7">
              <w:rPr>
                <w:lang w:val="en-US"/>
              </w:rPr>
              <w:t xml:space="preserve"> and </w:t>
            </w:r>
            <w:sdt>
              <w:sdtPr>
                <w:rPr>
                  <w:highlight w:val="lightGray"/>
                  <w:lang w:val="en-US"/>
                </w:rPr>
                <w:id w:val="2082630"/>
                <w:placeholder>
                  <w:docPart w:val="E5B87B3FD9CB4E93885F5503286AB1BB"/>
                </w:placeholder>
              </w:sdtPr>
              <w:sdtEndPr/>
              <w:sdtContent>
                <w:r w:rsidRPr="00C93669">
                  <w:rPr>
                    <w:highlight w:val="lightGray"/>
                    <w:lang w:val="en-US"/>
                  </w:rPr>
                  <w:t>[insert date]</w:t>
                </w:r>
              </w:sdtContent>
            </w:sdt>
            <w:r w:rsidRPr="000E5DB7">
              <w:rPr>
                <w:lang w:val="en-US"/>
              </w:rPr>
              <w:t xml:space="preserve"> (the “Submission Clarifications”). The Submission (including the Submission Clarifications) is hereby incorporated by reference into this Agreement.  </w:t>
            </w:r>
          </w:p>
        </w:tc>
      </w:tr>
    </w:tbl>
    <w:p w14:paraId="6786858B" w14:textId="77777777" w:rsidR="003C0FB1" w:rsidRDefault="003C0FB1" w:rsidP="00C43DF2">
      <w:pPr>
        <w:pStyle w:val="Heading2"/>
        <w:spacing w:before="200"/>
      </w:pPr>
      <w:r w:rsidRPr="000E5DB7">
        <w:t>IT IS HEREBY AGREED AS FOLLOWS:</w:t>
      </w:r>
    </w:p>
    <w:tbl>
      <w:tblPr>
        <w:tblW w:w="5000" w:type="pct"/>
        <w:tblLook w:val="01E0" w:firstRow="1" w:lastRow="1" w:firstColumn="1" w:lastColumn="1" w:noHBand="0" w:noVBand="0"/>
      </w:tblPr>
      <w:tblGrid>
        <w:gridCol w:w="715"/>
        <w:gridCol w:w="481"/>
        <w:gridCol w:w="7875"/>
      </w:tblGrid>
      <w:tr w:rsidR="003C0FB1" w:rsidRPr="00CB5B77" w14:paraId="224DE70A" w14:textId="77777777" w:rsidTr="000E2CF8">
        <w:tc>
          <w:tcPr>
            <w:tcW w:w="394" w:type="pct"/>
          </w:tcPr>
          <w:p w14:paraId="2EBE1F1B" w14:textId="77777777" w:rsidR="003C0FB1" w:rsidRDefault="003C0FB1" w:rsidP="00C43DF2">
            <w:pPr>
              <w:spacing w:after="200"/>
              <w:rPr>
                <w:color w:val="0000FF"/>
              </w:rPr>
            </w:pPr>
            <w:r>
              <w:rPr>
                <w:color w:val="0000FF"/>
              </w:rPr>
              <w:t>1.</w:t>
            </w:r>
          </w:p>
        </w:tc>
        <w:tc>
          <w:tcPr>
            <w:tcW w:w="4606" w:type="pct"/>
            <w:gridSpan w:val="2"/>
          </w:tcPr>
          <w:p w14:paraId="4EBC2114" w14:textId="77777777" w:rsidR="003C0FB1" w:rsidRPr="000E5DB7" w:rsidRDefault="003C0FB1" w:rsidP="00C93669">
            <w:r w:rsidRPr="000E5DB7">
              <w:t>This Agreement consists of the following documents, and in the case of conflict of wording, in the following order of priority:</w:t>
            </w:r>
          </w:p>
        </w:tc>
      </w:tr>
      <w:tr w:rsidR="003C0FB1" w:rsidRPr="00CB5B77" w14:paraId="25E31923" w14:textId="77777777" w:rsidTr="009340FB">
        <w:tc>
          <w:tcPr>
            <w:tcW w:w="394" w:type="pct"/>
          </w:tcPr>
          <w:p w14:paraId="21A53E41" w14:textId="77777777" w:rsidR="003C0FB1" w:rsidRDefault="003C0FB1" w:rsidP="00C43DF2">
            <w:pPr>
              <w:spacing w:after="200"/>
              <w:rPr>
                <w:color w:val="0000FF"/>
              </w:rPr>
            </w:pPr>
          </w:p>
        </w:tc>
        <w:tc>
          <w:tcPr>
            <w:tcW w:w="265" w:type="pct"/>
          </w:tcPr>
          <w:p w14:paraId="5B52125D" w14:textId="77777777" w:rsidR="003C0FB1" w:rsidRDefault="003C0FB1" w:rsidP="00C93669">
            <w:r w:rsidRPr="000E5DB7">
              <w:t>i.</w:t>
            </w:r>
          </w:p>
        </w:tc>
        <w:tc>
          <w:tcPr>
            <w:tcW w:w="4341" w:type="pct"/>
          </w:tcPr>
          <w:p w14:paraId="76974FF3" w14:textId="77777777" w:rsidR="003C0FB1" w:rsidRDefault="003C0FB1" w:rsidP="00EC7568">
            <w:r w:rsidRPr="000E5DB7">
              <w:t xml:space="preserve">This Agreement and Schedules A to </w:t>
            </w:r>
            <w:r w:rsidR="00EC7568">
              <w:t>E</w:t>
            </w:r>
            <w:r w:rsidRPr="000E5DB7">
              <w:t xml:space="preserve"> attached hereto;</w:t>
            </w:r>
          </w:p>
        </w:tc>
      </w:tr>
      <w:tr w:rsidR="003C0FB1" w:rsidRPr="00CB5B77" w14:paraId="675761EA" w14:textId="77777777" w:rsidTr="009340FB">
        <w:tc>
          <w:tcPr>
            <w:tcW w:w="394" w:type="pct"/>
          </w:tcPr>
          <w:p w14:paraId="144810EF" w14:textId="77777777" w:rsidR="003C0FB1" w:rsidRDefault="003C0FB1" w:rsidP="00C43DF2">
            <w:pPr>
              <w:spacing w:after="200"/>
              <w:rPr>
                <w:color w:val="0000FF"/>
              </w:rPr>
            </w:pPr>
          </w:p>
        </w:tc>
        <w:tc>
          <w:tcPr>
            <w:tcW w:w="265" w:type="pct"/>
          </w:tcPr>
          <w:p w14:paraId="2BBE63A9" w14:textId="77777777" w:rsidR="003C0FB1" w:rsidRDefault="003C0FB1" w:rsidP="00C93669">
            <w:r w:rsidRPr="000E5DB7">
              <w:t>ii.</w:t>
            </w:r>
          </w:p>
        </w:tc>
        <w:tc>
          <w:tcPr>
            <w:tcW w:w="4341" w:type="pct"/>
          </w:tcPr>
          <w:p w14:paraId="42022522" w14:textId="77777777" w:rsidR="003C0FB1" w:rsidRDefault="003C0FB1" w:rsidP="00C93669">
            <w:r w:rsidRPr="000E5DB7">
              <w:t xml:space="preserve">The RFT; </w:t>
            </w:r>
          </w:p>
        </w:tc>
      </w:tr>
      <w:tr w:rsidR="003C0FB1" w:rsidRPr="00CB5B77" w14:paraId="4D86B36E" w14:textId="77777777" w:rsidTr="009340FB">
        <w:tc>
          <w:tcPr>
            <w:tcW w:w="394" w:type="pct"/>
          </w:tcPr>
          <w:p w14:paraId="1E5442AC" w14:textId="77777777" w:rsidR="003C0FB1" w:rsidRDefault="003C0FB1" w:rsidP="00C43DF2">
            <w:pPr>
              <w:spacing w:after="200"/>
              <w:rPr>
                <w:color w:val="0000FF"/>
              </w:rPr>
            </w:pPr>
          </w:p>
        </w:tc>
        <w:tc>
          <w:tcPr>
            <w:tcW w:w="265" w:type="pct"/>
          </w:tcPr>
          <w:p w14:paraId="218E9335" w14:textId="77777777" w:rsidR="003C0FB1" w:rsidRDefault="003C0FB1" w:rsidP="00C93669">
            <w:r w:rsidRPr="000E5DB7">
              <w:t>iii.</w:t>
            </w:r>
          </w:p>
        </w:tc>
        <w:tc>
          <w:tcPr>
            <w:tcW w:w="4341" w:type="pct"/>
          </w:tcPr>
          <w:p w14:paraId="75B2201B" w14:textId="77777777" w:rsidR="003C0FB1" w:rsidRDefault="003C0FB1" w:rsidP="00C93669">
            <w:r w:rsidRPr="000E5DB7">
              <w:t>The Submission.</w:t>
            </w:r>
          </w:p>
        </w:tc>
      </w:tr>
      <w:tr w:rsidR="003C0FB1" w:rsidRPr="00CB5B77" w14:paraId="1DB9C784" w14:textId="77777777" w:rsidTr="000E2CF8">
        <w:tc>
          <w:tcPr>
            <w:tcW w:w="394" w:type="pct"/>
          </w:tcPr>
          <w:p w14:paraId="439E541C" w14:textId="77777777" w:rsidR="003C0FB1" w:rsidRPr="000E5DB7" w:rsidRDefault="003C0FB1" w:rsidP="00C43DF2">
            <w:pPr>
              <w:spacing w:after="200"/>
              <w:rPr>
                <w:color w:val="0000FF"/>
              </w:rPr>
            </w:pPr>
            <w:r>
              <w:rPr>
                <w:color w:val="0000FF"/>
              </w:rPr>
              <w:t>2.</w:t>
            </w:r>
          </w:p>
        </w:tc>
        <w:tc>
          <w:tcPr>
            <w:tcW w:w="4606" w:type="pct"/>
            <w:gridSpan w:val="2"/>
          </w:tcPr>
          <w:p w14:paraId="2C0D8526" w14:textId="77777777" w:rsidR="003C0FB1" w:rsidRPr="000E5DB7" w:rsidRDefault="003C0FB1" w:rsidP="00C93669">
            <w:r w:rsidRPr="000E5DB7">
              <w:t>The Contractor agrees to provide the Services described in Schedule B (“the Services”) to the Client in accordance wit</w:t>
            </w:r>
            <w:r>
              <w:t xml:space="preserve">h this Agreement (“Agreement”).  </w:t>
            </w:r>
            <w:r w:rsidRPr="000E5DB7">
              <w:t>Schedule B details the nature, quality, time of delivery, key personnel and functional specifications of the Services in accordance with the RFT and the Submission (“the Specification”).</w:t>
            </w:r>
          </w:p>
        </w:tc>
      </w:tr>
      <w:tr w:rsidR="003C0FB1" w:rsidRPr="00CB5B77" w14:paraId="151E19B8" w14:textId="77777777" w:rsidTr="000E2CF8">
        <w:tc>
          <w:tcPr>
            <w:tcW w:w="394" w:type="pct"/>
          </w:tcPr>
          <w:p w14:paraId="7B27DC14" w14:textId="77777777" w:rsidR="003C0FB1" w:rsidRPr="000E5DB7" w:rsidRDefault="003C0FB1" w:rsidP="00C43DF2">
            <w:pPr>
              <w:spacing w:after="200"/>
              <w:rPr>
                <w:color w:val="0000FF"/>
              </w:rPr>
            </w:pPr>
            <w:r>
              <w:rPr>
                <w:color w:val="0000FF"/>
              </w:rPr>
              <w:t>3.</w:t>
            </w:r>
          </w:p>
        </w:tc>
        <w:tc>
          <w:tcPr>
            <w:tcW w:w="4606" w:type="pct"/>
            <w:gridSpan w:val="2"/>
          </w:tcPr>
          <w:p w14:paraId="4332F642" w14:textId="77777777" w:rsidR="003C0FB1" w:rsidRPr="000E5DB7" w:rsidRDefault="003C0FB1" w:rsidP="00C93669">
            <w:r>
              <w:t>Subject to the terms and conditions of this Agreement, t</w:t>
            </w:r>
            <w:r w:rsidRPr="000E5DB7">
              <w:t>he Client agrees to pay to the Contractor the charges as stipulated</w:t>
            </w:r>
            <w:r>
              <w:t xml:space="preserve"> in Schedule C (“the Charges”).  </w:t>
            </w:r>
            <w:r w:rsidRPr="000E5DB7">
              <w:t xml:space="preserve">The Charges are exclusive of VAT which shall be due at the rate applicable on the date of the VAT invoice. </w:t>
            </w:r>
          </w:p>
        </w:tc>
      </w:tr>
      <w:tr w:rsidR="003C0FB1" w:rsidRPr="00CB5B77" w14:paraId="22694902" w14:textId="77777777" w:rsidTr="000E2CF8">
        <w:tc>
          <w:tcPr>
            <w:tcW w:w="394" w:type="pct"/>
          </w:tcPr>
          <w:p w14:paraId="3ECD7638" w14:textId="77777777" w:rsidR="003C0FB1" w:rsidRPr="000E5DB7" w:rsidRDefault="003C0FB1" w:rsidP="00C43DF2">
            <w:pPr>
              <w:spacing w:after="200"/>
              <w:rPr>
                <w:color w:val="0000FF"/>
              </w:rPr>
            </w:pPr>
            <w:r>
              <w:rPr>
                <w:color w:val="0000FF"/>
              </w:rPr>
              <w:t>4.</w:t>
            </w:r>
          </w:p>
        </w:tc>
        <w:tc>
          <w:tcPr>
            <w:tcW w:w="4606" w:type="pct"/>
            <w:gridSpan w:val="2"/>
          </w:tcPr>
          <w:p w14:paraId="6B3D1C08" w14:textId="77777777" w:rsidR="003C0FB1" w:rsidRPr="000E5DB7" w:rsidRDefault="003C0FB1" w:rsidP="00C93669">
            <w:r w:rsidRPr="000E5DB7">
              <w:t xml:space="preserve">For the purposes of this Agreement, the Client’s Contact is </w:t>
            </w:r>
            <w:sdt>
              <w:sdtPr>
                <w:rPr>
                  <w:highlight w:val="lightGray"/>
                </w:rPr>
                <w:id w:val="170830997"/>
              </w:sdtPr>
              <w:sdtEndPr/>
              <w:sdtContent>
                <w:r w:rsidRPr="00C93669">
                  <w:rPr>
                    <w:highlight w:val="lightGray"/>
                  </w:rPr>
                  <w:t>[name of contact person]</w:t>
                </w:r>
              </w:sdtContent>
            </w:sdt>
            <w:r w:rsidRPr="000E5DB7">
              <w:t xml:space="preserve"> of </w:t>
            </w:r>
            <w:r w:rsidR="00EF61F3">
              <w:fldChar w:fldCharType="begin">
                <w:ffData>
                  <w:name w:val="Text39"/>
                  <w:enabled/>
                  <w:calcOnExit w:val="0"/>
                  <w:textInput>
                    <w:default w:val="[address of contact person]"/>
                  </w:textInput>
                </w:ffData>
              </w:fldChar>
            </w:r>
            <w:bookmarkStart w:id="55" w:name="Text39"/>
            <w:r w:rsidR="00C93669">
              <w:instrText xml:space="preserve"> FORMTEXT </w:instrText>
            </w:r>
            <w:r w:rsidR="00EF61F3">
              <w:fldChar w:fldCharType="separate"/>
            </w:r>
            <w:r w:rsidR="00C93669">
              <w:rPr>
                <w:noProof/>
              </w:rPr>
              <w:t>[address of contact person]</w:t>
            </w:r>
            <w:r w:rsidR="00EF61F3">
              <w:fldChar w:fldCharType="end"/>
            </w:r>
            <w:bookmarkEnd w:id="55"/>
            <w:r w:rsidRPr="000E5DB7">
              <w:t xml:space="preserve">; the Contractor’s Contact is </w:t>
            </w:r>
            <w:sdt>
              <w:sdtPr>
                <w:rPr>
                  <w:highlight w:val="lightGray"/>
                </w:rPr>
                <w:id w:val="2082631"/>
              </w:sdtPr>
              <w:sdtEndPr/>
              <w:sdtContent>
                <w:r w:rsidRPr="00C93669">
                  <w:rPr>
                    <w:highlight w:val="lightGray"/>
                  </w:rPr>
                  <w:t>[Contractor contact name]</w:t>
                </w:r>
              </w:sdtContent>
            </w:sdt>
            <w:r w:rsidRPr="000E5DB7">
              <w:t xml:space="preserve"> of </w:t>
            </w:r>
            <w:r w:rsidR="00EF61F3">
              <w:fldChar w:fldCharType="begin">
                <w:ffData>
                  <w:name w:val=""/>
                  <w:enabled/>
                  <w:calcOnExit w:val="0"/>
                  <w:textInput>
                    <w:default w:val="[Contractor contact address]"/>
                  </w:textInput>
                </w:ffData>
              </w:fldChar>
            </w:r>
            <w:r w:rsidR="00C93669">
              <w:instrText xml:space="preserve"> FORMTEXT </w:instrText>
            </w:r>
            <w:r w:rsidR="00EF61F3">
              <w:fldChar w:fldCharType="separate"/>
            </w:r>
            <w:r w:rsidR="00C93669">
              <w:rPr>
                <w:noProof/>
              </w:rPr>
              <w:t>[Contractor contact address]</w:t>
            </w:r>
            <w:r w:rsidR="00EF61F3">
              <w:fldChar w:fldCharType="end"/>
            </w:r>
            <w:r w:rsidR="00C93669">
              <w:t>.</w:t>
            </w:r>
          </w:p>
        </w:tc>
      </w:tr>
      <w:tr w:rsidR="009340FB" w:rsidRPr="00CB5B77" w14:paraId="6DF27886" w14:textId="77777777" w:rsidTr="000E2CF8">
        <w:tc>
          <w:tcPr>
            <w:tcW w:w="394" w:type="pct"/>
          </w:tcPr>
          <w:p w14:paraId="3C228CFF" w14:textId="77777777" w:rsidR="009340FB" w:rsidRDefault="009340FB" w:rsidP="009340FB">
            <w:pPr>
              <w:spacing w:after="200"/>
              <w:rPr>
                <w:color w:val="0000FF"/>
              </w:rPr>
            </w:pPr>
            <w:r w:rsidRPr="000E5DB7">
              <w:rPr>
                <w:color w:val="0000FF"/>
              </w:rPr>
              <w:lastRenderedPageBreak/>
              <w:t>5</w:t>
            </w:r>
            <w:r>
              <w:rPr>
                <w:color w:val="0000FF"/>
              </w:rPr>
              <w:t>.</w:t>
            </w:r>
          </w:p>
        </w:tc>
        <w:tc>
          <w:tcPr>
            <w:tcW w:w="4606" w:type="pct"/>
            <w:gridSpan w:val="2"/>
          </w:tcPr>
          <w:p w14:paraId="1487E01E" w14:textId="77777777" w:rsidR="009340FB" w:rsidRDefault="009340FB" w:rsidP="00C93669">
            <w:r w:rsidRPr="00830A49">
              <w:rPr>
                <w:szCs w:val="22"/>
              </w:rPr>
              <w:t>This Agreement shall take effect on the date of this Agreement (“the Effective Date”) and shall expire on</w:t>
            </w:r>
            <w:r w:rsidR="00C93669">
              <w:rPr>
                <w:szCs w:val="22"/>
              </w:rPr>
              <w:t xml:space="preserve"> </w:t>
            </w:r>
            <w:r w:rsidR="00EF61F3">
              <w:rPr>
                <w:szCs w:val="22"/>
              </w:rPr>
              <w:fldChar w:fldCharType="begin">
                <w:ffData>
                  <w:name w:val="Text142"/>
                  <w:enabled/>
                  <w:calcOnExit w:val="0"/>
                  <w:textInput>
                    <w:default w:val="[Insert date]"/>
                  </w:textInput>
                </w:ffData>
              </w:fldChar>
            </w:r>
            <w:bookmarkStart w:id="56" w:name="Text142"/>
            <w:r w:rsidR="00C93669">
              <w:rPr>
                <w:szCs w:val="22"/>
              </w:rPr>
              <w:instrText xml:space="preserve"> FORMTEXT </w:instrText>
            </w:r>
            <w:r w:rsidR="00EF61F3">
              <w:rPr>
                <w:szCs w:val="22"/>
              </w:rPr>
            </w:r>
            <w:r w:rsidR="00EF61F3">
              <w:rPr>
                <w:szCs w:val="22"/>
              </w:rPr>
              <w:fldChar w:fldCharType="separate"/>
            </w:r>
            <w:r w:rsidR="00C93669">
              <w:rPr>
                <w:noProof/>
                <w:szCs w:val="22"/>
              </w:rPr>
              <w:t>[Insert date]</w:t>
            </w:r>
            <w:r w:rsidR="00EF61F3">
              <w:rPr>
                <w:szCs w:val="22"/>
              </w:rPr>
              <w:fldChar w:fldCharType="end"/>
            </w:r>
            <w:bookmarkEnd w:id="56"/>
            <w:r w:rsidR="00C93669">
              <w:rPr>
                <w:szCs w:val="22"/>
              </w:rPr>
              <w:t>,</w:t>
            </w:r>
            <w:r w:rsidRPr="00830A49">
              <w:rPr>
                <w:szCs w:val="22"/>
              </w:rPr>
              <w:t xml:space="preserve"> unless it is otherwise terminated in accordance with the provisions of this Agreement or otherwise lawfully terminated or otherwise lawfully extended as agreed between the Parties (“the Term”).</w:t>
            </w:r>
          </w:p>
          <w:p w14:paraId="3BAD8B55" w14:textId="77777777" w:rsidR="00C93669" w:rsidRDefault="00EF61F3" w:rsidP="00C93669">
            <w:r w:rsidRPr="00215CCA">
              <w:rPr>
                <w:i/>
                <w:iCs/>
                <w:color w:val="FF0000"/>
                <w:highlight w:val="lightGray"/>
              </w:rPr>
              <w:fldChar w:fldCharType="begin">
                <w:ffData>
                  <w:name w:val=""/>
                  <w:enabled/>
                  <w:calcOnExit w:val="0"/>
                  <w:textInput>
                    <w:default w:val="Delete and replace with “Not Used” if not applicable:"/>
                  </w:textInput>
                </w:ffData>
              </w:fldChar>
            </w:r>
            <w:r w:rsidR="00C93669" w:rsidRPr="00215CCA">
              <w:rPr>
                <w:i/>
                <w:iCs/>
                <w:color w:val="FF0000"/>
                <w:highlight w:val="lightGray"/>
              </w:rPr>
              <w:instrText xml:space="preserve"> FORMTEXT </w:instrText>
            </w:r>
            <w:r w:rsidRPr="00215CCA">
              <w:rPr>
                <w:i/>
                <w:iCs/>
                <w:color w:val="FF0000"/>
                <w:highlight w:val="lightGray"/>
              </w:rPr>
            </w:r>
            <w:r w:rsidRPr="00215CCA">
              <w:rPr>
                <w:i/>
                <w:iCs/>
                <w:color w:val="FF0000"/>
                <w:highlight w:val="lightGray"/>
              </w:rPr>
              <w:fldChar w:fldCharType="separate"/>
            </w:r>
            <w:r w:rsidR="00C93669" w:rsidRPr="00215CCA">
              <w:rPr>
                <w:i/>
                <w:iCs/>
                <w:noProof/>
                <w:color w:val="FF0000"/>
                <w:highlight w:val="lightGray"/>
              </w:rPr>
              <w:t>Delete and replace with “Not Used” if not applicable:</w:t>
            </w:r>
            <w:r w:rsidRPr="00215CCA">
              <w:rPr>
                <w:i/>
                <w:iCs/>
                <w:color w:val="FF0000"/>
                <w:highlight w:val="lightGray"/>
              </w:rPr>
              <w:fldChar w:fldCharType="end"/>
            </w:r>
          </w:p>
          <w:p w14:paraId="0BC70AB5" w14:textId="77777777" w:rsidR="009340FB" w:rsidRPr="00830A49" w:rsidRDefault="00C93669" w:rsidP="00C93669">
            <w:r w:rsidRPr="00216A9C">
              <w:rPr>
                <w:noProof/>
                <w:szCs w:val="22"/>
              </w:rPr>
              <w:t xml:space="preserve">The Client reserves the right to extend the Term for a period or periods of up to </w:t>
            </w:r>
            <w:r w:rsidR="00EF61F3">
              <w:rPr>
                <w:noProof/>
                <w:szCs w:val="22"/>
              </w:rPr>
              <w:fldChar w:fldCharType="begin">
                <w:ffData>
                  <w:name w:val="Text143"/>
                  <w:enabled/>
                  <w:calcOnExit w:val="0"/>
                  <w:textInput>
                    <w:default w:val="[Insert Number]"/>
                  </w:textInput>
                </w:ffData>
              </w:fldChar>
            </w:r>
            <w:bookmarkStart w:id="57" w:name="Text143"/>
            <w:r>
              <w:rPr>
                <w:noProof/>
                <w:szCs w:val="22"/>
              </w:rPr>
              <w:instrText xml:space="preserve"> FORMTEXT </w:instrText>
            </w:r>
            <w:r w:rsidR="00EF61F3">
              <w:rPr>
                <w:noProof/>
                <w:szCs w:val="22"/>
              </w:rPr>
            </w:r>
            <w:r w:rsidR="00EF61F3">
              <w:rPr>
                <w:noProof/>
                <w:szCs w:val="22"/>
              </w:rPr>
              <w:fldChar w:fldCharType="separate"/>
            </w:r>
            <w:r>
              <w:rPr>
                <w:noProof/>
                <w:szCs w:val="22"/>
              </w:rPr>
              <w:t>[Insert Number]</w:t>
            </w:r>
            <w:r w:rsidR="00EF61F3">
              <w:rPr>
                <w:noProof/>
                <w:szCs w:val="22"/>
              </w:rPr>
              <w:fldChar w:fldCharType="end"/>
            </w:r>
            <w:bookmarkEnd w:id="57"/>
            <w:r w:rsidRPr="00216A9C">
              <w:rPr>
                <w:noProof/>
                <w:szCs w:val="22"/>
              </w:rPr>
              <w:t xml:space="preserve"> months with a maximum of </w:t>
            </w:r>
            <w:r w:rsidR="00EF61F3">
              <w:rPr>
                <w:noProof/>
                <w:szCs w:val="22"/>
              </w:rPr>
              <w:fldChar w:fldCharType="begin">
                <w:ffData>
                  <w:name w:val="Text143"/>
                  <w:enabled/>
                  <w:calcOnExit w:val="0"/>
                  <w:textInput>
                    <w:default w:val="[Insert Number]"/>
                  </w:textInput>
                </w:ffData>
              </w:fldChar>
            </w:r>
            <w:r>
              <w:rPr>
                <w:noProof/>
                <w:szCs w:val="22"/>
              </w:rPr>
              <w:instrText xml:space="preserve"> FORMTEXT </w:instrText>
            </w:r>
            <w:r w:rsidR="00EF61F3">
              <w:rPr>
                <w:noProof/>
                <w:szCs w:val="22"/>
              </w:rPr>
            </w:r>
            <w:r w:rsidR="00EF61F3">
              <w:rPr>
                <w:noProof/>
                <w:szCs w:val="22"/>
              </w:rPr>
              <w:fldChar w:fldCharType="separate"/>
            </w:r>
            <w:r>
              <w:rPr>
                <w:noProof/>
                <w:szCs w:val="22"/>
              </w:rPr>
              <w:t>[Insert Number]</w:t>
            </w:r>
            <w:r w:rsidR="00EF61F3">
              <w:rPr>
                <w:noProof/>
                <w:szCs w:val="22"/>
              </w:rPr>
              <w:fldChar w:fldCharType="end"/>
            </w:r>
            <w:r w:rsidRPr="00216A9C">
              <w:rPr>
                <w:noProof/>
                <w:szCs w:val="22"/>
              </w:rPr>
              <w:t xml:space="preserve"> such extensions permitted subject to its obligations at law</w:t>
            </w:r>
          </w:p>
        </w:tc>
      </w:tr>
      <w:tr w:rsidR="009340FB" w:rsidRPr="00CB5B77" w14:paraId="5C44266A" w14:textId="77777777" w:rsidTr="000E2CF8">
        <w:tc>
          <w:tcPr>
            <w:tcW w:w="394" w:type="pct"/>
          </w:tcPr>
          <w:p w14:paraId="0A06A46B" w14:textId="77777777" w:rsidR="009340FB" w:rsidRDefault="009340FB" w:rsidP="009340FB">
            <w:pPr>
              <w:spacing w:after="200"/>
              <w:rPr>
                <w:color w:val="0000FF"/>
              </w:rPr>
            </w:pPr>
            <w:r>
              <w:rPr>
                <w:color w:val="0000FF"/>
              </w:rPr>
              <w:t>6.</w:t>
            </w:r>
          </w:p>
        </w:tc>
        <w:tc>
          <w:tcPr>
            <w:tcW w:w="4606" w:type="pct"/>
            <w:gridSpan w:val="2"/>
          </w:tcPr>
          <w:p w14:paraId="3BDE5A8A" w14:textId="77777777" w:rsidR="009340FB" w:rsidRPr="000E5DB7" w:rsidRDefault="009340FB" w:rsidP="00C93669">
            <w:r w:rsidRPr="000E5DB7">
              <w:t>Unless otherwise specified herein, a defined term used in this Agreement shall have the same meaning as assigned to it in the RFT.</w:t>
            </w:r>
          </w:p>
        </w:tc>
      </w:tr>
      <w:tr w:rsidR="009340FB" w:rsidRPr="00CB5B77" w14:paraId="083A208C" w14:textId="77777777" w:rsidTr="000E2CF8">
        <w:tc>
          <w:tcPr>
            <w:tcW w:w="394" w:type="pct"/>
          </w:tcPr>
          <w:p w14:paraId="3D8298E2" w14:textId="77777777" w:rsidR="009340FB" w:rsidDel="00040E03" w:rsidRDefault="009340FB" w:rsidP="009340FB">
            <w:pPr>
              <w:spacing w:after="200"/>
              <w:rPr>
                <w:color w:val="0000FF"/>
              </w:rPr>
            </w:pPr>
            <w:r>
              <w:rPr>
                <w:color w:val="0000FF"/>
              </w:rPr>
              <w:t>7.</w:t>
            </w:r>
          </w:p>
        </w:tc>
        <w:tc>
          <w:tcPr>
            <w:tcW w:w="4606" w:type="pct"/>
            <w:gridSpan w:val="2"/>
          </w:tcPr>
          <w:p w14:paraId="562FF0EA" w14:textId="77777777" w:rsidR="009340FB" w:rsidRDefault="009340FB" w:rsidP="00C93669">
            <w:pPr>
              <w:tabs>
                <w:tab w:val="left" w:pos="851"/>
                <w:tab w:val="left" w:pos="1985"/>
              </w:tabs>
            </w:pPr>
            <w:r w:rsidRPr="000E5DB7">
              <w:t>Headings are included for ease of reference only and shall not affect the construction of this Agreement.</w:t>
            </w:r>
          </w:p>
        </w:tc>
      </w:tr>
      <w:tr w:rsidR="009340FB" w:rsidRPr="00CB5B77" w14:paraId="2BCC1940" w14:textId="77777777" w:rsidTr="000E2CF8">
        <w:tc>
          <w:tcPr>
            <w:tcW w:w="394" w:type="pct"/>
          </w:tcPr>
          <w:p w14:paraId="38FF3EAD" w14:textId="77777777" w:rsidR="009340FB" w:rsidDel="00040E03" w:rsidRDefault="009340FB" w:rsidP="009340FB">
            <w:pPr>
              <w:spacing w:after="200"/>
              <w:rPr>
                <w:color w:val="0000FF"/>
              </w:rPr>
            </w:pPr>
            <w:r>
              <w:rPr>
                <w:color w:val="0000FF"/>
              </w:rPr>
              <w:t>8.</w:t>
            </w:r>
          </w:p>
        </w:tc>
        <w:tc>
          <w:tcPr>
            <w:tcW w:w="4606" w:type="pct"/>
            <w:gridSpan w:val="2"/>
          </w:tcPr>
          <w:p w14:paraId="331445F2" w14:textId="77777777" w:rsidR="009340FB" w:rsidRDefault="009340FB" w:rsidP="00C93669">
            <w:pPr>
              <w:tabs>
                <w:tab w:val="left" w:pos="851"/>
                <w:tab w:val="left" w:pos="1985"/>
              </w:tabs>
            </w:pPr>
            <w:r w:rsidRPr="000E5DB7">
              <w:t>Unless the context requires otherwise, words in the singular may include the plural and vice versa.</w:t>
            </w:r>
          </w:p>
        </w:tc>
      </w:tr>
      <w:tr w:rsidR="009340FB" w:rsidRPr="00CB5B77" w14:paraId="610866A7" w14:textId="77777777" w:rsidTr="000E2CF8">
        <w:tc>
          <w:tcPr>
            <w:tcW w:w="394" w:type="pct"/>
          </w:tcPr>
          <w:p w14:paraId="4FF178E7" w14:textId="77777777" w:rsidR="009340FB" w:rsidRDefault="009340FB" w:rsidP="009340FB">
            <w:pPr>
              <w:spacing w:after="200"/>
              <w:rPr>
                <w:color w:val="0000FF"/>
              </w:rPr>
            </w:pPr>
            <w:r>
              <w:rPr>
                <w:color w:val="0000FF"/>
              </w:rPr>
              <w:t>9.</w:t>
            </w:r>
          </w:p>
          <w:p w14:paraId="7DB808C9" w14:textId="77777777" w:rsidR="00904FCA" w:rsidRDefault="00904FCA" w:rsidP="009340FB">
            <w:pPr>
              <w:spacing w:after="200"/>
              <w:rPr>
                <w:color w:val="0000FF"/>
              </w:rPr>
            </w:pPr>
          </w:p>
          <w:p w14:paraId="1836032E" w14:textId="77777777" w:rsidR="00904FCA" w:rsidRDefault="00904FCA" w:rsidP="009340FB">
            <w:pPr>
              <w:spacing w:after="200"/>
              <w:rPr>
                <w:color w:val="0000FF"/>
              </w:rPr>
            </w:pPr>
            <w:r>
              <w:rPr>
                <w:color w:val="0000FF"/>
              </w:rPr>
              <w:t>10.</w:t>
            </w:r>
          </w:p>
        </w:tc>
        <w:tc>
          <w:tcPr>
            <w:tcW w:w="4606" w:type="pct"/>
            <w:gridSpan w:val="2"/>
          </w:tcPr>
          <w:p w14:paraId="6B24AE6F" w14:textId="77777777" w:rsidR="009340FB" w:rsidRDefault="009340FB" w:rsidP="00C93669">
            <w:pPr>
              <w:tabs>
                <w:tab w:val="left" w:pos="851"/>
                <w:tab w:val="left" w:pos="1985"/>
              </w:tabs>
            </w:pPr>
            <w:r>
              <w:rPr>
                <w:szCs w:val="22"/>
              </w:rPr>
              <w:t>Re</w:t>
            </w:r>
            <w:r w:rsidRPr="00B8044E">
              <w:rPr>
                <w:szCs w:val="22"/>
              </w:rPr>
              <w:t>ferences to any statute, enactment, order, regulation or other legislative instrument shall be construed as a reference to the statute, enactment, order, regulation or instrument as amended, unless specifically indicated otherwis</w:t>
            </w:r>
            <w:r>
              <w:rPr>
                <w:szCs w:val="22"/>
              </w:rPr>
              <w:t>e.</w:t>
            </w:r>
          </w:p>
          <w:p w14:paraId="7944D766" w14:textId="77777777" w:rsidR="00904FCA" w:rsidRPr="000E5DB7" w:rsidRDefault="00904FCA" w:rsidP="00C93669">
            <w:pPr>
              <w:tabs>
                <w:tab w:val="left" w:pos="851"/>
                <w:tab w:val="left" w:pos="1985"/>
              </w:tabs>
            </w:pPr>
            <w:r>
              <w:rPr>
                <w:szCs w:val="22"/>
              </w:rPr>
              <w:t>In the event that any ambiguity or question of intent or interpretation arises in relation to this Agreement, this Agreement shall be construed as if drafted jointly by the Parties and no presumption or burden of proof shall arise favouring or disfavouring any Party by virtue of the authorship of any of the provisions of this Agreement.</w:t>
            </w:r>
          </w:p>
        </w:tc>
      </w:tr>
    </w:tbl>
    <w:p w14:paraId="1A570596" w14:textId="77777777" w:rsidR="00496C17" w:rsidRDefault="00496C17" w:rsidP="00496C17"/>
    <w:tbl>
      <w:tblPr>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4518"/>
        <w:gridCol w:w="4523"/>
      </w:tblGrid>
      <w:tr w:rsidR="00C93669" w:rsidRPr="00830A49" w14:paraId="50EAEDEA" w14:textId="77777777" w:rsidTr="00321AC6">
        <w:trPr>
          <w:trHeight w:val="964"/>
        </w:trPr>
        <w:tc>
          <w:tcPr>
            <w:tcW w:w="4518" w:type="dxa"/>
            <w:shd w:val="clear" w:color="auto" w:fill="CCCCCC"/>
          </w:tcPr>
          <w:p w14:paraId="177E1B12" w14:textId="77777777" w:rsidR="00C93669" w:rsidRPr="00830A49" w:rsidRDefault="00C93669" w:rsidP="00684357">
            <w:r w:rsidRPr="00830A49">
              <w:rPr>
                <w:szCs w:val="22"/>
              </w:rPr>
              <w:t>SIGNED for and on behalf of the Client</w:t>
            </w:r>
          </w:p>
          <w:p w14:paraId="5BE13144" w14:textId="77777777" w:rsidR="00C93669" w:rsidRPr="00830A49" w:rsidRDefault="00C93669" w:rsidP="00684357"/>
          <w:p w14:paraId="692BF297" w14:textId="77777777" w:rsidR="00C93669" w:rsidRPr="00830A49" w:rsidRDefault="00C93669" w:rsidP="00684357">
            <w:r w:rsidRPr="00830A49">
              <w:rPr>
                <w:szCs w:val="22"/>
              </w:rPr>
              <w:t>__________________________</w:t>
            </w:r>
          </w:p>
          <w:p w14:paraId="5606727B" w14:textId="77777777" w:rsidR="00C93669" w:rsidRPr="00830A49" w:rsidRDefault="00C93669" w:rsidP="00684357">
            <w:r w:rsidRPr="00830A49">
              <w:rPr>
                <w:szCs w:val="22"/>
              </w:rPr>
              <w:t>(being a duly authorised officer)</w:t>
            </w:r>
          </w:p>
        </w:tc>
        <w:tc>
          <w:tcPr>
            <w:tcW w:w="4523" w:type="dxa"/>
            <w:shd w:val="clear" w:color="auto" w:fill="CCCCCC"/>
          </w:tcPr>
          <w:p w14:paraId="5062BA8A" w14:textId="77777777" w:rsidR="00C93669" w:rsidRPr="00830A49" w:rsidRDefault="00C93669" w:rsidP="00684357">
            <w:r w:rsidRPr="00830A49">
              <w:rPr>
                <w:szCs w:val="22"/>
              </w:rPr>
              <w:t>SIGNED for and on behalf of the Contractor</w:t>
            </w:r>
          </w:p>
          <w:p w14:paraId="769B2283" w14:textId="77777777" w:rsidR="00C93669" w:rsidRPr="00830A49" w:rsidRDefault="00C93669" w:rsidP="00684357"/>
          <w:p w14:paraId="3887E863" w14:textId="77777777" w:rsidR="00C93669" w:rsidRPr="00830A49" w:rsidRDefault="00C93669" w:rsidP="00684357">
            <w:r w:rsidRPr="00830A49">
              <w:rPr>
                <w:szCs w:val="22"/>
              </w:rPr>
              <w:t>____________________________</w:t>
            </w:r>
          </w:p>
        </w:tc>
      </w:tr>
      <w:tr w:rsidR="00C93669" w:rsidRPr="00830A49" w14:paraId="2FCDA7DC" w14:textId="77777777" w:rsidTr="00321AC6">
        <w:trPr>
          <w:trHeight w:val="1044"/>
        </w:trPr>
        <w:tc>
          <w:tcPr>
            <w:tcW w:w="4518" w:type="dxa"/>
            <w:shd w:val="clear" w:color="auto" w:fill="CCCCCC"/>
          </w:tcPr>
          <w:p w14:paraId="5FB5FC94" w14:textId="77777777" w:rsidR="00C93669" w:rsidRPr="00830A49" w:rsidRDefault="00C93669" w:rsidP="00684357">
            <w:r w:rsidRPr="00830A49">
              <w:rPr>
                <w:szCs w:val="22"/>
              </w:rPr>
              <w:t>Witness</w:t>
            </w:r>
          </w:p>
        </w:tc>
        <w:tc>
          <w:tcPr>
            <w:tcW w:w="4523" w:type="dxa"/>
            <w:shd w:val="clear" w:color="auto" w:fill="CCCCCC"/>
          </w:tcPr>
          <w:p w14:paraId="63A79A0C" w14:textId="77777777" w:rsidR="00C93669" w:rsidRPr="00830A49" w:rsidRDefault="00C93669" w:rsidP="00684357">
            <w:r w:rsidRPr="00830A49">
              <w:rPr>
                <w:szCs w:val="22"/>
              </w:rPr>
              <w:t>Witness</w:t>
            </w:r>
          </w:p>
        </w:tc>
      </w:tr>
    </w:tbl>
    <w:p w14:paraId="7FAD732B" w14:textId="77777777" w:rsidR="00C93669" w:rsidRDefault="00C93669" w:rsidP="00496C17"/>
    <w:p w14:paraId="3C282711" w14:textId="77777777" w:rsidR="003C0FB1" w:rsidRDefault="003C0FB1" w:rsidP="003C0FB1">
      <w:pPr>
        <w:pStyle w:val="Heading1"/>
        <w:spacing w:before="0"/>
        <w:rPr>
          <w:rFonts w:ascii="Calibri" w:hAnsi="Calibri"/>
        </w:rPr>
      </w:pPr>
      <w:r w:rsidRPr="000E5DB7">
        <w:rPr>
          <w:rFonts w:ascii="Calibri" w:hAnsi="Calibri"/>
        </w:rPr>
        <w:lastRenderedPageBreak/>
        <w:t>Schedule A: Terms and Conditions</w:t>
      </w:r>
    </w:p>
    <w:p w14:paraId="6B6F871F" w14:textId="77777777" w:rsidR="003C0FB1" w:rsidRDefault="003C0FB1" w:rsidP="00C43DF2">
      <w:pPr>
        <w:pStyle w:val="Heading2"/>
      </w:pPr>
      <w:r w:rsidRPr="000E5DB7">
        <w:t>1.</w:t>
      </w:r>
      <w:r w:rsidRPr="000E5DB7">
        <w:tab/>
        <w:t>Contractor’s Obligations</w:t>
      </w:r>
    </w:p>
    <w:tbl>
      <w:tblPr>
        <w:tblW w:w="0" w:type="auto"/>
        <w:tblLook w:val="01E0" w:firstRow="1" w:lastRow="1" w:firstColumn="1" w:lastColumn="1" w:noHBand="0" w:noVBand="0"/>
      </w:tblPr>
      <w:tblGrid>
        <w:gridCol w:w="760"/>
        <w:gridCol w:w="666"/>
        <w:gridCol w:w="7645"/>
      </w:tblGrid>
      <w:tr w:rsidR="003C0FB1" w:rsidRPr="00CB5B77" w14:paraId="1B9E95A8" w14:textId="77777777" w:rsidTr="00503F93">
        <w:tc>
          <w:tcPr>
            <w:tcW w:w="771" w:type="dxa"/>
          </w:tcPr>
          <w:p w14:paraId="309FA932" w14:textId="77777777" w:rsidR="003C0FB1" w:rsidRDefault="003C0FB1" w:rsidP="00C43DF2">
            <w:pPr>
              <w:rPr>
                <w:color w:val="0000FF"/>
              </w:rPr>
            </w:pPr>
            <w:r w:rsidRPr="000E5DB7">
              <w:rPr>
                <w:color w:val="0000FF"/>
              </w:rPr>
              <w:t>A.</w:t>
            </w:r>
          </w:p>
        </w:tc>
        <w:tc>
          <w:tcPr>
            <w:tcW w:w="8516" w:type="dxa"/>
            <w:gridSpan w:val="2"/>
          </w:tcPr>
          <w:p w14:paraId="782AC398" w14:textId="77777777" w:rsidR="003C0FB1" w:rsidRDefault="003C0FB1" w:rsidP="00321AC6">
            <w:r w:rsidRPr="000E5DB7">
              <w:t>The Contractor undertakes to act with due care, skill and diligence in the provision of the Services and generally in the carrying out of its obligations under this Agreement and in the appointment, monitoring and retention of its agents and Subcontractors. The Contractor shall require its agents and Subcontractors to exercise due care, skill and diligence in the provision of the Services and generally in the carrying out of obligations allocated by the Contractor to its agents and Subcontractors under this Agreement.</w:t>
            </w:r>
          </w:p>
        </w:tc>
      </w:tr>
      <w:tr w:rsidR="003C0FB1" w:rsidRPr="00CB5B77" w14:paraId="49BADFC4" w14:textId="77777777" w:rsidTr="00503F93">
        <w:tc>
          <w:tcPr>
            <w:tcW w:w="771" w:type="dxa"/>
          </w:tcPr>
          <w:p w14:paraId="2DE01630" w14:textId="77777777" w:rsidR="003C0FB1" w:rsidRDefault="003C0FB1" w:rsidP="00C43DF2">
            <w:pPr>
              <w:rPr>
                <w:color w:val="0000FF"/>
              </w:rPr>
            </w:pPr>
            <w:r w:rsidRPr="000E5DB7">
              <w:rPr>
                <w:color w:val="0000FF"/>
              </w:rPr>
              <w:t>B.</w:t>
            </w:r>
          </w:p>
        </w:tc>
        <w:tc>
          <w:tcPr>
            <w:tcW w:w="8516" w:type="dxa"/>
            <w:gridSpan w:val="2"/>
          </w:tcPr>
          <w:p w14:paraId="08C00635" w14:textId="77777777" w:rsidR="003C0FB1" w:rsidRDefault="003C0FB1" w:rsidP="00321AC6">
            <w:r w:rsidRPr="000E5DB7">
              <w:t>In consideration of the payment of the Charges and subject to clause 3 the Contractor shall:</w:t>
            </w:r>
          </w:p>
        </w:tc>
      </w:tr>
      <w:tr w:rsidR="003C0FB1" w:rsidRPr="00CB5B77" w14:paraId="3AD5F8B9" w14:textId="77777777" w:rsidTr="00503F93">
        <w:tc>
          <w:tcPr>
            <w:tcW w:w="771" w:type="dxa"/>
          </w:tcPr>
          <w:p w14:paraId="21274B1B" w14:textId="77777777" w:rsidR="003C0FB1" w:rsidRDefault="003C0FB1" w:rsidP="00C43DF2">
            <w:pPr>
              <w:rPr>
                <w:color w:val="0000FF"/>
              </w:rPr>
            </w:pPr>
          </w:p>
        </w:tc>
        <w:tc>
          <w:tcPr>
            <w:tcW w:w="675" w:type="dxa"/>
          </w:tcPr>
          <w:p w14:paraId="7B7909AC" w14:textId="77777777" w:rsidR="003C0FB1" w:rsidRDefault="003C0FB1" w:rsidP="00321AC6">
            <w:r w:rsidRPr="000E5DB7">
              <w:t>1.</w:t>
            </w:r>
          </w:p>
        </w:tc>
        <w:tc>
          <w:tcPr>
            <w:tcW w:w="7841" w:type="dxa"/>
          </w:tcPr>
          <w:p w14:paraId="6D74F488" w14:textId="77777777" w:rsidR="003C0FB1" w:rsidRDefault="003C0FB1" w:rsidP="00321AC6">
            <w:r w:rsidRPr="000E5DB7">
              <w:t>provide the Services in accordance with the Specification, the RFT, the Client’s directions and the terms of this Agreement;</w:t>
            </w:r>
          </w:p>
        </w:tc>
      </w:tr>
      <w:tr w:rsidR="003C0FB1" w:rsidRPr="00CB5B77" w14:paraId="760C43CA" w14:textId="77777777" w:rsidTr="00503F93">
        <w:tc>
          <w:tcPr>
            <w:tcW w:w="771" w:type="dxa"/>
          </w:tcPr>
          <w:p w14:paraId="3DB399AA" w14:textId="77777777" w:rsidR="003C0FB1" w:rsidRDefault="003C0FB1" w:rsidP="00C43DF2">
            <w:pPr>
              <w:rPr>
                <w:color w:val="0000FF"/>
              </w:rPr>
            </w:pPr>
          </w:p>
        </w:tc>
        <w:tc>
          <w:tcPr>
            <w:tcW w:w="675" w:type="dxa"/>
          </w:tcPr>
          <w:p w14:paraId="2E1ADB09" w14:textId="77777777" w:rsidR="003C0FB1" w:rsidRDefault="003C0FB1" w:rsidP="00321AC6">
            <w:r w:rsidRPr="000E5DB7">
              <w:t>2.</w:t>
            </w:r>
          </w:p>
        </w:tc>
        <w:tc>
          <w:tcPr>
            <w:tcW w:w="7841" w:type="dxa"/>
          </w:tcPr>
          <w:p w14:paraId="5751BEA9" w14:textId="77777777" w:rsidR="003C0FB1" w:rsidRDefault="003C0FB1" w:rsidP="00321AC6">
            <w:r w:rsidRPr="000E5DB7">
              <w:t>comply with and implement any policies, guidelines and/or any project governance protocols issued by the Client from time to time and notified to the Contractor in writing;</w:t>
            </w:r>
          </w:p>
        </w:tc>
      </w:tr>
      <w:tr w:rsidR="003C0FB1" w:rsidRPr="00CB5B77" w14:paraId="35879D1F" w14:textId="77777777" w:rsidTr="00503F93">
        <w:tc>
          <w:tcPr>
            <w:tcW w:w="771" w:type="dxa"/>
          </w:tcPr>
          <w:p w14:paraId="4F9199E3" w14:textId="77777777" w:rsidR="003C0FB1" w:rsidRDefault="003C0FB1" w:rsidP="00C43DF2">
            <w:pPr>
              <w:rPr>
                <w:color w:val="0000FF"/>
              </w:rPr>
            </w:pPr>
          </w:p>
        </w:tc>
        <w:tc>
          <w:tcPr>
            <w:tcW w:w="675" w:type="dxa"/>
          </w:tcPr>
          <w:p w14:paraId="1FC97CE6" w14:textId="77777777" w:rsidR="003C0FB1" w:rsidRDefault="003C0FB1" w:rsidP="00321AC6">
            <w:r w:rsidRPr="000E5DB7">
              <w:t>3.</w:t>
            </w:r>
          </w:p>
        </w:tc>
        <w:tc>
          <w:tcPr>
            <w:tcW w:w="7841" w:type="dxa"/>
          </w:tcPr>
          <w:p w14:paraId="0FC93875" w14:textId="77777777" w:rsidR="003C0FB1" w:rsidRDefault="003C0FB1" w:rsidP="00321AC6">
            <w:r w:rsidRPr="000E5DB7">
              <w:t>comply with all local security and health and safety arrangements as notified to it by the Client; and</w:t>
            </w:r>
          </w:p>
        </w:tc>
      </w:tr>
      <w:tr w:rsidR="003C0FB1" w:rsidRPr="00CB5B77" w14:paraId="0E14BEA3" w14:textId="77777777" w:rsidTr="00503F93">
        <w:tc>
          <w:tcPr>
            <w:tcW w:w="771" w:type="dxa"/>
          </w:tcPr>
          <w:p w14:paraId="2EA38614" w14:textId="77777777" w:rsidR="003C0FB1" w:rsidRDefault="003C0FB1" w:rsidP="00C43DF2">
            <w:pPr>
              <w:rPr>
                <w:color w:val="0000FF"/>
              </w:rPr>
            </w:pPr>
          </w:p>
        </w:tc>
        <w:tc>
          <w:tcPr>
            <w:tcW w:w="675" w:type="dxa"/>
          </w:tcPr>
          <w:p w14:paraId="525B829C" w14:textId="77777777" w:rsidR="003C0FB1" w:rsidRDefault="003C0FB1" w:rsidP="00321AC6">
            <w:r w:rsidRPr="000E5DB7">
              <w:t>4.</w:t>
            </w:r>
          </w:p>
        </w:tc>
        <w:tc>
          <w:tcPr>
            <w:tcW w:w="7841" w:type="dxa"/>
          </w:tcPr>
          <w:p w14:paraId="1BAE703E" w14:textId="77777777" w:rsidR="003C0FB1" w:rsidRDefault="003C0FB1" w:rsidP="00321AC6">
            <w:r w:rsidRPr="000E5DB7">
              <w:t xml:space="preserve">provide </w:t>
            </w:r>
            <w:r w:rsidRPr="00507FE4">
              <w:t xml:space="preserve">the Services in accordance with good industry practice and comply with all applicable laws including but not limited to all obligations in the field of environmental, social and labour law that apply at the place where the Services are provided, that have been established by EU law, national law, collective agreements and by international, environmental, social and labour law listed in </w:t>
            </w:r>
            <w:r w:rsidRPr="006C766A">
              <w:rPr>
                <w:szCs w:val="22"/>
              </w:rPr>
              <w:t xml:space="preserve">Schedule 7 of the </w:t>
            </w:r>
            <w:r w:rsidRPr="00447F8D">
              <w:rPr>
                <w:szCs w:val="22"/>
              </w:rPr>
              <w:t>European Union (Award of Public Authority Contracts) Regulations 2016</w:t>
            </w:r>
            <w:r>
              <w:rPr>
                <w:szCs w:val="22"/>
              </w:rPr>
              <w:t xml:space="preserve"> </w:t>
            </w:r>
            <w:r w:rsidRPr="00105464">
              <w:rPr>
                <w:szCs w:val="22"/>
              </w:rPr>
              <w:t xml:space="preserve">(Statutory Instrument </w:t>
            </w:r>
            <w:r>
              <w:rPr>
                <w:szCs w:val="22"/>
              </w:rPr>
              <w:t>284</w:t>
            </w:r>
            <w:r w:rsidRPr="00105464">
              <w:rPr>
                <w:szCs w:val="22"/>
              </w:rPr>
              <w:t xml:space="preserve"> of 20</w:t>
            </w:r>
            <w:r>
              <w:rPr>
                <w:szCs w:val="22"/>
              </w:rPr>
              <w:t>1</w:t>
            </w:r>
            <w:r w:rsidRPr="006C766A">
              <w:rPr>
                <w:szCs w:val="22"/>
              </w:rPr>
              <w:t>6)</w:t>
            </w:r>
            <w:r>
              <w:rPr>
                <w:szCs w:val="22"/>
              </w:rPr>
              <w:t xml:space="preserve"> (the “Regulations”)</w:t>
            </w:r>
            <w:r w:rsidRPr="006C766A">
              <w:rPr>
                <w:szCs w:val="22"/>
              </w:rPr>
              <w:t xml:space="preserve"> </w:t>
            </w:r>
            <w:r w:rsidRPr="00507FE4">
              <w:t>. The Contractor shall be responsible for compliance with all statutory requirements of an employer and</w:t>
            </w:r>
            <w:r w:rsidRPr="000E5DB7">
              <w:t xml:space="preserve"> without prejudice to the generality of the foregoing shall be solely responsible in law for the employment, remuneration, taxes, immigration and work permits of all personnel retained for the purposes of complying with this Agreement.</w:t>
            </w:r>
          </w:p>
        </w:tc>
      </w:tr>
      <w:tr w:rsidR="003C0FB1" w:rsidRPr="00CB5B77" w14:paraId="0AB22E9E" w14:textId="77777777" w:rsidTr="00503F93">
        <w:tc>
          <w:tcPr>
            <w:tcW w:w="771" w:type="dxa"/>
          </w:tcPr>
          <w:p w14:paraId="4CE22AF6" w14:textId="77777777" w:rsidR="003C0FB1" w:rsidRDefault="003C0FB1" w:rsidP="00C43DF2">
            <w:pPr>
              <w:rPr>
                <w:color w:val="0000FF"/>
              </w:rPr>
            </w:pPr>
            <w:r w:rsidRPr="000E5DB7">
              <w:rPr>
                <w:color w:val="0000FF"/>
              </w:rPr>
              <w:t>C.</w:t>
            </w:r>
          </w:p>
        </w:tc>
        <w:tc>
          <w:tcPr>
            <w:tcW w:w="8516" w:type="dxa"/>
            <w:gridSpan w:val="2"/>
          </w:tcPr>
          <w:p w14:paraId="1B96FE9B" w14:textId="77777777" w:rsidR="003C0FB1" w:rsidRDefault="003C0FB1" w:rsidP="00321AC6">
            <w:r w:rsidRPr="000E5DB7">
              <w:t xml:space="preserve">The Contractor is deemed to be the prime contractor under this Agreement and the Contractor assumes full responsibility for the discharge of all obligations under this Agreement and shall assume all the duties, responsibilities and obligations associated with the position of prime contractor. </w:t>
            </w:r>
            <w:r>
              <w:t xml:space="preserve"> </w:t>
            </w:r>
            <w:r w:rsidRPr="000E5DB7">
              <w:t>The Contractor as prime contractor under the Submission hereby assumes liability for its Subcontractors and shall ensure that its Subcontractors shall comply in all respects with the relevant terms of this Agreement</w:t>
            </w:r>
            <w:r>
              <w:t>, including but not limited to clause 1B(4) above,</w:t>
            </w:r>
            <w:r w:rsidRPr="000E5DB7">
              <w:t xml:space="preserve"> to the extent that it or they are retained by the Contractor.</w:t>
            </w:r>
            <w:r>
              <w:t xml:space="preserve"> </w:t>
            </w:r>
            <w:r>
              <w:rPr>
                <w:szCs w:val="22"/>
              </w:rPr>
              <w:t>Subject to clause 14, the Contractor shall notify the Client as soon as possible of any changes to the name, contact details and legal representatives of its Subcontractors.</w:t>
            </w:r>
          </w:p>
        </w:tc>
      </w:tr>
      <w:tr w:rsidR="003C0FB1" w:rsidRPr="00CB5B77" w14:paraId="7B36A888" w14:textId="77777777" w:rsidTr="00503F93">
        <w:tc>
          <w:tcPr>
            <w:tcW w:w="771" w:type="dxa"/>
          </w:tcPr>
          <w:p w14:paraId="70B3209D" w14:textId="77777777" w:rsidR="003C0FB1" w:rsidRPr="000E5DB7" w:rsidRDefault="003C0FB1" w:rsidP="00C43DF2">
            <w:pPr>
              <w:rPr>
                <w:color w:val="0000FF"/>
              </w:rPr>
            </w:pPr>
            <w:r>
              <w:rPr>
                <w:color w:val="0000FF"/>
              </w:rPr>
              <w:t>D.</w:t>
            </w:r>
          </w:p>
        </w:tc>
        <w:tc>
          <w:tcPr>
            <w:tcW w:w="8516" w:type="dxa"/>
            <w:gridSpan w:val="2"/>
          </w:tcPr>
          <w:p w14:paraId="22F7103D" w14:textId="77777777" w:rsidR="003C0FB1" w:rsidRPr="00A226B0" w:rsidRDefault="003C0FB1" w:rsidP="00321AC6">
            <w:r>
              <w:rPr>
                <w:szCs w:val="22"/>
              </w:rPr>
              <w:t xml:space="preserve">Without prejudice to clause 1C, </w:t>
            </w:r>
            <w:r w:rsidRPr="003B7372">
              <w:rPr>
                <w:szCs w:val="22"/>
              </w:rPr>
              <w:t>where the Client becomes aware that any of the exclusi</w:t>
            </w:r>
            <w:r>
              <w:rPr>
                <w:szCs w:val="22"/>
              </w:rPr>
              <w:t xml:space="preserve">on grounds set out in </w:t>
            </w:r>
            <w:r w:rsidRPr="006C766A">
              <w:rPr>
                <w:szCs w:val="22"/>
              </w:rPr>
              <w:t xml:space="preserve">Regulation 57 of </w:t>
            </w:r>
            <w:r>
              <w:rPr>
                <w:szCs w:val="22"/>
              </w:rPr>
              <w:t xml:space="preserve">the Regulations apply to any Subcontractor, the Client reserves the right to require the Contractor to immediately replace such Subcontractor and the Contractor shall comply with such requirement.  The Contractor shall include in every sub-contract a right for the Contractor to terminate the sub-contract where any of the </w:t>
            </w:r>
            <w:r>
              <w:rPr>
                <w:szCs w:val="22"/>
              </w:rPr>
              <w:lastRenderedPageBreak/>
              <w:t>exclusion grounds apply to the Subcontractor and a requirement that the Subcontractor, in turn, includes a provision having the same effect in any sub-contract which it awards.</w:t>
            </w:r>
          </w:p>
        </w:tc>
      </w:tr>
      <w:tr w:rsidR="003C0FB1" w:rsidRPr="00CB5B77" w14:paraId="68285C08" w14:textId="77777777" w:rsidTr="00503F93">
        <w:tc>
          <w:tcPr>
            <w:tcW w:w="771" w:type="dxa"/>
          </w:tcPr>
          <w:p w14:paraId="7AEC6855" w14:textId="77777777" w:rsidR="003C0FB1" w:rsidRDefault="003C0FB1" w:rsidP="00C43DF2">
            <w:pPr>
              <w:rPr>
                <w:color w:val="0000FF"/>
              </w:rPr>
            </w:pPr>
            <w:r>
              <w:rPr>
                <w:color w:val="0000FF"/>
              </w:rPr>
              <w:lastRenderedPageBreak/>
              <w:t>E</w:t>
            </w:r>
            <w:r w:rsidRPr="000E5DB7">
              <w:rPr>
                <w:color w:val="0000FF"/>
              </w:rPr>
              <w:t>.</w:t>
            </w:r>
          </w:p>
        </w:tc>
        <w:tc>
          <w:tcPr>
            <w:tcW w:w="8516" w:type="dxa"/>
            <w:gridSpan w:val="2"/>
          </w:tcPr>
          <w:p w14:paraId="5A6B79B1" w14:textId="77777777" w:rsidR="003C0FB1" w:rsidRDefault="003C0FB1" w:rsidP="00321AC6">
            <w:r w:rsidRPr="000E5DB7">
              <w:t>During this Agreement the Contractor shall be an independent contractor and not the employee of the Client. Neither Party shall have any authority to bind or commit the other. Nothing herein shall be deemed or construed to create a joint venture, partnership, and/or fiduciary or other relationship between the Parties for any purpose. The officers, employees or agents of the Contractor are not and shall not hold themselves out to be (and shall not be held out by the Contractor as being) servants or agents of the Client for any purposes whatsoever.</w:t>
            </w:r>
          </w:p>
        </w:tc>
      </w:tr>
      <w:tr w:rsidR="003C0FB1" w:rsidRPr="00CB5B77" w14:paraId="6D93D808" w14:textId="77777777" w:rsidTr="00503F93">
        <w:tc>
          <w:tcPr>
            <w:tcW w:w="771" w:type="dxa"/>
          </w:tcPr>
          <w:p w14:paraId="6F5F8BD9" w14:textId="77777777" w:rsidR="003C0FB1" w:rsidRDefault="003C0FB1" w:rsidP="00C43DF2">
            <w:pPr>
              <w:rPr>
                <w:color w:val="0000FF"/>
              </w:rPr>
            </w:pPr>
            <w:r>
              <w:rPr>
                <w:color w:val="0000FF"/>
              </w:rPr>
              <w:t>F</w:t>
            </w:r>
            <w:r w:rsidRPr="000E5DB7">
              <w:rPr>
                <w:color w:val="0000FF"/>
              </w:rPr>
              <w:t>.</w:t>
            </w:r>
          </w:p>
        </w:tc>
        <w:tc>
          <w:tcPr>
            <w:tcW w:w="8516" w:type="dxa"/>
            <w:gridSpan w:val="2"/>
          </w:tcPr>
          <w:p w14:paraId="3F850815" w14:textId="77777777" w:rsidR="003C0FB1" w:rsidRDefault="003C0FB1" w:rsidP="00321AC6">
            <w:r w:rsidRPr="000E5DB7">
              <w:t>The Client acknowledges that the Contractor may from time to time be dependent on the Client to facilitate the Contractor in the carrying out of its duties under this Agreement. The Client agrees to use its reasonable endeavours to so facilitate the Contractor within the timescales and in the manner agreed by it in writing in accordance with clause 10.</w:t>
            </w:r>
          </w:p>
        </w:tc>
      </w:tr>
      <w:tr w:rsidR="003C0FB1" w:rsidRPr="00CB5B77" w14:paraId="4765F72D" w14:textId="77777777" w:rsidTr="00503F93">
        <w:tc>
          <w:tcPr>
            <w:tcW w:w="771" w:type="dxa"/>
          </w:tcPr>
          <w:p w14:paraId="5BD392E8" w14:textId="77777777" w:rsidR="003C0FB1" w:rsidRDefault="003C0FB1" w:rsidP="00C43DF2">
            <w:pPr>
              <w:rPr>
                <w:color w:val="0000FF"/>
              </w:rPr>
            </w:pPr>
            <w:r>
              <w:rPr>
                <w:color w:val="0000FF"/>
              </w:rPr>
              <w:t>G</w:t>
            </w:r>
            <w:r w:rsidRPr="000E5DB7">
              <w:rPr>
                <w:color w:val="0000FF"/>
              </w:rPr>
              <w:t>.</w:t>
            </w:r>
          </w:p>
        </w:tc>
        <w:tc>
          <w:tcPr>
            <w:tcW w:w="8516" w:type="dxa"/>
            <w:gridSpan w:val="2"/>
          </w:tcPr>
          <w:p w14:paraId="5EB7AC9D" w14:textId="77777777" w:rsidR="003C0FB1" w:rsidRDefault="003C0FB1" w:rsidP="00321AC6">
            <w:r w:rsidRPr="000E5DB7">
              <w:t>The Contractor agrees that any information relating to this Agreement and / or the performance of this Agreement may be passed by the Client to the Office of Government Procurement (“OGP”) and that the OGP may use this information in the analysis and reporting of spend data including the preparation and publishing of reports.</w:t>
            </w:r>
          </w:p>
        </w:tc>
      </w:tr>
      <w:tr w:rsidR="003C0FB1" w:rsidRPr="00CB5B77" w14:paraId="61FB8325" w14:textId="77777777" w:rsidTr="00503F93">
        <w:tc>
          <w:tcPr>
            <w:tcW w:w="771" w:type="dxa"/>
          </w:tcPr>
          <w:p w14:paraId="2DC841A8" w14:textId="77777777" w:rsidR="003C0FB1" w:rsidRDefault="003C0FB1" w:rsidP="00C43DF2">
            <w:pPr>
              <w:rPr>
                <w:color w:val="0000FF"/>
              </w:rPr>
            </w:pPr>
            <w:r>
              <w:rPr>
                <w:color w:val="0000FF"/>
              </w:rPr>
              <w:t>H</w:t>
            </w:r>
            <w:r w:rsidRPr="000E5DB7">
              <w:rPr>
                <w:color w:val="0000FF"/>
              </w:rPr>
              <w:t>.</w:t>
            </w:r>
          </w:p>
        </w:tc>
        <w:tc>
          <w:tcPr>
            <w:tcW w:w="8516" w:type="dxa"/>
            <w:gridSpan w:val="2"/>
          </w:tcPr>
          <w:p w14:paraId="768B885E" w14:textId="77777777" w:rsidR="003C0FB1" w:rsidRDefault="003C0FB1" w:rsidP="001F7FC2">
            <w:r w:rsidRPr="000E5DB7">
              <w:t xml:space="preserve">The Contractor shall comply with all applicable obligations arising pursuant to the European Communities (Protection of Employees’ Rights on Transfer of Undertakings) Regulations 2003 (S.I. No. 131 of 2003) and Council Directive 2001/23/EC (together the “TUPE Regulations”) and failure to so comply shall constitute a serious breach of this Agreement. The Contractor shall indemnify, save harmless and keep the Client indemnified from and against </w:t>
            </w:r>
            <w:r w:rsidR="001F7FC2">
              <w:rPr>
                <w:szCs w:val="22"/>
              </w:rPr>
              <w:t xml:space="preserve">any claim arising or loss or costs incurred as a result of its failure or incapacity to fulfil its obligation under the said TUPE Regulations. </w:t>
            </w:r>
          </w:p>
        </w:tc>
      </w:tr>
    </w:tbl>
    <w:p w14:paraId="08E30C2B" w14:textId="77777777" w:rsidR="003C0FB1" w:rsidRDefault="003C0FB1" w:rsidP="00C43DF2">
      <w:pPr>
        <w:pStyle w:val="Heading2"/>
        <w:spacing w:before="120"/>
      </w:pPr>
      <w:r w:rsidRPr="000E5DB7">
        <w:t>2.</w:t>
      </w:r>
      <w:r w:rsidRPr="000E5DB7">
        <w:tab/>
        <w:t xml:space="preserve">Key Personnel </w:t>
      </w:r>
    </w:p>
    <w:p w14:paraId="09568C6A" w14:textId="77777777" w:rsidR="003C0FB1" w:rsidRDefault="003C0FB1" w:rsidP="003073E6">
      <w:r w:rsidRPr="000E5DB7">
        <w:t xml:space="preserve">The Contractor undertakes and acknowledges that it is responsible for ensuring that all key personnel as specified in the Submission (“Key Personnel”), assigned by it to provide the Services shall be available for the Term of this Agreement. The Contractor acknowledges that the Key Personnel are essential to the proper provision of the Services to the Client. In the event that any of the Key Personnel assigned by the Contractor to provide the Services under this Agreement becomes unable to provide the Services for whatever reason then, the Contractor acknowledges and undertakes that it shall immediately notify the Client in writing of the inability of any Key Personnel and replace that person with a person of equivalent experience and expertise (“Replacement Personnel”). The Contractor shall provide to the Client such details as the Client may reasonably require in writing regarding any Replacement Personnel. The Client shall have absolute discretion as to the suitability of any proposed Replacement Personnel. </w:t>
      </w:r>
    </w:p>
    <w:p w14:paraId="58557A39" w14:textId="77777777" w:rsidR="003C0FB1" w:rsidRDefault="003C0FB1" w:rsidP="00C43DF2">
      <w:pPr>
        <w:pStyle w:val="Heading2"/>
        <w:spacing w:before="120"/>
      </w:pPr>
      <w:r w:rsidRPr="000E5DB7">
        <w:t>3.</w:t>
      </w:r>
      <w:r w:rsidRPr="000E5DB7">
        <w:tab/>
        <w:t>Payment</w:t>
      </w:r>
    </w:p>
    <w:tbl>
      <w:tblPr>
        <w:tblW w:w="0" w:type="auto"/>
        <w:tblLook w:val="01E0" w:firstRow="1" w:lastRow="1" w:firstColumn="1" w:lastColumn="1" w:noHBand="0" w:noVBand="0"/>
      </w:tblPr>
      <w:tblGrid>
        <w:gridCol w:w="760"/>
        <w:gridCol w:w="665"/>
        <w:gridCol w:w="7646"/>
      </w:tblGrid>
      <w:tr w:rsidR="003C0FB1" w:rsidRPr="00CB5B77" w14:paraId="7E63CBD3" w14:textId="77777777" w:rsidTr="00503F93">
        <w:tc>
          <w:tcPr>
            <w:tcW w:w="828" w:type="dxa"/>
          </w:tcPr>
          <w:p w14:paraId="623ED3FE" w14:textId="77777777" w:rsidR="003C0FB1" w:rsidRDefault="003C0FB1" w:rsidP="00C43DF2">
            <w:pPr>
              <w:rPr>
                <w:color w:val="0000FF"/>
              </w:rPr>
            </w:pPr>
            <w:r w:rsidRPr="000E5DB7">
              <w:rPr>
                <w:color w:val="0000FF"/>
              </w:rPr>
              <w:t>A.</w:t>
            </w:r>
          </w:p>
        </w:tc>
        <w:tc>
          <w:tcPr>
            <w:tcW w:w="9540" w:type="dxa"/>
            <w:gridSpan w:val="2"/>
          </w:tcPr>
          <w:p w14:paraId="1F5797B5" w14:textId="77777777" w:rsidR="003C0FB1" w:rsidRDefault="003C0FB1" w:rsidP="003073E6">
            <w:r w:rsidRPr="000E5DB7">
              <w:t>Subject to the provisions of this clause 3 the Client shall pay and discharge the Charges (plus any applicable VAT), in the manner specified at Schedule C. Invoicing arrangements shall be on such terms as may be agreed between the Parties.</w:t>
            </w:r>
          </w:p>
        </w:tc>
      </w:tr>
      <w:tr w:rsidR="003C0FB1" w:rsidRPr="00CB5B77" w14:paraId="23A15AB8" w14:textId="77777777" w:rsidTr="00503F93">
        <w:tc>
          <w:tcPr>
            <w:tcW w:w="828" w:type="dxa"/>
          </w:tcPr>
          <w:p w14:paraId="558F4C05" w14:textId="77777777" w:rsidR="003C0FB1" w:rsidRDefault="003C0FB1" w:rsidP="00C43DF2">
            <w:pPr>
              <w:rPr>
                <w:color w:val="0000FF"/>
              </w:rPr>
            </w:pPr>
            <w:r w:rsidRPr="000E5DB7">
              <w:rPr>
                <w:color w:val="0000FF"/>
              </w:rPr>
              <w:t>B.</w:t>
            </w:r>
          </w:p>
        </w:tc>
        <w:tc>
          <w:tcPr>
            <w:tcW w:w="9540" w:type="dxa"/>
            <w:gridSpan w:val="2"/>
          </w:tcPr>
          <w:p w14:paraId="75644B15" w14:textId="77777777" w:rsidR="003C0FB1" w:rsidRDefault="003C0FB1" w:rsidP="003073E6">
            <w:r w:rsidRPr="000E5DB7">
              <w:t>Discharge of the Charges is subject to:</w:t>
            </w:r>
          </w:p>
        </w:tc>
      </w:tr>
      <w:tr w:rsidR="003C0FB1" w:rsidRPr="00CB5B77" w14:paraId="24F7CF2B" w14:textId="77777777" w:rsidTr="00503F93">
        <w:tc>
          <w:tcPr>
            <w:tcW w:w="828" w:type="dxa"/>
          </w:tcPr>
          <w:p w14:paraId="00220284" w14:textId="77777777" w:rsidR="003C0FB1" w:rsidRDefault="003C0FB1" w:rsidP="00C43DF2">
            <w:pPr>
              <w:rPr>
                <w:color w:val="0000FF"/>
              </w:rPr>
            </w:pPr>
          </w:p>
        </w:tc>
        <w:tc>
          <w:tcPr>
            <w:tcW w:w="720" w:type="dxa"/>
          </w:tcPr>
          <w:p w14:paraId="33C721E0" w14:textId="77777777" w:rsidR="003C0FB1" w:rsidRDefault="003C0FB1" w:rsidP="003073E6">
            <w:r w:rsidRPr="000E5DB7">
              <w:t>1.</w:t>
            </w:r>
          </w:p>
        </w:tc>
        <w:tc>
          <w:tcPr>
            <w:tcW w:w="8820" w:type="dxa"/>
          </w:tcPr>
          <w:p w14:paraId="796B5063" w14:textId="77777777" w:rsidR="003C0FB1" w:rsidRDefault="003C0FB1" w:rsidP="003073E6">
            <w:r w:rsidRPr="000E5DB7">
              <w:t>Compliance by the Contractor with the provisions of this Agreement including but not limited to any milestones, compliance schedules and/or operational protocols in place pursuant to clause 10A from time to time;</w:t>
            </w:r>
          </w:p>
        </w:tc>
      </w:tr>
      <w:tr w:rsidR="003C0FB1" w:rsidRPr="00CB5B77" w14:paraId="7C503E85" w14:textId="77777777" w:rsidTr="00503F93">
        <w:tc>
          <w:tcPr>
            <w:tcW w:w="828" w:type="dxa"/>
          </w:tcPr>
          <w:p w14:paraId="51D358FF" w14:textId="77777777" w:rsidR="003C0FB1" w:rsidRDefault="003C0FB1" w:rsidP="00C43DF2">
            <w:pPr>
              <w:rPr>
                <w:color w:val="0000FF"/>
              </w:rPr>
            </w:pPr>
          </w:p>
        </w:tc>
        <w:tc>
          <w:tcPr>
            <w:tcW w:w="720" w:type="dxa"/>
          </w:tcPr>
          <w:p w14:paraId="340A0734" w14:textId="77777777" w:rsidR="003C0FB1" w:rsidRDefault="003C0FB1" w:rsidP="003073E6">
            <w:r w:rsidRPr="000E5DB7">
              <w:t>2.</w:t>
            </w:r>
          </w:p>
        </w:tc>
        <w:tc>
          <w:tcPr>
            <w:tcW w:w="8820" w:type="dxa"/>
          </w:tcPr>
          <w:p w14:paraId="7FC32430" w14:textId="77777777" w:rsidR="003C0FB1" w:rsidRDefault="003C0FB1" w:rsidP="003073E6">
            <w:r w:rsidRPr="000E5DB7">
              <w:t>The furnishing by the Contractor of a valid invoice and such supporting documentation as may be required by the Client from time to time. Any Contractor pre-printed terms and conditions are hereby disallowed;</w:t>
            </w:r>
          </w:p>
        </w:tc>
      </w:tr>
      <w:tr w:rsidR="003C0FB1" w:rsidRPr="00CB5B77" w14:paraId="48F8A393" w14:textId="77777777" w:rsidTr="00503F93">
        <w:tc>
          <w:tcPr>
            <w:tcW w:w="828" w:type="dxa"/>
          </w:tcPr>
          <w:p w14:paraId="2D7B628A" w14:textId="77777777" w:rsidR="003C0FB1" w:rsidRDefault="003C0FB1" w:rsidP="00C43DF2">
            <w:pPr>
              <w:rPr>
                <w:color w:val="0000FF"/>
              </w:rPr>
            </w:pPr>
          </w:p>
        </w:tc>
        <w:tc>
          <w:tcPr>
            <w:tcW w:w="720" w:type="dxa"/>
          </w:tcPr>
          <w:p w14:paraId="71800319" w14:textId="77777777" w:rsidR="003C0FB1" w:rsidRDefault="003C0FB1" w:rsidP="003073E6">
            <w:r w:rsidRPr="000E5DB7">
              <w:t>3.</w:t>
            </w:r>
          </w:p>
        </w:tc>
        <w:tc>
          <w:tcPr>
            <w:tcW w:w="8820" w:type="dxa"/>
          </w:tcPr>
          <w:p w14:paraId="5703D469" w14:textId="77777777" w:rsidR="003C0FB1" w:rsidRDefault="003C0FB1" w:rsidP="003073E6">
            <w:r w:rsidRPr="000E5DB7">
              <w:t>Invoices being submitted to the Client’s Contact (as set out in this Agreement or such other alternative contact as may be agreed between the Parties). All and any queries relating to the invoice and/or the Services for any billing period (including whether or not Services have been accepted, rejected, satisfactorily re-performed or as the case may be) must be raised by the Client’s Contact within 14 calendar days of receipt of invoice. In circumstances where no queries are raised within the said 14 day period the invoice shall be deemed accepted. Upon resolution of any queries on the invoice to the satisfaction of the Client or upon such deemed acceptance the invoice shall be payable by the Client. Payment is subject to any rights reserved by the Client under any other provision of this Agreement; and</w:t>
            </w:r>
          </w:p>
        </w:tc>
      </w:tr>
      <w:tr w:rsidR="003C0FB1" w:rsidRPr="00CB5B77" w14:paraId="672A18A9" w14:textId="77777777" w:rsidTr="00503F93">
        <w:tc>
          <w:tcPr>
            <w:tcW w:w="828" w:type="dxa"/>
          </w:tcPr>
          <w:p w14:paraId="05A819AB" w14:textId="77777777" w:rsidR="003C0FB1" w:rsidRDefault="003C0FB1" w:rsidP="00C43DF2">
            <w:pPr>
              <w:rPr>
                <w:color w:val="0000FF"/>
              </w:rPr>
            </w:pPr>
          </w:p>
        </w:tc>
        <w:tc>
          <w:tcPr>
            <w:tcW w:w="720" w:type="dxa"/>
          </w:tcPr>
          <w:p w14:paraId="1CED71BE" w14:textId="77777777" w:rsidR="003C0FB1" w:rsidRDefault="003C0FB1" w:rsidP="003073E6">
            <w:r w:rsidRPr="000E5DB7">
              <w:t>4.</w:t>
            </w:r>
          </w:p>
        </w:tc>
        <w:tc>
          <w:tcPr>
            <w:tcW w:w="8820" w:type="dxa"/>
          </w:tcPr>
          <w:p w14:paraId="5C31377A" w14:textId="77777777" w:rsidR="003C0FB1" w:rsidRDefault="003C0FB1" w:rsidP="003073E6">
            <w:r w:rsidRPr="000E5DB7">
              <w:t xml:space="preserve">The Client being in possession of the Contractor’s current Tax Clearance Certificate. The Contractor shall comply with all </w:t>
            </w:r>
            <w:r w:rsidR="001F7FC2">
              <w:t xml:space="preserve">applicable </w:t>
            </w:r>
            <w:r w:rsidRPr="000E5DB7">
              <w:t>EU and domestic taxation law and requirements.</w:t>
            </w:r>
          </w:p>
        </w:tc>
      </w:tr>
      <w:tr w:rsidR="003C0FB1" w:rsidRPr="00CB5B77" w14:paraId="6FB0093B" w14:textId="77777777" w:rsidTr="00503F93">
        <w:tc>
          <w:tcPr>
            <w:tcW w:w="828" w:type="dxa"/>
          </w:tcPr>
          <w:p w14:paraId="55010753" w14:textId="77777777" w:rsidR="003C0FB1" w:rsidRDefault="003C0FB1" w:rsidP="00C43DF2">
            <w:pPr>
              <w:rPr>
                <w:color w:val="0000FF"/>
              </w:rPr>
            </w:pPr>
            <w:r w:rsidRPr="000E5DB7">
              <w:rPr>
                <w:color w:val="0000FF"/>
              </w:rPr>
              <w:t>C.</w:t>
            </w:r>
          </w:p>
        </w:tc>
        <w:tc>
          <w:tcPr>
            <w:tcW w:w="9540" w:type="dxa"/>
            <w:gridSpan w:val="2"/>
          </w:tcPr>
          <w:p w14:paraId="2382E5A1" w14:textId="77777777" w:rsidR="003C0FB1" w:rsidRDefault="003C0FB1" w:rsidP="003073E6">
            <w:r w:rsidRPr="000E5DB7">
              <w:t>The European Communities (Late Payment in Commercial Transactions) Regulations, 2012 shall apply to all payments. Incorrect invoices will be returned for correction with consequential effects on the due date of payment.</w:t>
            </w:r>
          </w:p>
        </w:tc>
      </w:tr>
      <w:tr w:rsidR="003C0FB1" w:rsidRPr="00CB5B77" w14:paraId="701407DA" w14:textId="77777777" w:rsidTr="00503F93">
        <w:tc>
          <w:tcPr>
            <w:tcW w:w="828" w:type="dxa"/>
          </w:tcPr>
          <w:p w14:paraId="4F5F2208" w14:textId="77777777" w:rsidR="003C0FB1" w:rsidRDefault="003C0FB1" w:rsidP="00C43DF2">
            <w:pPr>
              <w:rPr>
                <w:color w:val="0000FF"/>
              </w:rPr>
            </w:pPr>
            <w:r w:rsidRPr="000E5DB7">
              <w:rPr>
                <w:color w:val="0000FF"/>
              </w:rPr>
              <w:t>D.</w:t>
            </w:r>
          </w:p>
        </w:tc>
        <w:tc>
          <w:tcPr>
            <w:tcW w:w="9540" w:type="dxa"/>
            <w:gridSpan w:val="2"/>
          </w:tcPr>
          <w:p w14:paraId="0FA961A7" w14:textId="77777777" w:rsidR="003C0FB1" w:rsidRDefault="003C0FB1" w:rsidP="003073E6">
            <w:r w:rsidRPr="000E5DB7">
              <w:t>Wherever under this Agreement any sum of money is recoverable from or payable by the Contractor (including any sum which the Contractor is liable to pay to the Client in respect of any breach of this Agreement), the Parties may agree to deduct that sum from any sum then due, or which at any later time may become due to the Contractor under the Agreement or under any other agreement or contract with the Client. Any overpayment by either Party, whether of the Charges or of VAT or otherwise, shall be a sum of money recoverable by the Party who made the overpayment from the Party in receipt of the overpayment.</w:t>
            </w:r>
          </w:p>
        </w:tc>
      </w:tr>
      <w:tr w:rsidR="003C0FB1" w:rsidRPr="00CB5B77" w14:paraId="6EA1B468" w14:textId="77777777" w:rsidTr="00503F93">
        <w:tc>
          <w:tcPr>
            <w:tcW w:w="828" w:type="dxa"/>
          </w:tcPr>
          <w:p w14:paraId="4B7E1B46" w14:textId="77777777" w:rsidR="003C0FB1" w:rsidRDefault="003C0FB1" w:rsidP="00C43DF2">
            <w:pPr>
              <w:rPr>
                <w:color w:val="0000FF"/>
              </w:rPr>
            </w:pPr>
            <w:r w:rsidRPr="000E5DB7">
              <w:rPr>
                <w:color w:val="0000FF"/>
              </w:rPr>
              <w:t>E.</w:t>
            </w:r>
          </w:p>
        </w:tc>
        <w:tc>
          <w:tcPr>
            <w:tcW w:w="9540" w:type="dxa"/>
            <w:gridSpan w:val="2"/>
          </w:tcPr>
          <w:p w14:paraId="3FE9279E" w14:textId="77777777" w:rsidR="003C0FB1" w:rsidRDefault="003C0FB1" w:rsidP="003073E6">
            <w:r w:rsidRPr="000E5DB7">
              <w:t>The Charges shall include any and all costs or expenses incurred by the Contractor, its employees, servants and agents in the performance of its obligations under this Agreement.</w:t>
            </w:r>
          </w:p>
        </w:tc>
      </w:tr>
      <w:tr w:rsidR="003C0FB1" w:rsidRPr="00CB5B77" w14:paraId="7684548A" w14:textId="77777777" w:rsidTr="00503F93">
        <w:tc>
          <w:tcPr>
            <w:tcW w:w="828" w:type="dxa"/>
          </w:tcPr>
          <w:p w14:paraId="4C92FC15" w14:textId="77777777" w:rsidR="003C0FB1" w:rsidRDefault="003C0FB1" w:rsidP="00C43DF2">
            <w:pPr>
              <w:rPr>
                <w:color w:val="0000FF"/>
              </w:rPr>
            </w:pPr>
            <w:r w:rsidRPr="000E5DB7">
              <w:rPr>
                <w:color w:val="0000FF"/>
              </w:rPr>
              <w:t>F.</w:t>
            </w:r>
          </w:p>
        </w:tc>
        <w:tc>
          <w:tcPr>
            <w:tcW w:w="9540" w:type="dxa"/>
            <w:gridSpan w:val="2"/>
          </w:tcPr>
          <w:p w14:paraId="3DDD86AC" w14:textId="77777777" w:rsidR="003C0FB1" w:rsidRDefault="003C0FB1" w:rsidP="003073E6">
            <w:r w:rsidRPr="000E5DB7">
              <w:t>The Charges shall be discharged as provided for in this clause subject to the retention by the Client in accordance with section 523 of the Taxes Consolidation Act, 1997 of any Professional Services Withholding Tax payable to the Contractor. Any and all taxes applicable to the provision of the Services will be the sole responsibility of the Contractor and the Contractor so acknowledges and confirms.</w:t>
            </w:r>
          </w:p>
        </w:tc>
      </w:tr>
    </w:tbl>
    <w:p w14:paraId="4DAC2D17" w14:textId="77777777" w:rsidR="003C0FB1" w:rsidRPr="00EA1632" w:rsidRDefault="003C0FB1" w:rsidP="00EA1632">
      <w:pPr>
        <w:pStyle w:val="Heading2"/>
      </w:pPr>
      <w:r w:rsidRPr="00EA1632">
        <w:t>4.</w:t>
      </w:r>
      <w:r w:rsidRPr="00EA1632">
        <w:tab/>
        <w:t>Warranties, Representations and Undertakings</w:t>
      </w:r>
    </w:p>
    <w:tbl>
      <w:tblPr>
        <w:tblW w:w="0" w:type="auto"/>
        <w:tblLook w:val="01E0" w:firstRow="1" w:lastRow="1" w:firstColumn="1" w:lastColumn="1" w:noHBand="0" w:noVBand="0"/>
      </w:tblPr>
      <w:tblGrid>
        <w:gridCol w:w="753"/>
        <w:gridCol w:w="705"/>
        <w:gridCol w:w="7613"/>
      </w:tblGrid>
      <w:tr w:rsidR="003C0FB1" w:rsidRPr="00CB5B77" w14:paraId="6E27E2F9" w14:textId="77777777" w:rsidTr="009A0BAB">
        <w:trPr>
          <w:trHeight w:val="499"/>
        </w:trPr>
        <w:tc>
          <w:tcPr>
            <w:tcW w:w="753" w:type="dxa"/>
          </w:tcPr>
          <w:p w14:paraId="614AA80A" w14:textId="77777777" w:rsidR="003C0FB1" w:rsidRDefault="003C0FB1" w:rsidP="007F3458">
            <w:pPr>
              <w:rPr>
                <w:color w:val="0000FF"/>
              </w:rPr>
            </w:pPr>
            <w:r w:rsidRPr="000E5DB7">
              <w:rPr>
                <w:color w:val="0000FF"/>
              </w:rPr>
              <w:t>A.</w:t>
            </w:r>
          </w:p>
        </w:tc>
        <w:tc>
          <w:tcPr>
            <w:tcW w:w="8318" w:type="dxa"/>
            <w:gridSpan w:val="2"/>
          </w:tcPr>
          <w:p w14:paraId="081D7BED" w14:textId="77777777" w:rsidR="003C0FB1" w:rsidRDefault="003C0FB1" w:rsidP="003073E6">
            <w:r w:rsidRPr="000E5DB7">
              <w:t>The Contractor acknowledges, warrants, represents and undertakes that:</w:t>
            </w:r>
          </w:p>
        </w:tc>
      </w:tr>
      <w:tr w:rsidR="003C0FB1" w:rsidRPr="00CB5B77" w14:paraId="1EF123C9" w14:textId="77777777" w:rsidTr="009A0BAB">
        <w:tc>
          <w:tcPr>
            <w:tcW w:w="753" w:type="dxa"/>
          </w:tcPr>
          <w:p w14:paraId="0B3B6D49" w14:textId="77777777" w:rsidR="003C0FB1" w:rsidRDefault="003C0FB1" w:rsidP="007F3458">
            <w:pPr>
              <w:rPr>
                <w:color w:val="0000FF"/>
              </w:rPr>
            </w:pPr>
          </w:p>
        </w:tc>
        <w:tc>
          <w:tcPr>
            <w:tcW w:w="705" w:type="dxa"/>
          </w:tcPr>
          <w:p w14:paraId="01DC42B2" w14:textId="77777777" w:rsidR="003C0FB1" w:rsidRDefault="003C0FB1" w:rsidP="003073E6">
            <w:r w:rsidRPr="000E5DB7">
              <w:t>1.</w:t>
            </w:r>
          </w:p>
        </w:tc>
        <w:tc>
          <w:tcPr>
            <w:tcW w:w="7613" w:type="dxa"/>
          </w:tcPr>
          <w:p w14:paraId="79F74A7A" w14:textId="77777777" w:rsidR="003C0FB1" w:rsidRDefault="003C0FB1" w:rsidP="003073E6">
            <w:r w:rsidRPr="000E5DB7">
              <w:t>it has the authority and right under law to enter into, and to carry out its obligations and responsibilities under this Agreement and to provide the Services hereunder;</w:t>
            </w:r>
          </w:p>
        </w:tc>
      </w:tr>
      <w:tr w:rsidR="003C0FB1" w:rsidRPr="00CB5B77" w14:paraId="2F0C6723" w14:textId="77777777" w:rsidTr="009A0BAB">
        <w:tc>
          <w:tcPr>
            <w:tcW w:w="753" w:type="dxa"/>
          </w:tcPr>
          <w:p w14:paraId="23F68AFF" w14:textId="77777777" w:rsidR="003C0FB1" w:rsidRDefault="003C0FB1" w:rsidP="007F3458">
            <w:pPr>
              <w:rPr>
                <w:color w:val="0000FF"/>
              </w:rPr>
            </w:pPr>
          </w:p>
        </w:tc>
        <w:tc>
          <w:tcPr>
            <w:tcW w:w="705" w:type="dxa"/>
          </w:tcPr>
          <w:p w14:paraId="443F1C39" w14:textId="77777777" w:rsidR="003C0FB1" w:rsidRDefault="003C0FB1" w:rsidP="003073E6">
            <w:r w:rsidRPr="000E5DB7">
              <w:t>2.</w:t>
            </w:r>
          </w:p>
        </w:tc>
        <w:tc>
          <w:tcPr>
            <w:tcW w:w="7613" w:type="dxa"/>
          </w:tcPr>
          <w:p w14:paraId="442A8A67" w14:textId="77777777" w:rsidR="003C0FB1" w:rsidRDefault="003C0FB1" w:rsidP="003073E6">
            <w:r w:rsidRPr="000E5DB7">
              <w:t>it is entering into this Agreement with a full understanding of its material terms and risks and is capable of assuming those risks;</w:t>
            </w:r>
          </w:p>
        </w:tc>
      </w:tr>
      <w:tr w:rsidR="003C0FB1" w:rsidRPr="00CB5B77" w14:paraId="55512849" w14:textId="77777777" w:rsidTr="009A0BAB">
        <w:tc>
          <w:tcPr>
            <w:tcW w:w="753" w:type="dxa"/>
          </w:tcPr>
          <w:p w14:paraId="09DD7BC4" w14:textId="77777777" w:rsidR="003C0FB1" w:rsidRDefault="003C0FB1" w:rsidP="007F3458">
            <w:pPr>
              <w:rPr>
                <w:color w:val="0000FF"/>
              </w:rPr>
            </w:pPr>
          </w:p>
        </w:tc>
        <w:tc>
          <w:tcPr>
            <w:tcW w:w="705" w:type="dxa"/>
          </w:tcPr>
          <w:p w14:paraId="10E1BDB6" w14:textId="77777777" w:rsidR="003C0FB1" w:rsidRPr="000E5DB7" w:rsidRDefault="003C0FB1" w:rsidP="003073E6">
            <w:r w:rsidRPr="000E5DB7">
              <w:t>3.</w:t>
            </w:r>
          </w:p>
        </w:tc>
        <w:tc>
          <w:tcPr>
            <w:tcW w:w="7613" w:type="dxa"/>
          </w:tcPr>
          <w:p w14:paraId="3F37A8BD" w14:textId="77777777" w:rsidR="003C0FB1" w:rsidRPr="000E5DB7" w:rsidRDefault="003C0FB1" w:rsidP="003073E6">
            <w:r w:rsidRPr="000E5DB7">
              <w:t>it is entering into this Agreement with a full understanding of its obligations with regard to taxation, employment, social and environmental protection and is capable of assuming and fulfilling those obligations;</w:t>
            </w:r>
          </w:p>
        </w:tc>
      </w:tr>
      <w:tr w:rsidR="003C0FB1" w:rsidRPr="00CB5B77" w14:paraId="0B568A0E" w14:textId="77777777" w:rsidTr="009A0BAB">
        <w:tc>
          <w:tcPr>
            <w:tcW w:w="753" w:type="dxa"/>
          </w:tcPr>
          <w:p w14:paraId="25835941" w14:textId="77777777" w:rsidR="003C0FB1" w:rsidRDefault="003C0FB1" w:rsidP="007F3458">
            <w:pPr>
              <w:rPr>
                <w:color w:val="0000FF"/>
              </w:rPr>
            </w:pPr>
          </w:p>
        </w:tc>
        <w:tc>
          <w:tcPr>
            <w:tcW w:w="705" w:type="dxa"/>
          </w:tcPr>
          <w:p w14:paraId="3B03D932" w14:textId="77777777" w:rsidR="003C0FB1" w:rsidRPr="000E5DB7" w:rsidRDefault="003C0FB1" w:rsidP="003073E6">
            <w:r w:rsidRPr="000E5DB7">
              <w:t>4.</w:t>
            </w:r>
          </w:p>
        </w:tc>
        <w:tc>
          <w:tcPr>
            <w:tcW w:w="7613" w:type="dxa"/>
          </w:tcPr>
          <w:p w14:paraId="1DB0310D" w14:textId="77777777" w:rsidR="003C0FB1" w:rsidRPr="000E5DB7" w:rsidRDefault="003C0FB1" w:rsidP="003073E6">
            <w:r w:rsidRPr="000E5DB7">
              <w:t>it has acquainted itself with and shall comply with all legal requirements or such other laws, recommendations, guidance or practices as may affect the provision of the Services as they apply to the Contractor;</w:t>
            </w:r>
          </w:p>
        </w:tc>
      </w:tr>
      <w:tr w:rsidR="003C0FB1" w:rsidRPr="00CB5B77" w14:paraId="57C277E1" w14:textId="77777777" w:rsidTr="009A0BAB">
        <w:tc>
          <w:tcPr>
            <w:tcW w:w="753" w:type="dxa"/>
          </w:tcPr>
          <w:p w14:paraId="11FAF5C2" w14:textId="77777777" w:rsidR="003C0FB1" w:rsidRDefault="003C0FB1" w:rsidP="007F3458">
            <w:pPr>
              <w:rPr>
                <w:color w:val="0000FF"/>
              </w:rPr>
            </w:pPr>
          </w:p>
        </w:tc>
        <w:tc>
          <w:tcPr>
            <w:tcW w:w="705" w:type="dxa"/>
          </w:tcPr>
          <w:p w14:paraId="63B2CF91" w14:textId="77777777" w:rsidR="003C0FB1" w:rsidRPr="000E5DB7" w:rsidRDefault="003C0FB1" w:rsidP="003073E6">
            <w:r w:rsidRPr="000E5DB7">
              <w:t>5.</w:t>
            </w:r>
          </w:p>
        </w:tc>
        <w:tc>
          <w:tcPr>
            <w:tcW w:w="7613" w:type="dxa"/>
          </w:tcPr>
          <w:p w14:paraId="5DD1E170" w14:textId="77777777" w:rsidR="003C0FB1" w:rsidRPr="000E5DB7" w:rsidRDefault="003C0FB1" w:rsidP="003073E6">
            <w:r w:rsidRPr="00507FE4">
              <w:t>it has taken all and any action necessary to ensure that it has the power to execute and enter into this Agreement;</w:t>
            </w:r>
          </w:p>
        </w:tc>
      </w:tr>
      <w:tr w:rsidR="003C0FB1" w:rsidRPr="00CB5B77" w14:paraId="410507D6" w14:textId="77777777" w:rsidTr="009A0BAB">
        <w:tc>
          <w:tcPr>
            <w:tcW w:w="753" w:type="dxa"/>
          </w:tcPr>
          <w:p w14:paraId="5A7DC5AF" w14:textId="77777777" w:rsidR="003C0FB1" w:rsidRDefault="003C0FB1" w:rsidP="007F3458">
            <w:pPr>
              <w:rPr>
                <w:color w:val="0000FF"/>
              </w:rPr>
            </w:pPr>
          </w:p>
        </w:tc>
        <w:tc>
          <w:tcPr>
            <w:tcW w:w="705" w:type="dxa"/>
          </w:tcPr>
          <w:p w14:paraId="2615A756" w14:textId="77777777" w:rsidR="003C0FB1" w:rsidRPr="000E5DB7" w:rsidRDefault="003C0FB1" w:rsidP="003073E6">
            <w:r w:rsidRPr="000E5DB7">
              <w:t>6.</w:t>
            </w:r>
          </w:p>
        </w:tc>
        <w:tc>
          <w:tcPr>
            <w:tcW w:w="7613" w:type="dxa"/>
          </w:tcPr>
          <w:p w14:paraId="27C16323" w14:textId="77777777" w:rsidR="003C0FB1" w:rsidRPr="000E5DB7" w:rsidRDefault="003C0FB1" w:rsidP="003073E6">
            <w:r w:rsidRPr="00507FE4">
              <w:t xml:space="preserve">the status of the Contractor, as declared in the “Declaration as to Personal Circumstances of Tenderer” dated </w:t>
            </w:r>
            <w:r w:rsidR="00EF61F3" w:rsidRPr="00507FE4">
              <w:fldChar w:fldCharType="begin">
                <w:ffData>
                  <w:name w:val=""/>
                  <w:enabled/>
                  <w:calcOnExit w:val="0"/>
                  <w:textInput>
                    <w:default w:val="[insert date]"/>
                  </w:textInput>
                </w:ffData>
              </w:fldChar>
            </w:r>
            <w:r w:rsidRPr="00507FE4">
              <w:instrText xml:space="preserve"> FORMTEXT </w:instrText>
            </w:r>
            <w:r w:rsidR="00EF61F3" w:rsidRPr="00507FE4">
              <w:fldChar w:fldCharType="separate"/>
            </w:r>
            <w:r w:rsidRPr="00507FE4">
              <w:rPr>
                <w:noProof/>
              </w:rPr>
              <w:t>[insert date]</w:t>
            </w:r>
            <w:r w:rsidR="00EF61F3" w:rsidRPr="00507FE4">
              <w:fldChar w:fldCharType="end"/>
            </w:r>
            <w:r w:rsidRPr="00507FE4">
              <w:t xml:space="preserve"> , which confirms that none of the excluding circumstances listed in </w:t>
            </w:r>
            <w:r w:rsidRPr="006C766A">
              <w:rPr>
                <w:szCs w:val="22"/>
              </w:rPr>
              <w:t>Regulation 57 of the Regulations</w:t>
            </w:r>
            <w:r w:rsidRPr="00507FE4">
              <w:t xml:space="preserve"> apply to the C</w:t>
            </w:r>
            <w:r>
              <w:t>ontractor</w:t>
            </w:r>
            <w:r w:rsidRPr="00507FE4">
              <w:t>, remains unchanged;</w:t>
            </w:r>
          </w:p>
        </w:tc>
      </w:tr>
      <w:tr w:rsidR="003C0FB1" w:rsidRPr="00CB5B77" w14:paraId="1CC73C5D" w14:textId="77777777" w:rsidTr="009A0BAB">
        <w:tc>
          <w:tcPr>
            <w:tcW w:w="753" w:type="dxa"/>
          </w:tcPr>
          <w:p w14:paraId="790A7993" w14:textId="77777777" w:rsidR="003C0FB1" w:rsidRDefault="003C0FB1" w:rsidP="007F3458">
            <w:pPr>
              <w:rPr>
                <w:color w:val="0000FF"/>
              </w:rPr>
            </w:pPr>
          </w:p>
        </w:tc>
        <w:tc>
          <w:tcPr>
            <w:tcW w:w="705" w:type="dxa"/>
          </w:tcPr>
          <w:p w14:paraId="21E6FEA1" w14:textId="77777777" w:rsidR="003C0FB1" w:rsidRPr="000E5DB7" w:rsidRDefault="003C0FB1" w:rsidP="003073E6">
            <w:r w:rsidRPr="000E5DB7">
              <w:t>7.</w:t>
            </w:r>
          </w:p>
        </w:tc>
        <w:tc>
          <w:tcPr>
            <w:tcW w:w="7613" w:type="dxa"/>
          </w:tcPr>
          <w:p w14:paraId="35C334A4" w14:textId="77777777" w:rsidR="003C0FB1" w:rsidRPr="000E5DB7" w:rsidRDefault="003C0FB1" w:rsidP="003073E6">
            <w:r w:rsidRPr="000E5DB7">
              <w:t xml:space="preserve">it owns, has obtained or is able to obtain, valid licences for all Intellectual Property Rights (as defined in clause 6 below) that are necessary for the performance of its obligations under this Agreement and for the Client to obtain the benefit of the Services for its business purposes; </w:t>
            </w:r>
          </w:p>
        </w:tc>
      </w:tr>
      <w:tr w:rsidR="009A0BAB" w:rsidRPr="00CB5B77" w14:paraId="6B27785A" w14:textId="77777777" w:rsidTr="009A0BAB">
        <w:trPr>
          <w:trHeight w:val="1645"/>
        </w:trPr>
        <w:tc>
          <w:tcPr>
            <w:tcW w:w="753" w:type="dxa"/>
          </w:tcPr>
          <w:p w14:paraId="22638BE3" w14:textId="77777777" w:rsidR="009A0BAB" w:rsidRDefault="009A0BAB" w:rsidP="007F3458">
            <w:pPr>
              <w:rPr>
                <w:color w:val="0000FF"/>
              </w:rPr>
            </w:pPr>
          </w:p>
        </w:tc>
        <w:tc>
          <w:tcPr>
            <w:tcW w:w="705" w:type="dxa"/>
          </w:tcPr>
          <w:p w14:paraId="5FFA3D9C" w14:textId="77777777" w:rsidR="009A0BAB" w:rsidRPr="002A572A" w:rsidRDefault="009A0BAB" w:rsidP="003073E6">
            <w:r w:rsidRPr="002A572A">
              <w:t>8</w:t>
            </w:r>
            <w:r>
              <w:t>.</w:t>
            </w:r>
          </w:p>
        </w:tc>
        <w:tc>
          <w:tcPr>
            <w:tcW w:w="7613" w:type="dxa"/>
          </w:tcPr>
          <w:p w14:paraId="1E1A61B7" w14:textId="375ABB63" w:rsidR="009A0BAB" w:rsidRDefault="00EF61F3" w:rsidP="009A0BAB">
            <w:pPr>
              <w:rPr>
                <w:i/>
                <w:iCs/>
                <w:color w:val="FF0000"/>
              </w:rPr>
            </w:pPr>
            <w:r w:rsidRPr="00FC5923">
              <w:rPr>
                <w:i/>
                <w:iCs/>
                <w:color w:val="FF0000"/>
                <w:highlight w:val="lightGray"/>
              </w:rPr>
              <w:fldChar w:fldCharType="begin">
                <w:ffData>
                  <w:name w:val="Text135"/>
                  <w:enabled/>
                  <w:calcOnExit w:val="0"/>
                  <w:textInput>
                    <w:default w:val="Delete and replace with “Not Used” if not applicable:"/>
                  </w:textInput>
                </w:ffData>
              </w:fldChar>
            </w:r>
            <w:bookmarkStart w:id="58" w:name="Text135"/>
            <w:r w:rsidR="009A0BAB" w:rsidRPr="00FC5923">
              <w:rPr>
                <w:i/>
                <w:iCs/>
                <w:color w:val="FF0000"/>
                <w:highlight w:val="lightGray"/>
              </w:rPr>
              <w:instrText xml:space="preserve"> FORMTEXT </w:instrText>
            </w:r>
            <w:r w:rsidRPr="00FC5923">
              <w:rPr>
                <w:i/>
                <w:iCs/>
                <w:color w:val="FF0000"/>
                <w:highlight w:val="lightGray"/>
              </w:rPr>
            </w:r>
            <w:r w:rsidRPr="00FC5923">
              <w:rPr>
                <w:i/>
                <w:iCs/>
                <w:color w:val="FF0000"/>
                <w:highlight w:val="lightGray"/>
              </w:rPr>
              <w:fldChar w:fldCharType="separate"/>
            </w:r>
            <w:r w:rsidR="009A0BAB" w:rsidRPr="00FC5923">
              <w:rPr>
                <w:i/>
                <w:iCs/>
                <w:noProof/>
                <w:color w:val="FF0000"/>
                <w:highlight w:val="lightGray"/>
              </w:rPr>
              <w:t>Not Used</w:t>
            </w:r>
            <w:r w:rsidRPr="00FC5923">
              <w:rPr>
                <w:i/>
                <w:iCs/>
                <w:color w:val="FF0000"/>
                <w:highlight w:val="lightGray"/>
              </w:rPr>
              <w:fldChar w:fldCharType="end"/>
            </w:r>
            <w:bookmarkEnd w:id="58"/>
          </w:p>
          <w:p w14:paraId="75236D5D" w14:textId="77777777" w:rsidR="009A0BAB" w:rsidRPr="009A0BAB" w:rsidRDefault="009A0BAB" w:rsidP="009A0BAB">
            <w:r w:rsidRPr="00DE06E5">
              <w:t>it has inspected the Client’s premises, lands and facilities before submitting its Submission and has made appropriate enquiries so as to be satisfied in relation to all matters connected with the performance of its obligations under this Agreement</w:t>
            </w:r>
            <w:r>
              <w:t>;</w:t>
            </w:r>
          </w:p>
        </w:tc>
      </w:tr>
      <w:tr w:rsidR="003C0FB1" w:rsidRPr="00CB5B77" w14:paraId="0BF0E66E" w14:textId="77777777" w:rsidTr="009A0BAB">
        <w:tc>
          <w:tcPr>
            <w:tcW w:w="753" w:type="dxa"/>
          </w:tcPr>
          <w:p w14:paraId="6441005E" w14:textId="77777777" w:rsidR="003C0FB1" w:rsidRDefault="003C0FB1" w:rsidP="007F3458">
            <w:pPr>
              <w:rPr>
                <w:color w:val="0000FF"/>
              </w:rPr>
            </w:pPr>
          </w:p>
        </w:tc>
        <w:tc>
          <w:tcPr>
            <w:tcW w:w="705" w:type="dxa"/>
          </w:tcPr>
          <w:p w14:paraId="2CB7F0BD" w14:textId="77777777" w:rsidR="003C0FB1" w:rsidRPr="000E5DB7" w:rsidRDefault="003C0FB1" w:rsidP="003073E6">
            <w:r>
              <w:t>9.</w:t>
            </w:r>
          </w:p>
        </w:tc>
        <w:tc>
          <w:tcPr>
            <w:tcW w:w="7613" w:type="dxa"/>
          </w:tcPr>
          <w:p w14:paraId="279B4D4A" w14:textId="77777777" w:rsidR="003C0FB1" w:rsidRPr="000E5DB7" w:rsidRDefault="003C0FB1" w:rsidP="003073E6">
            <w:r w:rsidRPr="000E5DB7">
              <w:t>it retains and shall maintain for the Term insurances for the nature and amount specified in the RFT. The Contractor undertakes to advise the Client forthwith of any material change to its insured status, to produce proof of current premiums paid upon written request and where required produce valid certificates of insurance for inspection. The Contractor shall carry out all directions of the Client with regard to compliance with this clause 4A.</w:t>
            </w:r>
            <w:r>
              <w:t>9</w:t>
            </w:r>
            <w:r w:rsidRPr="000E5DB7">
              <w:t xml:space="preserve">; </w:t>
            </w:r>
            <w:r>
              <w:t>and</w:t>
            </w:r>
          </w:p>
        </w:tc>
      </w:tr>
      <w:tr w:rsidR="003C0FB1" w:rsidRPr="00CB5B77" w14:paraId="16078980" w14:textId="77777777" w:rsidTr="009A0BAB">
        <w:tc>
          <w:tcPr>
            <w:tcW w:w="753" w:type="dxa"/>
          </w:tcPr>
          <w:p w14:paraId="33C4B592" w14:textId="77777777" w:rsidR="003C0FB1" w:rsidRDefault="003C0FB1" w:rsidP="007F3458">
            <w:pPr>
              <w:rPr>
                <w:color w:val="0000FF"/>
              </w:rPr>
            </w:pPr>
          </w:p>
        </w:tc>
        <w:tc>
          <w:tcPr>
            <w:tcW w:w="705" w:type="dxa"/>
          </w:tcPr>
          <w:p w14:paraId="1C7670F1" w14:textId="77777777" w:rsidR="003C0FB1" w:rsidRPr="000E5DB7" w:rsidRDefault="003C0FB1" w:rsidP="003073E6">
            <w:r>
              <w:t>10.</w:t>
            </w:r>
          </w:p>
        </w:tc>
        <w:tc>
          <w:tcPr>
            <w:tcW w:w="7613" w:type="dxa"/>
          </w:tcPr>
          <w:p w14:paraId="06D78B4C" w14:textId="77777777" w:rsidR="003C0FB1" w:rsidRPr="000E5DB7" w:rsidRDefault="003C0FB1" w:rsidP="003073E6">
            <w:r w:rsidRPr="00830A49">
              <w:rPr>
                <w:szCs w:val="22"/>
              </w:rPr>
              <w:t xml:space="preserve">the Client shall be under no obligation to purchase any minimum number or value of </w:t>
            </w:r>
            <w:r>
              <w:rPr>
                <w:szCs w:val="22"/>
              </w:rPr>
              <w:t>Services</w:t>
            </w:r>
            <w:r w:rsidRPr="00830A49">
              <w:rPr>
                <w:szCs w:val="22"/>
              </w:rPr>
              <w:t>.</w:t>
            </w:r>
          </w:p>
        </w:tc>
      </w:tr>
      <w:tr w:rsidR="003C0FB1" w:rsidRPr="00CB5B77" w14:paraId="43A1B7F7" w14:textId="77777777" w:rsidTr="009A0BAB">
        <w:tc>
          <w:tcPr>
            <w:tcW w:w="753" w:type="dxa"/>
          </w:tcPr>
          <w:p w14:paraId="3A32B164" w14:textId="77777777" w:rsidR="003C0FB1" w:rsidRDefault="003C0FB1" w:rsidP="007F3458">
            <w:pPr>
              <w:rPr>
                <w:color w:val="0000FF"/>
              </w:rPr>
            </w:pPr>
            <w:r w:rsidRPr="000E5DB7">
              <w:rPr>
                <w:color w:val="0000FF"/>
              </w:rPr>
              <w:t>B.</w:t>
            </w:r>
          </w:p>
        </w:tc>
        <w:tc>
          <w:tcPr>
            <w:tcW w:w="8318" w:type="dxa"/>
            <w:gridSpan w:val="2"/>
          </w:tcPr>
          <w:p w14:paraId="45CC2484" w14:textId="77777777" w:rsidR="003C0FB1" w:rsidRDefault="003C0FB1" w:rsidP="003073E6">
            <w:r w:rsidRPr="000E5DB7">
              <w:t>The Contractor undertakes to notify the Client forthwith of any material change to the status of the Contractor with regard to the warranties, acknowledgements, representations and undertakings as set out at clause 4A and to comply with all reasonable directions of the Client with regard thereto which may include termination of this Agreement.</w:t>
            </w:r>
          </w:p>
        </w:tc>
      </w:tr>
    </w:tbl>
    <w:p w14:paraId="2E1B5AAB" w14:textId="77777777" w:rsidR="003C0FB1" w:rsidRDefault="003C0FB1" w:rsidP="00394603">
      <w:pPr>
        <w:pStyle w:val="Heading2"/>
      </w:pPr>
      <w:r w:rsidRPr="000E5DB7">
        <w:t>5.</w:t>
      </w:r>
      <w:r w:rsidRPr="000E5DB7">
        <w:tab/>
        <w:t xml:space="preserve">Remedies </w:t>
      </w:r>
    </w:p>
    <w:tbl>
      <w:tblPr>
        <w:tblW w:w="0" w:type="auto"/>
        <w:tblLook w:val="01E0" w:firstRow="1" w:lastRow="1" w:firstColumn="1" w:lastColumn="1" w:noHBand="0" w:noVBand="0"/>
      </w:tblPr>
      <w:tblGrid>
        <w:gridCol w:w="760"/>
        <w:gridCol w:w="8311"/>
      </w:tblGrid>
      <w:tr w:rsidR="003C0FB1" w:rsidRPr="00CB5B77" w14:paraId="369452D4" w14:textId="77777777" w:rsidTr="00175C84">
        <w:tc>
          <w:tcPr>
            <w:tcW w:w="760" w:type="dxa"/>
          </w:tcPr>
          <w:p w14:paraId="6A722716" w14:textId="77777777" w:rsidR="001F7FC2" w:rsidRDefault="001F7FC2" w:rsidP="00394603">
            <w:pPr>
              <w:rPr>
                <w:color w:val="0000FF"/>
              </w:rPr>
            </w:pPr>
          </w:p>
          <w:p w14:paraId="38527672" w14:textId="77777777" w:rsidR="001F7FC2" w:rsidRDefault="001F7FC2" w:rsidP="00394603">
            <w:pPr>
              <w:rPr>
                <w:color w:val="0000FF"/>
              </w:rPr>
            </w:pPr>
          </w:p>
          <w:p w14:paraId="4E96CC21" w14:textId="77777777" w:rsidR="003C0FB1" w:rsidRDefault="003C0FB1" w:rsidP="00394603">
            <w:pPr>
              <w:rPr>
                <w:color w:val="0000FF"/>
              </w:rPr>
            </w:pPr>
            <w:r w:rsidRPr="000E5DB7">
              <w:rPr>
                <w:color w:val="0000FF"/>
              </w:rPr>
              <w:t>A.</w:t>
            </w:r>
          </w:p>
        </w:tc>
        <w:tc>
          <w:tcPr>
            <w:tcW w:w="8311" w:type="dxa"/>
          </w:tcPr>
          <w:p w14:paraId="0A21EA3B" w14:textId="076CE501" w:rsidR="001F7FC2" w:rsidRPr="001F7FC2" w:rsidRDefault="00A86A4B" w:rsidP="001F7FC2">
            <w:pPr>
              <w:rPr>
                <w:b/>
                <w:i/>
                <w:highlight w:val="lightGray"/>
              </w:rPr>
            </w:pPr>
            <w:sdt>
              <w:sdtPr>
                <w:rPr>
                  <w:highlight w:val="lightGray"/>
                </w:rPr>
                <w:id w:val="-1636324986"/>
                <w:placeholder>
                  <w:docPart w:val="BDC0A0D4EFF74AECB960F338E13470F1"/>
                </w:placeholder>
                <w:showingPlcHdr/>
              </w:sdtPr>
              <w:sdtEndPr>
                <w:rPr>
                  <w:b/>
                  <w:i/>
                </w:rPr>
              </w:sdtEndPr>
              <w:sdtContent>
                <w:r w:rsidR="000323EF" w:rsidRPr="002204E4">
                  <w:rPr>
                    <w:rStyle w:val="PlaceholderText"/>
                  </w:rPr>
                  <w:t>Click here to enter text.</w:t>
                </w:r>
              </w:sdtContent>
            </w:sdt>
          </w:p>
          <w:p w14:paraId="52237D8C" w14:textId="77777777" w:rsidR="003C0FB1" w:rsidRDefault="003C0FB1" w:rsidP="006C71B4">
            <w:r w:rsidRPr="000E5DB7">
              <w:t xml:space="preserve">The Contractor shall be liable for and shall indemnify the Client for and in respect of all and any losses, claims, demands, damages or expenses which the Client may suffer due to and arising directly as a result of the negligence, act or omission, breach of contract, breach of duty, insolvency, recklessness, bad faith, wilful default or fraud of the Contractor, its </w:t>
            </w:r>
            <w:r w:rsidRPr="000E5DB7">
              <w:lastRenderedPageBreak/>
              <w:t>employees, Subcontractors or agents or any of them or as a result of the Contractor’s failure to exercise skill, care and diligence as outlined in clause 1. The terms of this clause 5A shall survive termination of this Agreement for any reason.</w:t>
            </w:r>
          </w:p>
        </w:tc>
      </w:tr>
      <w:tr w:rsidR="003C0FB1" w:rsidRPr="00CB5B77" w14:paraId="17DFA15B" w14:textId="77777777" w:rsidTr="00175C84">
        <w:tc>
          <w:tcPr>
            <w:tcW w:w="760" w:type="dxa"/>
          </w:tcPr>
          <w:p w14:paraId="733A693A" w14:textId="77777777" w:rsidR="003C0FB1" w:rsidRDefault="003C0FB1" w:rsidP="00394603">
            <w:pPr>
              <w:rPr>
                <w:color w:val="0000FF"/>
              </w:rPr>
            </w:pPr>
            <w:r w:rsidRPr="000E5DB7">
              <w:rPr>
                <w:color w:val="0000FF"/>
              </w:rPr>
              <w:lastRenderedPageBreak/>
              <w:t>B.</w:t>
            </w:r>
          </w:p>
        </w:tc>
        <w:tc>
          <w:tcPr>
            <w:tcW w:w="8311" w:type="dxa"/>
          </w:tcPr>
          <w:p w14:paraId="22E3CA96" w14:textId="77777777" w:rsidR="003C0FB1" w:rsidRDefault="003C0FB1" w:rsidP="006C71B4">
            <w:r w:rsidRPr="000E5DB7">
              <w:t>Save in respect of fraud (including fraudulent misrepresentation), personal injury or death</w:t>
            </w:r>
            <w:r>
              <w:t xml:space="preserve"> </w:t>
            </w:r>
            <w:r>
              <w:rPr>
                <w:szCs w:val="22"/>
              </w:rPr>
              <w:t>or in respect of the Contractor’s indemnity under clause 6(G)</w:t>
            </w:r>
            <w:r w:rsidRPr="000E5DB7">
              <w:t xml:space="preserve">, neither Party will be liable for any indirect losses (including loss of profit, loss of revenue, loss of goodwill, indirectly arising damages, costs and expenses) of any kind whatsoever and howsoever arising even if such Party has been advised of their possibility. </w:t>
            </w:r>
          </w:p>
        </w:tc>
      </w:tr>
      <w:tr w:rsidR="003C0FB1" w:rsidRPr="00CB5B77" w14:paraId="3C957A90" w14:textId="77777777" w:rsidTr="00AA6837">
        <w:trPr>
          <w:trHeight w:val="996"/>
        </w:trPr>
        <w:tc>
          <w:tcPr>
            <w:tcW w:w="760" w:type="dxa"/>
          </w:tcPr>
          <w:p w14:paraId="793DD0C2" w14:textId="77777777" w:rsidR="003C0FB1" w:rsidRDefault="003C0FB1" w:rsidP="00394603">
            <w:pPr>
              <w:rPr>
                <w:color w:val="0000FF"/>
              </w:rPr>
            </w:pPr>
            <w:r w:rsidRPr="000E5DB7">
              <w:rPr>
                <w:color w:val="0000FF"/>
              </w:rPr>
              <w:t>C.</w:t>
            </w:r>
          </w:p>
        </w:tc>
        <w:tc>
          <w:tcPr>
            <w:tcW w:w="8311" w:type="dxa"/>
          </w:tcPr>
          <w:p w14:paraId="537EA53A" w14:textId="77777777" w:rsidR="003C0FB1" w:rsidRPr="00343D57" w:rsidRDefault="003C0FB1" w:rsidP="006C71B4">
            <w:r w:rsidRPr="000E5DB7">
              <w:t>Should the Client find itself obliged to order elsewhere in consequence of the failure of the Contractor to deliver Services, the Client shall be entitled to recover from the Contractor any excess prices which may be paid by the Client.</w:t>
            </w:r>
          </w:p>
        </w:tc>
      </w:tr>
      <w:tr w:rsidR="003C0FB1" w:rsidRPr="00CB5B77" w14:paraId="1F940B81" w14:textId="77777777" w:rsidTr="00175C84">
        <w:trPr>
          <w:trHeight w:val="1207"/>
        </w:trPr>
        <w:tc>
          <w:tcPr>
            <w:tcW w:w="760" w:type="dxa"/>
          </w:tcPr>
          <w:p w14:paraId="4D8BADA5" w14:textId="77777777" w:rsidR="003C0FB1" w:rsidRPr="000E5DB7" w:rsidRDefault="003C0FB1" w:rsidP="00394603">
            <w:pPr>
              <w:rPr>
                <w:color w:val="0000FF"/>
              </w:rPr>
            </w:pPr>
            <w:r>
              <w:rPr>
                <w:color w:val="0000FF"/>
              </w:rPr>
              <w:t>D.</w:t>
            </w:r>
          </w:p>
        </w:tc>
        <w:tc>
          <w:tcPr>
            <w:tcW w:w="8311" w:type="dxa"/>
          </w:tcPr>
          <w:p w14:paraId="029169CA" w14:textId="77777777" w:rsidR="003C0FB1" w:rsidRPr="000E5DB7" w:rsidRDefault="003C0FB1" w:rsidP="006C71B4">
            <w:r w:rsidRPr="000E5DB7">
              <w:t>Except as otherwise expressly provided by this Agreement, all remedies available to either Party for breach of this Agreement are cumulative and may be exercised concurrently or separately, and the exercise of any one remedy shall not be deemed an election of such remedy to the exclusion of other remedies.</w:t>
            </w:r>
          </w:p>
        </w:tc>
      </w:tr>
      <w:tr w:rsidR="00AA6837" w:rsidRPr="00CB5B77" w14:paraId="30471257" w14:textId="77777777" w:rsidTr="00175C84">
        <w:trPr>
          <w:trHeight w:val="1207"/>
        </w:trPr>
        <w:tc>
          <w:tcPr>
            <w:tcW w:w="760" w:type="dxa"/>
          </w:tcPr>
          <w:p w14:paraId="0D8A1249" w14:textId="77777777" w:rsidR="00AA6837" w:rsidRDefault="00AA6837" w:rsidP="00394603">
            <w:pPr>
              <w:rPr>
                <w:color w:val="0000FF"/>
              </w:rPr>
            </w:pPr>
            <w:r>
              <w:rPr>
                <w:color w:val="0000FF"/>
              </w:rPr>
              <w:t>E.</w:t>
            </w:r>
          </w:p>
        </w:tc>
        <w:tc>
          <w:tcPr>
            <w:tcW w:w="8311" w:type="dxa"/>
          </w:tcPr>
          <w:p w14:paraId="04EC2A67" w14:textId="671B478B" w:rsidR="00AA6837" w:rsidRDefault="00EF61F3" w:rsidP="006C71B4">
            <w:pPr>
              <w:rPr>
                <w:i/>
                <w:iCs/>
                <w:color w:val="FF0000"/>
              </w:rPr>
            </w:pPr>
            <w:r w:rsidRPr="00FC5923">
              <w:rPr>
                <w:i/>
                <w:iCs/>
                <w:color w:val="FF0000"/>
                <w:highlight w:val="lightGray"/>
              </w:rPr>
              <w:fldChar w:fldCharType="begin">
                <w:ffData>
                  <w:name w:val="Text135"/>
                  <w:enabled/>
                  <w:calcOnExit w:val="0"/>
                  <w:textInput>
                    <w:default w:val="Delete and replace with “Not Used” if not applicable:"/>
                  </w:textInput>
                </w:ffData>
              </w:fldChar>
            </w:r>
            <w:r w:rsidR="00AA6837" w:rsidRPr="00FC5923">
              <w:rPr>
                <w:i/>
                <w:iCs/>
                <w:color w:val="FF0000"/>
                <w:highlight w:val="lightGray"/>
              </w:rPr>
              <w:instrText xml:space="preserve"> FORMTEXT </w:instrText>
            </w:r>
            <w:r w:rsidRPr="00FC5923">
              <w:rPr>
                <w:i/>
                <w:iCs/>
                <w:color w:val="FF0000"/>
                <w:highlight w:val="lightGray"/>
              </w:rPr>
            </w:r>
            <w:r w:rsidRPr="00FC5923">
              <w:rPr>
                <w:i/>
                <w:iCs/>
                <w:color w:val="FF0000"/>
                <w:highlight w:val="lightGray"/>
              </w:rPr>
              <w:fldChar w:fldCharType="separate"/>
            </w:r>
            <w:r w:rsidR="000323EF">
              <w:rPr>
                <w:i/>
                <w:iCs/>
                <w:color w:val="FF0000"/>
                <w:highlight w:val="lightGray"/>
              </w:rPr>
              <w:t> </w:t>
            </w:r>
            <w:r w:rsidR="000323EF">
              <w:rPr>
                <w:i/>
                <w:iCs/>
                <w:color w:val="FF0000"/>
                <w:highlight w:val="lightGray"/>
              </w:rPr>
              <w:t> </w:t>
            </w:r>
            <w:r w:rsidR="000323EF">
              <w:rPr>
                <w:i/>
                <w:iCs/>
                <w:color w:val="FF0000"/>
                <w:highlight w:val="lightGray"/>
              </w:rPr>
              <w:t> </w:t>
            </w:r>
            <w:r w:rsidR="000323EF">
              <w:rPr>
                <w:i/>
                <w:iCs/>
                <w:color w:val="FF0000"/>
                <w:highlight w:val="lightGray"/>
              </w:rPr>
              <w:t> </w:t>
            </w:r>
            <w:r w:rsidR="000323EF">
              <w:rPr>
                <w:i/>
                <w:iCs/>
                <w:color w:val="FF0000"/>
                <w:highlight w:val="lightGray"/>
              </w:rPr>
              <w:t> </w:t>
            </w:r>
            <w:r w:rsidRPr="00FC5923">
              <w:rPr>
                <w:i/>
                <w:iCs/>
                <w:color w:val="FF0000"/>
                <w:highlight w:val="lightGray"/>
              </w:rPr>
              <w:fldChar w:fldCharType="end"/>
            </w:r>
          </w:p>
          <w:p w14:paraId="73236783" w14:textId="0B5FC4E9" w:rsidR="00AA6837" w:rsidRPr="00AA6837" w:rsidRDefault="00AA6837" w:rsidP="00AA6837">
            <w:r w:rsidRPr="00343D57">
              <w:t xml:space="preserve">Save in respect of fraud, personal injury or death </w:t>
            </w:r>
            <w:r>
              <w:rPr>
                <w:szCs w:val="22"/>
              </w:rPr>
              <w:t xml:space="preserve">or in respect of the Contractor’s indemnity under clause 6(G) </w:t>
            </w:r>
            <w:r w:rsidRPr="00343D57">
              <w:t xml:space="preserve">(for which no limit applies), the limit of the Contractor’s aggregate liability to the Client under this Agreement whatsoever and howsoever arising shall not under any circumstances exceed </w:t>
            </w:r>
            <w:r w:rsidR="00EF61F3">
              <w:fldChar w:fldCharType="begin">
                <w:ffData>
                  <w:name w:val="Text144"/>
                  <w:enabled/>
                  <w:calcOnExit w:val="0"/>
                  <w:textInput>
                    <w:default w:val="[insert amount – eg: [number] per cent of the Charges paid or projected to be paid (whichever is higher) under this Agreement]"/>
                  </w:textInput>
                </w:ffData>
              </w:fldChar>
            </w:r>
            <w:bookmarkStart w:id="59" w:name="Text144"/>
            <w:r>
              <w:instrText xml:space="preserve"> FORMTEXT </w:instrText>
            </w:r>
            <w:r w:rsidR="00EF61F3">
              <w:fldChar w:fldCharType="separate"/>
            </w:r>
            <w:r w:rsidR="000323EF">
              <w:rPr>
                <w:noProof/>
              </w:rPr>
              <w:t xml:space="preserve">50 </w:t>
            </w:r>
            <w:r>
              <w:rPr>
                <w:noProof/>
              </w:rPr>
              <w:t>per cent of the Charges paid or projected to be paid (whichever is higher) under this Agreement]</w:t>
            </w:r>
            <w:r w:rsidR="00EF61F3">
              <w:fldChar w:fldCharType="end"/>
            </w:r>
            <w:bookmarkEnd w:id="59"/>
            <w:r>
              <w:t xml:space="preserve"> </w:t>
            </w:r>
            <w:r w:rsidRPr="00343D57">
              <w:t>reg</w:t>
            </w:r>
            <w:r>
              <w:t>ardless of the number of claims</w:t>
            </w:r>
            <w:r w:rsidRPr="00BE4F7F">
              <w:t>.</w:t>
            </w:r>
          </w:p>
        </w:tc>
      </w:tr>
      <w:tr w:rsidR="00394603" w:rsidRPr="00CB5B77" w14:paraId="1525FEF1" w14:textId="77777777" w:rsidTr="00175C84">
        <w:trPr>
          <w:trHeight w:val="703"/>
        </w:trPr>
        <w:tc>
          <w:tcPr>
            <w:tcW w:w="760" w:type="dxa"/>
          </w:tcPr>
          <w:p w14:paraId="31974FED" w14:textId="77777777" w:rsidR="00394603" w:rsidRDefault="00394603" w:rsidP="00394603">
            <w:pPr>
              <w:rPr>
                <w:color w:val="0000FF"/>
              </w:rPr>
            </w:pPr>
            <w:r>
              <w:rPr>
                <w:color w:val="0000FF"/>
              </w:rPr>
              <w:t>F.</w:t>
            </w:r>
          </w:p>
        </w:tc>
        <w:tc>
          <w:tcPr>
            <w:tcW w:w="8311" w:type="dxa"/>
          </w:tcPr>
          <w:p w14:paraId="14E1F30B" w14:textId="77777777" w:rsidR="00394603" w:rsidRPr="00CB5B77" w:rsidRDefault="00394603" w:rsidP="006C71B4">
            <w:r w:rsidRPr="000E5DB7">
              <w:t>If for any reason the Client is dissatisfied with the performance of the Contractor, a sum may be withheld from any payment otherwise due calculated as follows:</w:t>
            </w:r>
          </w:p>
          <w:p w14:paraId="3B35AC76" w14:textId="034636EA" w:rsidR="00394603" w:rsidRPr="000E5DB7" w:rsidRDefault="00EF61F3" w:rsidP="00114317">
            <w:r>
              <w:rPr>
                <w:szCs w:val="22"/>
              </w:rPr>
              <w:fldChar w:fldCharType="begin">
                <w:ffData>
                  <w:name w:val=""/>
                  <w:enabled/>
                  <w:calcOnExit w:val="0"/>
                  <w:textInput>
                    <w:default w:val="[Insert]"/>
                  </w:textInput>
                </w:ffData>
              </w:fldChar>
            </w:r>
            <w:r w:rsidR="00114317">
              <w:rPr>
                <w:szCs w:val="22"/>
              </w:rPr>
              <w:instrText xml:space="preserve"> FORMTEXT </w:instrText>
            </w:r>
            <w:r>
              <w:rPr>
                <w:szCs w:val="22"/>
              </w:rPr>
            </w:r>
            <w:r>
              <w:rPr>
                <w:szCs w:val="22"/>
              </w:rPr>
              <w:fldChar w:fldCharType="separate"/>
            </w:r>
            <w:r w:rsidR="000323EF" w:rsidRPr="000323EF">
              <w:rPr>
                <w:noProof/>
                <w:szCs w:val="22"/>
              </w:rPr>
              <w:t>Up to a maximum of 30% of the invoice or invoices submitted in respect of the period or periods giving rise to the dissatisfaction</w:t>
            </w:r>
            <w:r>
              <w:rPr>
                <w:szCs w:val="22"/>
              </w:rPr>
              <w:fldChar w:fldCharType="end"/>
            </w:r>
            <w:r w:rsidR="00114317" w:rsidRPr="000E5DB7">
              <w:t xml:space="preserve"> </w:t>
            </w:r>
            <w:r w:rsidR="00394603" w:rsidRPr="000E5DB7">
              <w:t xml:space="preserve">(“the Retention Amount”) which Retention Amount shall not at any given time exceed </w:t>
            </w:r>
            <w:r>
              <w:fldChar w:fldCharType="begin">
                <w:ffData>
                  <w:name w:val="Text145"/>
                  <w:enabled/>
                  <w:calcOnExit w:val="0"/>
                  <w:textInput>
                    <w:default w:val="[number]"/>
                  </w:textInput>
                </w:ffData>
              </w:fldChar>
            </w:r>
            <w:bookmarkStart w:id="60" w:name="Text145"/>
            <w:r w:rsidR="00114317">
              <w:instrText xml:space="preserve"> FORMTEXT </w:instrText>
            </w:r>
            <w:r>
              <w:fldChar w:fldCharType="separate"/>
            </w:r>
            <w:r w:rsidR="000323EF">
              <w:rPr>
                <w:noProof/>
              </w:rPr>
              <w:t>30</w:t>
            </w:r>
            <w:r>
              <w:fldChar w:fldCharType="end"/>
            </w:r>
            <w:bookmarkEnd w:id="60"/>
            <w:r w:rsidR="00394603" w:rsidRPr="000E5DB7">
              <w:t xml:space="preserve"> per cent of the Charges. In such event the Client shall identify the particular Services with which it is dissatisfied together with the reasons for such dissatisfaction. Payment of the Retention Amount will be made upon replacement and/or remedy of the said Services as identified by the Client or resolution of outstanding queries. The Client shall hold the Retention Amount on behalf of the Contractor but without any obligation to invest. The terms of this clause 5F shall be without prejudice to and not be in substitution for any remedy of the Client under this Agreement</w:t>
            </w:r>
            <w:r w:rsidR="00394603">
              <w:t>.</w:t>
            </w:r>
          </w:p>
        </w:tc>
      </w:tr>
      <w:tr w:rsidR="004F3DDB" w:rsidRPr="00CB5B77" w14:paraId="52D39B85" w14:textId="77777777" w:rsidTr="00175C84">
        <w:trPr>
          <w:trHeight w:val="703"/>
        </w:trPr>
        <w:tc>
          <w:tcPr>
            <w:tcW w:w="760" w:type="dxa"/>
          </w:tcPr>
          <w:p w14:paraId="6DB20F62" w14:textId="77777777" w:rsidR="004F3DDB" w:rsidRDefault="00A7281F" w:rsidP="00394603">
            <w:pPr>
              <w:rPr>
                <w:color w:val="0000FF"/>
              </w:rPr>
            </w:pPr>
            <w:r>
              <w:rPr>
                <w:color w:val="0000FF"/>
              </w:rPr>
              <w:t>G.</w:t>
            </w:r>
          </w:p>
        </w:tc>
        <w:tc>
          <w:tcPr>
            <w:tcW w:w="8311" w:type="dxa"/>
          </w:tcPr>
          <w:p w14:paraId="17505382" w14:textId="77777777" w:rsidR="000323EF" w:rsidRDefault="00EF61F3" w:rsidP="00D103CA">
            <w:pPr>
              <w:rPr>
                <w:i/>
                <w:iCs/>
                <w:noProof/>
                <w:color w:val="FF0000"/>
              </w:rPr>
            </w:pPr>
            <w:r>
              <w:rPr>
                <w:i/>
                <w:iCs/>
                <w:color w:val="FF0000"/>
              </w:rPr>
              <w:fldChar w:fldCharType="begin">
                <w:ffData>
                  <w:name w:val=""/>
                  <w:enabled/>
                  <w:calcOnExit w:val="0"/>
                  <w:textInput>
                    <w:default w:val="You must select one or the other of either G or H. Delete and replace with “Not Used” if not applicable: "/>
                  </w:textInput>
                </w:ffData>
              </w:fldChar>
            </w:r>
            <w:r w:rsidR="00D103CA">
              <w:rPr>
                <w:i/>
                <w:iCs/>
                <w:color w:val="FF0000"/>
              </w:rPr>
              <w:instrText xml:space="preserve"> FORMTEXT </w:instrText>
            </w:r>
            <w:r>
              <w:rPr>
                <w:i/>
                <w:iCs/>
                <w:color w:val="FF0000"/>
              </w:rPr>
            </w:r>
            <w:r>
              <w:rPr>
                <w:i/>
                <w:iCs/>
                <w:color w:val="FF0000"/>
              </w:rPr>
              <w:fldChar w:fldCharType="separate"/>
            </w:r>
            <w:r w:rsidR="000323EF">
              <w:rPr>
                <w:i/>
                <w:iCs/>
                <w:noProof/>
                <w:color w:val="FF0000"/>
              </w:rPr>
              <w:t>Not Used</w:t>
            </w:r>
          </w:p>
          <w:p w14:paraId="63050667" w14:textId="4B47A9F7" w:rsidR="004F3DDB" w:rsidRPr="004F3DDB" w:rsidRDefault="00EF61F3" w:rsidP="00D103CA">
            <w:r>
              <w:rPr>
                <w:i/>
                <w:iCs/>
                <w:color w:val="FF0000"/>
              </w:rPr>
              <w:fldChar w:fldCharType="end"/>
            </w:r>
            <w:r w:rsidR="00325955" w:rsidRPr="00325955">
              <w:rPr>
                <w:szCs w:val="22"/>
              </w:rPr>
              <w:t>Time of d</w:t>
            </w:r>
            <w:r w:rsidR="004F3DDB" w:rsidRPr="00DE06E5">
              <w:rPr>
                <w:szCs w:val="22"/>
              </w:rPr>
              <w:t>elivery shall be of the essence and if the Contractor fails to deliver the Services within the time period promised or specified in the Specification, the Client may by notice in writing to the Contractor’s Contact release itself from any obligation to accept and pay for the Services and / or terminate this Agreement in either case without prejudice to any other rights and remedies of the Client</w:t>
            </w:r>
            <w:r w:rsidR="004F3DDB" w:rsidRPr="00F45DC0">
              <w:t>.</w:t>
            </w:r>
          </w:p>
        </w:tc>
      </w:tr>
      <w:tr w:rsidR="004F3DDB" w:rsidRPr="00CB5B77" w14:paraId="03B9429B" w14:textId="77777777" w:rsidTr="00101A30">
        <w:tc>
          <w:tcPr>
            <w:tcW w:w="760" w:type="dxa"/>
          </w:tcPr>
          <w:p w14:paraId="1B02320F" w14:textId="77777777" w:rsidR="004F3DDB" w:rsidRDefault="00A7281F" w:rsidP="00394603">
            <w:pPr>
              <w:keepNext/>
              <w:rPr>
                <w:color w:val="0000FF"/>
              </w:rPr>
            </w:pPr>
            <w:r>
              <w:rPr>
                <w:color w:val="0000FF"/>
              </w:rPr>
              <w:lastRenderedPageBreak/>
              <w:t>H.</w:t>
            </w:r>
          </w:p>
        </w:tc>
        <w:tc>
          <w:tcPr>
            <w:tcW w:w="8311" w:type="dxa"/>
            <w:shd w:val="clear" w:color="auto" w:fill="auto"/>
          </w:tcPr>
          <w:p w14:paraId="3E471CC7" w14:textId="7FA04F7B" w:rsidR="004F3DDB" w:rsidRPr="00B12CE7" w:rsidRDefault="00EF61F3" w:rsidP="00A7281F">
            <w:r>
              <w:rPr>
                <w:i/>
                <w:iCs/>
                <w:color w:val="FF0000"/>
              </w:rPr>
              <w:fldChar w:fldCharType="begin">
                <w:ffData>
                  <w:name w:val=""/>
                  <w:enabled/>
                  <w:calcOnExit w:val="0"/>
                  <w:textInput>
                    <w:default w:val="You must select one or the other of either G or H. Delete and replace with “Not Used” if not applicable: "/>
                  </w:textInput>
                </w:ffData>
              </w:fldChar>
            </w:r>
            <w:r w:rsidR="00D103CA">
              <w:rPr>
                <w:i/>
                <w:iCs/>
                <w:color w:val="FF0000"/>
              </w:rPr>
              <w:instrText xml:space="preserve"> FORMTEXT </w:instrText>
            </w:r>
            <w:r>
              <w:rPr>
                <w:i/>
                <w:iCs/>
                <w:color w:val="FF0000"/>
              </w:rPr>
            </w:r>
            <w:r>
              <w:rPr>
                <w:i/>
                <w:iCs/>
                <w:color w:val="FF0000"/>
              </w:rPr>
              <w:fldChar w:fldCharType="separate"/>
            </w:r>
            <w:r w:rsidR="00D103CA">
              <w:rPr>
                <w:i/>
                <w:iCs/>
                <w:noProof/>
                <w:color w:val="FF0000"/>
              </w:rPr>
              <w:t xml:space="preserve"> </w:t>
            </w:r>
            <w:r>
              <w:rPr>
                <w:i/>
                <w:iCs/>
                <w:color w:val="FF0000"/>
              </w:rPr>
              <w:fldChar w:fldCharType="end"/>
            </w:r>
          </w:p>
          <w:p w14:paraId="4927C207" w14:textId="053DB108" w:rsidR="004F3DDB" w:rsidRPr="00B12CE7" w:rsidRDefault="004F3DDB" w:rsidP="00A7281F">
            <w:pPr>
              <w:rPr>
                <w:rFonts w:asciiTheme="minorHAnsi" w:hAnsiTheme="minorHAnsi"/>
              </w:rPr>
            </w:pPr>
            <w:r w:rsidRPr="00B12CE7">
              <w:rPr>
                <w:rFonts w:asciiTheme="minorHAnsi" w:hAnsiTheme="minorHAnsi"/>
                <w:szCs w:val="22"/>
              </w:rPr>
              <w:t xml:space="preserve">Without prejudice to any general right to damages under this Agreement where the Contractor does not provide the Services within delivery dates or lead times in accordance with this Agreement, the Client may, at his discretion, deduct </w:t>
            </w:r>
            <w:r w:rsidR="00EF61F3">
              <w:fldChar w:fldCharType="begin">
                <w:ffData>
                  <w:name w:val="Text43"/>
                  <w:enabled/>
                  <w:calcOnExit w:val="0"/>
                  <w:textInput>
                    <w:default w:val="[insert amount]"/>
                  </w:textInput>
                </w:ffData>
              </w:fldChar>
            </w:r>
            <w:r w:rsidR="001F7FC2">
              <w:instrText xml:space="preserve"> </w:instrText>
            </w:r>
            <w:bookmarkStart w:id="61" w:name="Text43"/>
            <w:r w:rsidR="001F7FC2">
              <w:instrText xml:space="preserve">FORMTEXT </w:instrText>
            </w:r>
            <w:r w:rsidR="00EF61F3">
              <w:fldChar w:fldCharType="separate"/>
            </w:r>
            <w:r w:rsidR="000323EF">
              <w:rPr>
                <w:noProof/>
              </w:rPr>
              <w:t>5%</w:t>
            </w:r>
            <w:r w:rsidR="00EF61F3">
              <w:fldChar w:fldCharType="end"/>
            </w:r>
            <w:bookmarkEnd w:id="61"/>
            <w:r w:rsidRPr="00B12CE7">
              <w:rPr>
                <w:rFonts w:asciiTheme="minorHAnsi" w:hAnsiTheme="minorHAnsi"/>
                <w:szCs w:val="22"/>
              </w:rPr>
              <w:t xml:space="preserve">  per week</w:t>
            </w:r>
            <w:r w:rsidR="001F7FC2">
              <w:rPr>
                <w:rFonts w:asciiTheme="minorHAnsi" w:hAnsiTheme="minorHAnsi"/>
                <w:szCs w:val="22"/>
              </w:rPr>
              <w:t>/day</w:t>
            </w:r>
            <w:r w:rsidRPr="00B12CE7">
              <w:rPr>
                <w:rFonts w:asciiTheme="minorHAnsi" w:hAnsiTheme="minorHAnsi"/>
                <w:szCs w:val="22"/>
              </w:rPr>
              <w:t>, or part thereof, for each week</w:t>
            </w:r>
            <w:r w:rsidR="001F7FC2">
              <w:rPr>
                <w:rFonts w:asciiTheme="minorHAnsi" w:hAnsiTheme="minorHAnsi"/>
                <w:szCs w:val="22"/>
              </w:rPr>
              <w:t>/day</w:t>
            </w:r>
            <w:r w:rsidRPr="00B12CE7">
              <w:rPr>
                <w:rFonts w:asciiTheme="minorHAnsi" w:hAnsiTheme="minorHAnsi"/>
                <w:szCs w:val="22"/>
              </w:rPr>
              <w:t xml:space="preserve"> of late delivery as liquidated damages up to a maximum amount of </w:t>
            </w:r>
            <w:r w:rsidR="00EF61F3">
              <w:fldChar w:fldCharType="begin">
                <w:ffData>
                  <w:name w:val=""/>
                  <w:enabled/>
                  <w:calcOnExit w:val="0"/>
                  <w:textInput>
                    <w:default w:val="[insert amount]"/>
                  </w:textInput>
                </w:ffData>
              </w:fldChar>
            </w:r>
            <w:r w:rsidR="001F7FC2">
              <w:instrText xml:space="preserve"> FORMTEXT </w:instrText>
            </w:r>
            <w:r w:rsidR="00EF61F3">
              <w:fldChar w:fldCharType="separate"/>
            </w:r>
            <w:r w:rsidR="000323EF">
              <w:t>50%</w:t>
            </w:r>
            <w:r w:rsidR="00EF61F3">
              <w:fldChar w:fldCharType="end"/>
            </w:r>
            <w:r w:rsidRPr="00B12CE7">
              <w:rPr>
                <w:rFonts w:asciiTheme="minorHAnsi" w:hAnsiTheme="minorHAnsi"/>
                <w:szCs w:val="22"/>
              </w:rPr>
              <w:t xml:space="preserve"> (the “</w:t>
            </w:r>
            <w:r w:rsidR="00A7281F" w:rsidRPr="00B12CE7">
              <w:rPr>
                <w:rFonts w:asciiTheme="minorHAnsi" w:hAnsiTheme="minorHAnsi"/>
                <w:szCs w:val="22"/>
              </w:rPr>
              <w:t>Liquidated Damages Threshold”).</w:t>
            </w:r>
          </w:p>
          <w:p w14:paraId="154B682D" w14:textId="77777777" w:rsidR="004F3DDB" w:rsidRPr="00B12CE7" w:rsidRDefault="004F3DDB" w:rsidP="00A7281F">
            <w:pPr>
              <w:tabs>
                <w:tab w:val="center" w:pos="4153"/>
                <w:tab w:val="right" w:pos="8306"/>
              </w:tabs>
              <w:rPr>
                <w:rFonts w:asciiTheme="minorHAnsi" w:hAnsiTheme="minorHAnsi"/>
              </w:rPr>
            </w:pPr>
            <w:r w:rsidRPr="00B12CE7">
              <w:rPr>
                <w:rFonts w:asciiTheme="minorHAnsi" w:hAnsiTheme="minorHAnsi"/>
                <w:szCs w:val="22"/>
              </w:rPr>
              <w:t>Where the Liquidated Damages Threshold is met or exceeded (being that delivery continues not to be performed after the Liquidated Damages Threshold is met), the Client shall be entitled to:</w:t>
            </w:r>
          </w:p>
          <w:p w14:paraId="08E853D4" w14:textId="77777777" w:rsidR="004F3DDB" w:rsidRPr="00B12CE7" w:rsidRDefault="004F3DDB" w:rsidP="0054371F">
            <w:pPr>
              <w:pStyle w:val="ListParagraph"/>
              <w:numPr>
                <w:ilvl w:val="0"/>
                <w:numId w:val="7"/>
              </w:numPr>
              <w:tabs>
                <w:tab w:val="center" w:pos="4153"/>
                <w:tab w:val="right" w:pos="8306"/>
              </w:tabs>
              <w:rPr>
                <w:rFonts w:asciiTheme="minorHAnsi" w:hAnsiTheme="minorHAnsi"/>
              </w:rPr>
            </w:pPr>
            <w:r w:rsidRPr="00B12CE7">
              <w:rPr>
                <w:rFonts w:asciiTheme="minorHAnsi" w:hAnsiTheme="minorHAnsi"/>
                <w:szCs w:val="22"/>
              </w:rPr>
              <w:t xml:space="preserve"> claim any remedy available to it (whether under this Agreement or otherwise) for loss or damage incurred or suffered by it after the end of the Liquidated Damages Period; and</w:t>
            </w:r>
          </w:p>
          <w:p w14:paraId="53E49872" w14:textId="77777777" w:rsidR="004F3DDB" w:rsidRPr="00B12CE7" w:rsidRDefault="004F3DDB" w:rsidP="0054371F">
            <w:pPr>
              <w:pStyle w:val="ListParagraph"/>
              <w:numPr>
                <w:ilvl w:val="0"/>
                <w:numId w:val="7"/>
              </w:numPr>
              <w:tabs>
                <w:tab w:val="center" w:pos="4153"/>
                <w:tab w:val="right" w:pos="8306"/>
              </w:tabs>
            </w:pPr>
            <w:r w:rsidRPr="00B12CE7">
              <w:rPr>
                <w:rFonts w:asciiTheme="minorHAnsi" w:hAnsiTheme="minorHAnsi"/>
                <w:szCs w:val="22"/>
              </w:rPr>
              <w:t>without prejudice to sub-clause (1), the Client shall be entitled to terminate the Agreement with immediate effect by giving notice in writing to the Contractor</w:t>
            </w:r>
          </w:p>
        </w:tc>
      </w:tr>
    </w:tbl>
    <w:p w14:paraId="753CEB14" w14:textId="77777777" w:rsidR="003C0FB1" w:rsidRDefault="003C0FB1" w:rsidP="00394603">
      <w:pPr>
        <w:pStyle w:val="Heading2"/>
      </w:pPr>
      <w:r w:rsidRPr="000E5DB7">
        <w:t>6.</w:t>
      </w:r>
      <w:r w:rsidRPr="000E5DB7">
        <w:tab/>
        <w:t xml:space="preserve">Intellectual Property </w:t>
      </w:r>
    </w:p>
    <w:tbl>
      <w:tblPr>
        <w:tblW w:w="0" w:type="auto"/>
        <w:tblLook w:val="01E0" w:firstRow="1" w:lastRow="1" w:firstColumn="1" w:lastColumn="1" w:noHBand="0" w:noVBand="0"/>
      </w:tblPr>
      <w:tblGrid>
        <w:gridCol w:w="760"/>
        <w:gridCol w:w="684"/>
        <w:gridCol w:w="7627"/>
      </w:tblGrid>
      <w:tr w:rsidR="003C0FB1" w:rsidRPr="00CB5B77" w14:paraId="3D415331" w14:textId="77777777" w:rsidTr="00503F93">
        <w:tc>
          <w:tcPr>
            <w:tcW w:w="828" w:type="dxa"/>
          </w:tcPr>
          <w:p w14:paraId="3D135600" w14:textId="77777777" w:rsidR="003C0FB1" w:rsidRDefault="003C0FB1" w:rsidP="00394603">
            <w:pPr>
              <w:rPr>
                <w:color w:val="0000FF"/>
              </w:rPr>
            </w:pPr>
            <w:r w:rsidRPr="000E5DB7">
              <w:rPr>
                <w:color w:val="0000FF"/>
              </w:rPr>
              <w:t>A.</w:t>
            </w:r>
          </w:p>
        </w:tc>
        <w:tc>
          <w:tcPr>
            <w:tcW w:w="9540" w:type="dxa"/>
            <w:gridSpan w:val="2"/>
          </w:tcPr>
          <w:p w14:paraId="29D72208" w14:textId="77777777" w:rsidR="003C0FB1" w:rsidRDefault="003C0FB1" w:rsidP="00A7281F">
            <w:r w:rsidRPr="000E5DB7">
              <w:t>Intellectual Property Rights (“IPR”) means all patents and patent rights, trademarks and trademark rights, trade names and trade name rights, service marks and service mark rights, service names and service name rights, brand names, copyrights and copyright rights, trade dress, business and product names, logos, slogans, trade secrets, industrial models, utility models, design models, designs, rights in confidential information, know-how, rights in the nature of unfair competition rights and rights to sue for passing off, and all pending applications for and registrations of patents, trademarks, service marks, and copyrights together with all connected and similar or analogous rights in any country or jurisdiction for the full term thereof.</w:t>
            </w:r>
          </w:p>
        </w:tc>
      </w:tr>
      <w:tr w:rsidR="003C0FB1" w:rsidRPr="00CB5B77" w14:paraId="6758B068" w14:textId="77777777" w:rsidTr="00503F93">
        <w:tc>
          <w:tcPr>
            <w:tcW w:w="828" w:type="dxa"/>
          </w:tcPr>
          <w:p w14:paraId="0E2140D1" w14:textId="77777777" w:rsidR="003C0FB1" w:rsidRDefault="003C0FB1" w:rsidP="00394603">
            <w:pPr>
              <w:rPr>
                <w:color w:val="0000FF"/>
              </w:rPr>
            </w:pPr>
            <w:r w:rsidRPr="000E5DB7">
              <w:rPr>
                <w:color w:val="0000FF"/>
              </w:rPr>
              <w:t>B.</w:t>
            </w:r>
          </w:p>
        </w:tc>
        <w:tc>
          <w:tcPr>
            <w:tcW w:w="9540" w:type="dxa"/>
            <w:gridSpan w:val="2"/>
          </w:tcPr>
          <w:p w14:paraId="2CC04661" w14:textId="77777777" w:rsidR="003C0FB1" w:rsidRDefault="003C0FB1" w:rsidP="00A7281F">
            <w:r w:rsidRPr="000E5DB7">
              <w:t>Pre-existing IPR means all IPR existing prior to the date of this Agreement and all IPR in any materials, acquired or developed by or for Contractor or Client independently of this Agreement, and any IPR in Contractor’s standard hardware and software products or modifications or updates to such products.</w:t>
            </w:r>
          </w:p>
        </w:tc>
      </w:tr>
      <w:tr w:rsidR="003C0FB1" w:rsidRPr="00CB5B77" w14:paraId="63C45895" w14:textId="77777777" w:rsidTr="00503F93">
        <w:tc>
          <w:tcPr>
            <w:tcW w:w="828" w:type="dxa"/>
          </w:tcPr>
          <w:p w14:paraId="50747653" w14:textId="77777777" w:rsidR="003C0FB1" w:rsidRDefault="003C0FB1" w:rsidP="00394603">
            <w:pPr>
              <w:rPr>
                <w:color w:val="0000FF"/>
              </w:rPr>
            </w:pPr>
            <w:r w:rsidRPr="000E5DB7">
              <w:rPr>
                <w:color w:val="0000FF"/>
              </w:rPr>
              <w:t>C.</w:t>
            </w:r>
          </w:p>
        </w:tc>
        <w:tc>
          <w:tcPr>
            <w:tcW w:w="9540" w:type="dxa"/>
            <w:gridSpan w:val="2"/>
          </w:tcPr>
          <w:p w14:paraId="1EEC2140" w14:textId="77777777" w:rsidR="003C0FB1" w:rsidRDefault="003C0FB1" w:rsidP="00A7281F">
            <w:r w:rsidRPr="000E5DB7">
              <w:t>All IPR title and interest in all reports, data manuals and/or other materials (other than software) (including without limitation all and any audio or audio visual recordings, transcripts, books, papers, records, notes, illustrations, photographs, diagrams) produced for the purposes of this Agreement (collectively “the Materials”) (or any part or parts thereof) shall vest in the Client and the Contractor so acknowledges and confirms. For the avoidance of doubt the Contractor hereby assigns all Intellectual Property Rights, title and interest in the Materials (including by way of present assignment of future copyright) to the extent that any such Intellectual Property Rights title or interest may be deemed by law to reside in it in the Materials to the Client absolutely.</w:t>
            </w:r>
          </w:p>
        </w:tc>
      </w:tr>
      <w:tr w:rsidR="003C0FB1" w:rsidRPr="00CB5B77" w14:paraId="5D6C7001" w14:textId="77777777" w:rsidTr="00503F93">
        <w:tc>
          <w:tcPr>
            <w:tcW w:w="828" w:type="dxa"/>
          </w:tcPr>
          <w:p w14:paraId="7E873F24" w14:textId="77777777" w:rsidR="003C0FB1" w:rsidRDefault="003C0FB1" w:rsidP="00394603">
            <w:pPr>
              <w:rPr>
                <w:color w:val="0000FF"/>
              </w:rPr>
            </w:pPr>
            <w:r w:rsidRPr="000E5DB7">
              <w:rPr>
                <w:color w:val="0000FF"/>
              </w:rPr>
              <w:t>D.</w:t>
            </w:r>
          </w:p>
        </w:tc>
        <w:tc>
          <w:tcPr>
            <w:tcW w:w="9540" w:type="dxa"/>
            <w:gridSpan w:val="2"/>
          </w:tcPr>
          <w:p w14:paraId="258E4150" w14:textId="77777777" w:rsidR="003C0FB1" w:rsidRDefault="003C0FB1" w:rsidP="00A7281F">
            <w:r w:rsidRPr="000E5DB7">
              <w:t>The Client grants to the Contractor a royalty-free non-exclusive licence to use the Client’s Pre-existing IPR for the Term to the extent necessary to enable the Contractor to fulfil its obligations under this Agreement. Save as expressly set out in this clause 6 all Pre-Existing IPR shall remain the sole property of the party who owned, acquired or developed such intellectual property.</w:t>
            </w:r>
          </w:p>
        </w:tc>
      </w:tr>
      <w:tr w:rsidR="003C0FB1" w:rsidRPr="00CB5B77" w14:paraId="13BCAC92" w14:textId="77777777" w:rsidTr="00503F93">
        <w:tc>
          <w:tcPr>
            <w:tcW w:w="828" w:type="dxa"/>
          </w:tcPr>
          <w:p w14:paraId="2411BD51" w14:textId="77777777" w:rsidR="003C0FB1" w:rsidRDefault="003C0FB1" w:rsidP="00394603">
            <w:pPr>
              <w:rPr>
                <w:color w:val="0000FF"/>
              </w:rPr>
            </w:pPr>
            <w:r w:rsidRPr="000E5DB7">
              <w:rPr>
                <w:color w:val="0000FF"/>
              </w:rPr>
              <w:lastRenderedPageBreak/>
              <w:t>E.</w:t>
            </w:r>
          </w:p>
        </w:tc>
        <w:tc>
          <w:tcPr>
            <w:tcW w:w="9540" w:type="dxa"/>
            <w:gridSpan w:val="2"/>
          </w:tcPr>
          <w:p w14:paraId="579895EE" w14:textId="77777777" w:rsidR="003C0FB1" w:rsidRDefault="003C0FB1" w:rsidP="00A7281F">
            <w:r w:rsidRPr="000E5DB7">
              <w:t>The Contractor shall waive or procure a waiver of any moral rights subsisting in copyright produced under or in performance of this Agreement.</w:t>
            </w:r>
          </w:p>
        </w:tc>
      </w:tr>
      <w:tr w:rsidR="003C0FB1" w:rsidRPr="00CB5B77" w14:paraId="346201C6" w14:textId="77777777" w:rsidTr="00503F93">
        <w:tc>
          <w:tcPr>
            <w:tcW w:w="828" w:type="dxa"/>
          </w:tcPr>
          <w:p w14:paraId="4835201A" w14:textId="77777777" w:rsidR="003C0FB1" w:rsidRDefault="003C0FB1" w:rsidP="00394603">
            <w:pPr>
              <w:rPr>
                <w:color w:val="0000FF"/>
              </w:rPr>
            </w:pPr>
            <w:r w:rsidRPr="000E5DB7">
              <w:rPr>
                <w:color w:val="0000FF"/>
              </w:rPr>
              <w:t>F.</w:t>
            </w:r>
          </w:p>
        </w:tc>
        <w:tc>
          <w:tcPr>
            <w:tcW w:w="9540" w:type="dxa"/>
            <w:gridSpan w:val="2"/>
          </w:tcPr>
          <w:p w14:paraId="391D4EBA" w14:textId="77777777" w:rsidR="003C0FB1" w:rsidRDefault="003C0FB1" w:rsidP="00A7281F">
            <w:r w:rsidRPr="000E5DB7">
              <w:t>Nothing in this Agreement shall prohibit or be deemed to prohibit the Contractor from providing services similar to the Services to any party other than the Parties hereto. In no event shall the Contractor be precluded from independently developing for itself, or for others, materials which are competitive with, or similar to, the Services and to use its general knowledge, skills and experience, and any ideas, concepts, know-how, formats, templates, methodologies and techniques that are acquired or used in the course of providing the Services.</w:t>
            </w:r>
          </w:p>
        </w:tc>
      </w:tr>
      <w:tr w:rsidR="003C0FB1" w:rsidRPr="00CB5B77" w14:paraId="1BDD0545" w14:textId="77777777" w:rsidTr="00503F93">
        <w:tc>
          <w:tcPr>
            <w:tcW w:w="828" w:type="dxa"/>
          </w:tcPr>
          <w:p w14:paraId="2EEAD85B" w14:textId="77777777" w:rsidR="003C0FB1" w:rsidRDefault="003C0FB1" w:rsidP="00394603">
            <w:pPr>
              <w:rPr>
                <w:color w:val="0000FF"/>
              </w:rPr>
            </w:pPr>
            <w:r w:rsidRPr="000E5DB7">
              <w:rPr>
                <w:color w:val="0000FF"/>
              </w:rPr>
              <w:t>G.</w:t>
            </w:r>
          </w:p>
        </w:tc>
        <w:tc>
          <w:tcPr>
            <w:tcW w:w="9540" w:type="dxa"/>
            <w:gridSpan w:val="2"/>
          </w:tcPr>
          <w:p w14:paraId="027AE338" w14:textId="77777777" w:rsidR="003C0FB1" w:rsidRDefault="003C0FB1" w:rsidP="00A7281F">
            <w:r w:rsidRPr="000E5DB7">
              <w:rPr>
                <w:szCs w:val="22"/>
              </w:rPr>
              <w:t xml:space="preserve">The Contractor shall ensure that all and any necessary consents and/or licences for any software, instrument, modality or methodology are obtained and in place before use for the purposes of this Agreement (to include but not be limited to ensuring that the Client shall be vested with all necessary rights so as to enable the Client to enjoy the benefit of the Services for its business purposes). </w:t>
            </w:r>
            <w:r>
              <w:rPr>
                <w:szCs w:val="22"/>
              </w:rPr>
              <w:t xml:space="preserve"> </w:t>
            </w:r>
            <w:r w:rsidRPr="000E5DB7">
              <w:rPr>
                <w:szCs w:val="22"/>
              </w:rPr>
              <w:t>The Contractor hereby indemnifies the Client and shall keep and hold the Client harmless from and in respect of all and any  loss</w:t>
            </w:r>
            <w:r>
              <w:rPr>
                <w:szCs w:val="22"/>
              </w:rPr>
              <w:t>es (whether direct, indirect or consequential) liability,</w:t>
            </w:r>
            <w:r w:rsidRPr="000E5DB7">
              <w:rPr>
                <w:szCs w:val="22"/>
              </w:rPr>
              <w:t xml:space="preserve"> damages</w:t>
            </w:r>
            <w:r>
              <w:rPr>
                <w:szCs w:val="22"/>
              </w:rPr>
              <w:t>,</w:t>
            </w:r>
            <w:r w:rsidRPr="000E5DB7">
              <w:rPr>
                <w:szCs w:val="22"/>
              </w:rPr>
              <w:t xml:space="preserve"> claims</w:t>
            </w:r>
            <w:r>
              <w:rPr>
                <w:szCs w:val="22"/>
              </w:rPr>
              <w:t>,</w:t>
            </w:r>
            <w:r w:rsidRPr="000E5DB7">
              <w:rPr>
                <w:szCs w:val="22"/>
              </w:rPr>
              <w:t xml:space="preserve"> costs or expenses which arise by reason of any breach of third party Intellectual Property Rights in so far as any such rights are used for the purposes of this Agreement.</w:t>
            </w:r>
          </w:p>
          <w:p w14:paraId="3F6B8BBF" w14:textId="77777777" w:rsidR="003C0FB1" w:rsidRDefault="003C0FB1" w:rsidP="00A7281F">
            <w:r w:rsidRPr="000E5DB7">
              <w:rPr>
                <w:szCs w:val="22"/>
              </w:rPr>
              <w:t xml:space="preserve">At the </w:t>
            </w:r>
            <w:r>
              <w:rPr>
                <w:szCs w:val="22"/>
              </w:rPr>
              <w:t>request</w:t>
            </w:r>
            <w:r w:rsidRPr="000E5DB7">
              <w:rPr>
                <w:szCs w:val="22"/>
              </w:rPr>
              <w:t xml:space="preserve"> of the Client for and in respect of any such breach, the Contractor shall at its expense and option:  </w:t>
            </w:r>
          </w:p>
        </w:tc>
      </w:tr>
      <w:tr w:rsidR="003C0FB1" w:rsidRPr="00CB5B77" w14:paraId="51B0DC81" w14:textId="77777777" w:rsidTr="00503F93">
        <w:tc>
          <w:tcPr>
            <w:tcW w:w="828" w:type="dxa"/>
          </w:tcPr>
          <w:p w14:paraId="091FDB3F" w14:textId="77777777" w:rsidR="003C0FB1" w:rsidRDefault="003C0FB1" w:rsidP="00394603">
            <w:pPr>
              <w:rPr>
                <w:color w:val="0000FF"/>
              </w:rPr>
            </w:pPr>
          </w:p>
        </w:tc>
        <w:tc>
          <w:tcPr>
            <w:tcW w:w="720" w:type="dxa"/>
          </w:tcPr>
          <w:p w14:paraId="262AB5B0" w14:textId="77777777" w:rsidR="003C0FB1" w:rsidRDefault="003C0FB1" w:rsidP="00A7281F">
            <w:r w:rsidRPr="000E5DB7">
              <w:rPr>
                <w:szCs w:val="22"/>
              </w:rPr>
              <w:t>(i)</w:t>
            </w:r>
          </w:p>
        </w:tc>
        <w:tc>
          <w:tcPr>
            <w:tcW w:w="8820" w:type="dxa"/>
          </w:tcPr>
          <w:p w14:paraId="4F88E473" w14:textId="77777777" w:rsidR="003C0FB1" w:rsidRDefault="003C0FB1" w:rsidP="00A7281F">
            <w:r w:rsidRPr="000E5DB7">
              <w:rPr>
                <w:szCs w:val="22"/>
              </w:rPr>
              <w:t>procure the necessary rights for the Client to continue use;</w:t>
            </w:r>
          </w:p>
        </w:tc>
      </w:tr>
      <w:tr w:rsidR="003C0FB1" w:rsidRPr="00CB5B77" w14:paraId="4A8E611E" w14:textId="77777777" w:rsidTr="00503F93">
        <w:tc>
          <w:tcPr>
            <w:tcW w:w="828" w:type="dxa"/>
          </w:tcPr>
          <w:p w14:paraId="09081AB5" w14:textId="77777777" w:rsidR="003C0FB1" w:rsidRDefault="003C0FB1" w:rsidP="00394603">
            <w:pPr>
              <w:rPr>
                <w:color w:val="0000FF"/>
              </w:rPr>
            </w:pPr>
          </w:p>
        </w:tc>
        <w:tc>
          <w:tcPr>
            <w:tcW w:w="720" w:type="dxa"/>
          </w:tcPr>
          <w:p w14:paraId="16F53D11" w14:textId="77777777" w:rsidR="003C0FB1" w:rsidRDefault="003C0FB1" w:rsidP="00A7281F">
            <w:r w:rsidRPr="000E5DB7">
              <w:rPr>
                <w:szCs w:val="22"/>
              </w:rPr>
              <w:t>(ii)</w:t>
            </w:r>
          </w:p>
        </w:tc>
        <w:tc>
          <w:tcPr>
            <w:tcW w:w="8820" w:type="dxa"/>
          </w:tcPr>
          <w:p w14:paraId="59346833" w14:textId="77777777" w:rsidR="003C0FB1" w:rsidRDefault="003C0FB1" w:rsidP="00A7281F">
            <w:r w:rsidRPr="000E5DB7">
              <w:rPr>
                <w:szCs w:val="22"/>
              </w:rPr>
              <w:t>replace the relevant deliverable with a non-infringing equivalent;</w:t>
            </w:r>
          </w:p>
        </w:tc>
      </w:tr>
      <w:tr w:rsidR="003C0FB1" w:rsidRPr="00CB5B77" w14:paraId="45D7EA2C" w14:textId="77777777" w:rsidTr="00503F93">
        <w:trPr>
          <w:trHeight w:val="868"/>
        </w:trPr>
        <w:tc>
          <w:tcPr>
            <w:tcW w:w="828" w:type="dxa"/>
          </w:tcPr>
          <w:p w14:paraId="533087A6" w14:textId="77777777" w:rsidR="003C0FB1" w:rsidRDefault="003C0FB1" w:rsidP="00394603">
            <w:pPr>
              <w:rPr>
                <w:color w:val="0000FF"/>
              </w:rPr>
            </w:pPr>
          </w:p>
        </w:tc>
        <w:tc>
          <w:tcPr>
            <w:tcW w:w="720" w:type="dxa"/>
          </w:tcPr>
          <w:p w14:paraId="07D0DDA6" w14:textId="77777777" w:rsidR="003C0FB1" w:rsidRDefault="003C0FB1" w:rsidP="00A7281F">
            <w:r w:rsidRPr="000E5DB7">
              <w:rPr>
                <w:szCs w:val="22"/>
              </w:rPr>
              <w:t>(iii)</w:t>
            </w:r>
          </w:p>
        </w:tc>
        <w:tc>
          <w:tcPr>
            <w:tcW w:w="8820" w:type="dxa"/>
          </w:tcPr>
          <w:p w14:paraId="72D3E3D2" w14:textId="77777777" w:rsidR="003C0FB1" w:rsidRDefault="003C0FB1" w:rsidP="00A7281F">
            <w:r w:rsidRPr="000E5DB7">
              <w:rPr>
                <w:szCs w:val="22"/>
              </w:rPr>
              <w:t>replace the relevant deliverable to make it non-infringing while giving equivalent performance; or</w:t>
            </w:r>
          </w:p>
        </w:tc>
      </w:tr>
      <w:tr w:rsidR="003C0FB1" w:rsidRPr="00CB5B77" w14:paraId="2F1ECB5E" w14:textId="77777777" w:rsidTr="00503F93">
        <w:tc>
          <w:tcPr>
            <w:tcW w:w="828" w:type="dxa"/>
          </w:tcPr>
          <w:p w14:paraId="073F6FA2" w14:textId="77777777" w:rsidR="003C0FB1" w:rsidRDefault="003C0FB1" w:rsidP="00394603">
            <w:pPr>
              <w:keepNext/>
              <w:rPr>
                <w:color w:val="0000FF"/>
              </w:rPr>
            </w:pPr>
          </w:p>
        </w:tc>
        <w:tc>
          <w:tcPr>
            <w:tcW w:w="720" w:type="dxa"/>
          </w:tcPr>
          <w:p w14:paraId="27AA3E91" w14:textId="77777777" w:rsidR="003C0FB1" w:rsidRDefault="003C0FB1" w:rsidP="00A7281F">
            <w:r w:rsidRPr="000E5DB7">
              <w:rPr>
                <w:szCs w:val="22"/>
              </w:rPr>
              <w:t>(iv)</w:t>
            </w:r>
          </w:p>
        </w:tc>
        <w:tc>
          <w:tcPr>
            <w:tcW w:w="8820" w:type="dxa"/>
          </w:tcPr>
          <w:p w14:paraId="492F1AAA" w14:textId="77777777" w:rsidR="003C0FB1" w:rsidRDefault="003C0FB1" w:rsidP="00A7281F">
            <w:r w:rsidRPr="000E5DB7">
              <w:rPr>
                <w:szCs w:val="22"/>
              </w:rPr>
              <w:t>if the Contractor cannot obtain the remedies in (i), (ii) or (iii) above, it may direct the return of the deliverable and refund to the Client Charges paid for such deliverable less a reasonable amount for the Client’s use of the deliverable up to the time of return, provided such reasonable amount is due to the owner of the said deliverable, TOGETHER with all losses</w:t>
            </w:r>
            <w:r>
              <w:rPr>
                <w:szCs w:val="22"/>
              </w:rPr>
              <w:t xml:space="preserve"> (whether direct, indirect or consequential)</w:t>
            </w:r>
            <w:r w:rsidRPr="000E5DB7">
              <w:rPr>
                <w:szCs w:val="22"/>
              </w:rPr>
              <w:t xml:space="preserve"> thereby accruing to the Client as a result of the breach.</w:t>
            </w:r>
          </w:p>
        </w:tc>
      </w:tr>
      <w:tr w:rsidR="003C0FB1" w:rsidRPr="00CB5B77" w14:paraId="5335BF33" w14:textId="77777777" w:rsidTr="00503F93">
        <w:tc>
          <w:tcPr>
            <w:tcW w:w="828" w:type="dxa"/>
          </w:tcPr>
          <w:p w14:paraId="4B6CA64C" w14:textId="77777777" w:rsidR="003C0FB1" w:rsidRDefault="003C0FB1" w:rsidP="00394603">
            <w:pPr>
              <w:rPr>
                <w:color w:val="0000FF"/>
              </w:rPr>
            </w:pPr>
            <w:r w:rsidRPr="000E5DB7">
              <w:rPr>
                <w:color w:val="0000FF"/>
              </w:rPr>
              <w:t>H.</w:t>
            </w:r>
          </w:p>
        </w:tc>
        <w:tc>
          <w:tcPr>
            <w:tcW w:w="9540" w:type="dxa"/>
            <w:gridSpan w:val="2"/>
          </w:tcPr>
          <w:p w14:paraId="22348096" w14:textId="77777777" w:rsidR="003C0FB1" w:rsidRDefault="003C0FB1" w:rsidP="00A7281F">
            <w:r w:rsidRPr="000E5DB7">
              <w:rPr>
                <w:szCs w:val="22"/>
              </w:rPr>
              <w:t>Upon the termination of this Agreement for whatever reason, the Contractor shall immediately deliver up to the Client all the Materials prepared up to the date of termination. The provisions of this clause 6 will survive the expiration or termination of this Agreement for any reason.</w:t>
            </w:r>
          </w:p>
        </w:tc>
      </w:tr>
    </w:tbl>
    <w:p w14:paraId="4FF4F705" w14:textId="77777777" w:rsidR="003C0FB1" w:rsidRDefault="003C0FB1" w:rsidP="00394603">
      <w:pPr>
        <w:pStyle w:val="Heading2"/>
      </w:pPr>
      <w:r w:rsidRPr="000E5DB7">
        <w:t>7.</w:t>
      </w:r>
      <w:r w:rsidRPr="000E5DB7">
        <w:tab/>
        <w:t>Confidentiality</w:t>
      </w:r>
    </w:p>
    <w:tbl>
      <w:tblPr>
        <w:tblW w:w="0" w:type="auto"/>
        <w:tblLook w:val="01E0" w:firstRow="1" w:lastRow="1" w:firstColumn="1" w:lastColumn="1" w:noHBand="0" w:noVBand="0"/>
      </w:tblPr>
      <w:tblGrid>
        <w:gridCol w:w="612"/>
        <w:gridCol w:w="514"/>
        <w:gridCol w:w="326"/>
        <w:gridCol w:w="7619"/>
      </w:tblGrid>
      <w:tr w:rsidR="003C0FB1" w:rsidRPr="00830A49" w14:paraId="17A79D0A" w14:textId="77777777" w:rsidTr="00503F93">
        <w:tc>
          <w:tcPr>
            <w:tcW w:w="612" w:type="dxa"/>
          </w:tcPr>
          <w:p w14:paraId="03B55F73" w14:textId="77777777" w:rsidR="003C0FB1" w:rsidRPr="00830A49" w:rsidRDefault="003C0FB1" w:rsidP="00394603">
            <w:pPr>
              <w:rPr>
                <w:color w:val="0000FF"/>
              </w:rPr>
            </w:pPr>
            <w:r w:rsidRPr="00830A49">
              <w:rPr>
                <w:color w:val="0000FF"/>
                <w:szCs w:val="22"/>
              </w:rPr>
              <w:t>A.</w:t>
            </w:r>
          </w:p>
        </w:tc>
        <w:tc>
          <w:tcPr>
            <w:tcW w:w="8459" w:type="dxa"/>
            <w:gridSpan w:val="3"/>
          </w:tcPr>
          <w:p w14:paraId="601B7014" w14:textId="77777777" w:rsidR="003C0FB1" w:rsidRPr="00830A49" w:rsidRDefault="003C0FB1" w:rsidP="00A7281F">
            <w:r w:rsidRPr="00830A49">
              <w:rPr>
                <w:szCs w:val="22"/>
              </w:rPr>
              <w:t>Each of the Parties to this Agreement agrees to hold confidential all information, documentation and other material received, provided or obtained arising from their participation in this Agreement (“Confidential Information”) and shall not disclose same to any third party except to:-</w:t>
            </w:r>
          </w:p>
        </w:tc>
      </w:tr>
      <w:tr w:rsidR="003C0FB1" w:rsidRPr="00830A49" w14:paraId="7444E30A" w14:textId="77777777" w:rsidTr="00503F93">
        <w:tc>
          <w:tcPr>
            <w:tcW w:w="612" w:type="dxa"/>
          </w:tcPr>
          <w:p w14:paraId="14404015" w14:textId="77777777" w:rsidR="003C0FB1" w:rsidRPr="00830A49" w:rsidRDefault="003C0FB1" w:rsidP="00394603">
            <w:pPr>
              <w:rPr>
                <w:color w:val="0000FF"/>
              </w:rPr>
            </w:pPr>
          </w:p>
        </w:tc>
        <w:tc>
          <w:tcPr>
            <w:tcW w:w="514" w:type="dxa"/>
          </w:tcPr>
          <w:p w14:paraId="7FE728FC" w14:textId="77777777" w:rsidR="003C0FB1" w:rsidRPr="00830A49" w:rsidRDefault="003C0FB1" w:rsidP="00A7281F">
            <w:r w:rsidRPr="00830A49">
              <w:rPr>
                <w:szCs w:val="22"/>
              </w:rPr>
              <w:t>1.</w:t>
            </w:r>
          </w:p>
        </w:tc>
        <w:tc>
          <w:tcPr>
            <w:tcW w:w="7945" w:type="dxa"/>
            <w:gridSpan w:val="2"/>
          </w:tcPr>
          <w:p w14:paraId="621C5710" w14:textId="77777777" w:rsidR="003C0FB1" w:rsidRPr="00830A49" w:rsidRDefault="003C0FB1" w:rsidP="00A7281F">
            <w:r w:rsidRPr="00830A49">
              <w:rPr>
                <w:szCs w:val="22"/>
              </w:rPr>
              <w:t xml:space="preserve">its professional advisers subject to the provisions of this clause </w:t>
            </w:r>
            <w:r>
              <w:rPr>
                <w:szCs w:val="22"/>
              </w:rPr>
              <w:t>7</w:t>
            </w:r>
            <w:r w:rsidRPr="00830A49">
              <w:rPr>
                <w:szCs w:val="22"/>
              </w:rPr>
              <w:t>; or</w:t>
            </w:r>
          </w:p>
        </w:tc>
      </w:tr>
      <w:tr w:rsidR="003C0FB1" w:rsidRPr="00830A49" w14:paraId="53CF0F25" w14:textId="77777777" w:rsidTr="00503F93">
        <w:tc>
          <w:tcPr>
            <w:tcW w:w="612" w:type="dxa"/>
          </w:tcPr>
          <w:p w14:paraId="11C6FBDC" w14:textId="77777777" w:rsidR="003C0FB1" w:rsidRPr="00830A49" w:rsidRDefault="003C0FB1" w:rsidP="00394603">
            <w:pPr>
              <w:rPr>
                <w:color w:val="0000FF"/>
              </w:rPr>
            </w:pPr>
          </w:p>
        </w:tc>
        <w:tc>
          <w:tcPr>
            <w:tcW w:w="514" w:type="dxa"/>
          </w:tcPr>
          <w:p w14:paraId="19B8D8E7" w14:textId="77777777" w:rsidR="003C0FB1" w:rsidRPr="00830A49" w:rsidRDefault="003C0FB1" w:rsidP="00A7281F">
            <w:r w:rsidRPr="00830A49">
              <w:rPr>
                <w:szCs w:val="22"/>
              </w:rPr>
              <w:t>2.</w:t>
            </w:r>
          </w:p>
        </w:tc>
        <w:tc>
          <w:tcPr>
            <w:tcW w:w="7945" w:type="dxa"/>
            <w:gridSpan w:val="2"/>
          </w:tcPr>
          <w:p w14:paraId="6365CF50" w14:textId="77777777" w:rsidR="003C0FB1" w:rsidRPr="00830A49" w:rsidRDefault="003C0FB1" w:rsidP="00A7281F">
            <w:r w:rsidRPr="00830A49">
              <w:rPr>
                <w:szCs w:val="22"/>
              </w:rPr>
              <w:t>as may be required by law; or</w:t>
            </w:r>
          </w:p>
        </w:tc>
      </w:tr>
      <w:tr w:rsidR="003C0FB1" w:rsidRPr="00830A49" w14:paraId="01B2391F" w14:textId="77777777" w:rsidTr="00503F93">
        <w:tc>
          <w:tcPr>
            <w:tcW w:w="612" w:type="dxa"/>
          </w:tcPr>
          <w:p w14:paraId="4984EB89" w14:textId="77777777" w:rsidR="003C0FB1" w:rsidRPr="00830A49" w:rsidRDefault="003C0FB1" w:rsidP="00394603">
            <w:pPr>
              <w:rPr>
                <w:color w:val="0000FF"/>
              </w:rPr>
            </w:pPr>
          </w:p>
        </w:tc>
        <w:tc>
          <w:tcPr>
            <w:tcW w:w="514" w:type="dxa"/>
          </w:tcPr>
          <w:p w14:paraId="0B4CD298" w14:textId="77777777" w:rsidR="003C0FB1" w:rsidRPr="00830A49" w:rsidRDefault="003C0FB1" w:rsidP="00A7281F">
            <w:r w:rsidRPr="00830A49">
              <w:rPr>
                <w:szCs w:val="22"/>
              </w:rPr>
              <w:t>3.</w:t>
            </w:r>
          </w:p>
        </w:tc>
        <w:tc>
          <w:tcPr>
            <w:tcW w:w="7945" w:type="dxa"/>
            <w:gridSpan w:val="2"/>
          </w:tcPr>
          <w:p w14:paraId="1D37D34F" w14:textId="77777777" w:rsidR="003C0FB1" w:rsidRDefault="003C0FB1" w:rsidP="00A7281F">
            <w:r w:rsidRPr="00830A49">
              <w:rPr>
                <w:szCs w:val="22"/>
              </w:rPr>
              <w:t xml:space="preserve">as may be necessary to give effect to the terms of this Agreement subject to the provisions of this clause </w:t>
            </w:r>
            <w:r>
              <w:rPr>
                <w:szCs w:val="22"/>
              </w:rPr>
              <w:t>7</w:t>
            </w:r>
            <w:r w:rsidRPr="00830A49">
              <w:rPr>
                <w:szCs w:val="22"/>
              </w:rPr>
              <w:t>; or</w:t>
            </w:r>
          </w:p>
        </w:tc>
      </w:tr>
      <w:tr w:rsidR="003C0FB1" w:rsidRPr="00830A49" w14:paraId="6AC334EB" w14:textId="77777777" w:rsidTr="00503F93">
        <w:tc>
          <w:tcPr>
            <w:tcW w:w="612" w:type="dxa"/>
          </w:tcPr>
          <w:p w14:paraId="2D460F50" w14:textId="77777777" w:rsidR="003C0FB1" w:rsidRPr="00830A49" w:rsidRDefault="003C0FB1" w:rsidP="00394603">
            <w:pPr>
              <w:rPr>
                <w:color w:val="0000FF"/>
              </w:rPr>
            </w:pPr>
          </w:p>
        </w:tc>
        <w:tc>
          <w:tcPr>
            <w:tcW w:w="514" w:type="dxa"/>
          </w:tcPr>
          <w:p w14:paraId="73C63A9E" w14:textId="77777777" w:rsidR="003C0FB1" w:rsidRPr="00830A49" w:rsidRDefault="003C0FB1" w:rsidP="00A7281F">
            <w:r w:rsidRPr="00830A49">
              <w:rPr>
                <w:szCs w:val="22"/>
              </w:rPr>
              <w:t>4.</w:t>
            </w:r>
          </w:p>
        </w:tc>
        <w:tc>
          <w:tcPr>
            <w:tcW w:w="7945" w:type="dxa"/>
            <w:gridSpan w:val="2"/>
          </w:tcPr>
          <w:p w14:paraId="16C3A5FA" w14:textId="77777777" w:rsidR="003C0FB1" w:rsidRPr="00830A49" w:rsidRDefault="003C0FB1" w:rsidP="00A7281F">
            <w:r w:rsidRPr="00830A49">
              <w:rPr>
                <w:szCs w:val="22"/>
              </w:rPr>
              <w:t>in the case of the Client by request of any person or body or authority whose request the Client or persons associated with the Client (including but not limited to the Legislature and/or the Executive and/or the Civil Service) considers it necessary or appropriate to so comply.</w:t>
            </w:r>
          </w:p>
        </w:tc>
      </w:tr>
      <w:tr w:rsidR="003C0FB1" w:rsidRPr="00CB5B77" w14:paraId="53F8E3F1" w14:textId="77777777" w:rsidTr="00503F93">
        <w:tc>
          <w:tcPr>
            <w:tcW w:w="612" w:type="dxa"/>
          </w:tcPr>
          <w:p w14:paraId="5DD2180D" w14:textId="77777777" w:rsidR="003C0FB1" w:rsidRDefault="003C0FB1" w:rsidP="00394603">
            <w:pPr>
              <w:rPr>
                <w:color w:val="0000FF"/>
              </w:rPr>
            </w:pPr>
            <w:r>
              <w:rPr>
                <w:color w:val="0000FF"/>
              </w:rPr>
              <w:t>B</w:t>
            </w:r>
            <w:r w:rsidRPr="000E5DB7">
              <w:rPr>
                <w:color w:val="0000FF"/>
              </w:rPr>
              <w:t>.</w:t>
            </w:r>
          </w:p>
        </w:tc>
        <w:tc>
          <w:tcPr>
            <w:tcW w:w="8459" w:type="dxa"/>
            <w:gridSpan w:val="3"/>
          </w:tcPr>
          <w:p w14:paraId="5FF18E27" w14:textId="77777777" w:rsidR="003C0FB1" w:rsidRDefault="003C0FB1" w:rsidP="00A7281F">
            <w:r w:rsidRPr="000E5DB7">
              <w:t>The Contractor undertakes to comply with all reasonable directions of the Client with regard to the use and application of all and any</w:t>
            </w:r>
            <w:r>
              <w:t xml:space="preserve"> of its</w:t>
            </w:r>
            <w:r w:rsidRPr="000E5DB7">
              <w:t xml:space="preserve"> </w:t>
            </w:r>
            <w:r>
              <w:t>C</w:t>
            </w:r>
            <w:r w:rsidRPr="000E5DB7">
              <w:t xml:space="preserve">onfidential </w:t>
            </w:r>
            <w:r>
              <w:t>I</w:t>
            </w:r>
            <w:r w:rsidRPr="000E5DB7">
              <w:t xml:space="preserve">nformation and shall comply with the confidentiality agreement as exhibited at Appendix </w:t>
            </w:r>
            <w:r w:rsidR="009528C8">
              <w:t>6</w:t>
            </w:r>
            <w:r w:rsidRPr="000E5DB7">
              <w:t xml:space="preserve"> to the RFT (“the Confidentiality Agreement”).</w:t>
            </w:r>
            <w:r>
              <w:t xml:space="preserve"> </w:t>
            </w:r>
          </w:p>
          <w:p w14:paraId="50E7496E" w14:textId="77777777" w:rsidR="003C0FB1" w:rsidRDefault="003C0FB1" w:rsidP="00A7281F">
            <w:r w:rsidRPr="00830A49">
              <w:rPr>
                <w:szCs w:val="22"/>
              </w:rPr>
              <w:t xml:space="preserve">The obligations in this clause </w:t>
            </w:r>
            <w:r>
              <w:rPr>
                <w:szCs w:val="22"/>
              </w:rPr>
              <w:t>7</w:t>
            </w:r>
            <w:r w:rsidRPr="00830A49">
              <w:rPr>
                <w:szCs w:val="22"/>
              </w:rPr>
              <w:t xml:space="preserve"> will not apply to any Confidential Information:</w:t>
            </w:r>
          </w:p>
        </w:tc>
      </w:tr>
      <w:tr w:rsidR="003C0FB1" w:rsidRPr="00CB5B77" w:rsidDel="009170AC" w14:paraId="6F4E0E13" w14:textId="77777777" w:rsidTr="00503F93">
        <w:tc>
          <w:tcPr>
            <w:tcW w:w="612" w:type="dxa"/>
          </w:tcPr>
          <w:p w14:paraId="0E4D6C5F" w14:textId="77777777" w:rsidR="003C0FB1" w:rsidDel="009170AC" w:rsidRDefault="003C0FB1" w:rsidP="00394603">
            <w:pPr>
              <w:rPr>
                <w:color w:val="0000FF"/>
              </w:rPr>
            </w:pPr>
          </w:p>
        </w:tc>
        <w:tc>
          <w:tcPr>
            <w:tcW w:w="840" w:type="dxa"/>
            <w:gridSpan w:val="2"/>
          </w:tcPr>
          <w:p w14:paraId="4B43277E" w14:textId="77777777" w:rsidR="003C0FB1" w:rsidDel="009170AC" w:rsidRDefault="003C0FB1" w:rsidP="00A7281F">
            <w:r>
              <w:t>1.</w:t>
            </w:r>
          </w:p>
        </w:tc>
        <w:tc>
          <w:tcPr>
            <w:tcW w:w="7619" w:type="dxa"/>
          </w:tcPr>
          <w:p w14:paraId="6A4EE257" w14:textId="77777777" w:rsidR="003C0FB1" w:rsidDel="009170AC" w:rsidRDefault="003C0FB1" w:rsidP="00A7281F">
            <w:r w:rsidRPr="007F1F1B">
              <w:rPr>
                <w:szCs w:val="22"/>
              </w:rPr>
              <w:t>in the receiving Party’s possession (with full right to disclose) before receiving it from the other Party; or</w:t>
            </w:r>
          </w:p>
        </w:tc>
      </w:tr>
      <w:tr w:rsidR="003C0FB1" w:rsidRPr="00CB5B77" w:rsidDel="009170AC" w14:paraId="36B3DAB0" w14:textId="77777777" w:rsidTr="00503F93">
        <w:tc>
          <w:tcPr>
            <w:tcW w:w="612" w:type="dxa"/>
          </w:tcPr>
          <w:p w14:paraId="207EF361" w14:textId="77777777" w:rsidR="003C0FB1" w:rsidDel="009170AC" w:rsidRDefault="003C0FB1" w:rsidP="00394603">
            <w:pPr>
              <w:rPr>
                <w:color w:val="0000FF"/>
              </w:rPr>
            </w:pPr>
          </w:p>
        </w:tc>
        <w:tc>
          <w:tcPr>
            <w:tcW w:w="840" w:type="dxa"/>
            <w:gridSpan w:val="2"/>
          </w:tcPr>
          <w:p w14:paraId="414B891C" w14:textId="77777777" w:rsidR="003C0FB1" w:rsidDel="009170AC" w:rsidRDefault="003C0FB1" w:rsidP="00A7281F">
            <w:r>
              <w:t>2.</w:t>
            </w:r>
          </w:p>
        </w:tc>
        <w:tc>
          <w:tcPr>
            <w:tcW w:w="7619" w:type="dxa"/>
          </w:tcPr>
          <w:p w14:paraId="09D7CBD8" w14:textId="77777777" w:rsidR="003C0FB1" w:rsidDel="009170AC" w:rsidRDefault="003C0FB1" w:rsidP="00A7281F">
            <w:r w:rsidRPr="007F1F1B">
              <w:rPr>
                <w:szCs w:val="22"/>
              </w:rPr>
              <w:t>which is or becomes public knowledge other than by breach of this clause; or</w:t>
            </w:r>
          </w:p>
        </w:tc>
      </w:tr>
      <w:tr w:rsidR="003C0FB1" w:rsidRPr="00CB5B77" w:rsidDel="009170AC" w14:paraId="4720A03D" w14:textId="77777777" w:rsidTr="00503F93">
        <w:tc>
          <w:tcPr>
            <w:tcW w:w="612" w:type="dxa"/>
          </w:tcPr>
          <w:p w14:paraId="2CD954C6" w14:textId="77777777" w:rsidR="003C0FB1" w:rsidDel="009170AC" w:rsidRDefault="003C0FB1" w:rsidP="00394603">
            <w:pPr>
              <w:rPr>
                <w:color w:val="0000FF"/>
              </w:rPr>
            </w:pPr>
          </w:p>
        </w:tc>
        <w:tc>
          <w:tcPr>
            <w:tcW w:w="840" w:type="dxa"/>
            <w:gridSpan w:val="2"/>
          </w:tcPr>
          <w:p w14:paraId="28960AAB" w14:textId="77777777" w:rsidR="003C0FB1" w:rsidDel="009170AC" w:rsidRDefault="003C0FB1" w:rsidP="00A7281F">
            <w:r>
              <w:t>3.</w:t>
            </w:r>
          </w:p>
        </w:tc>
        <w:tc>
          <w:tcPr>
            <w:tcW w:w="7619" w:type="dxa"/>
          </w:tcPr>
          <w:p w14:paraId="1F241AB0" w14:textId="77777777" w:rsidR="003C0FB1" w:rsidDel="009170AC" w:rsidRDefault="003C0FB1" w:rsidP="00A7281F">
            <w:r w:rsidRPr="007F1F1B">
              <w:rPr>
                <w:szCs w:val="22"/>
              </w:rPr>
              <w:t>is independently developed by the disclosing Party without access to or use of the Confidential Information; or</w:t>
            </w:r>
          </w:p>
        </w:tc>
      </w:tr>
      <w:tr w:rsidR="003C0FB1" w:rsidRPr="00CB5B77" w:rsidDel="009170AC" w14:paraId="5EBC0E56" w14:textId="77777777" w:rsidTr="00503F93">
        <w:trPr>
          <w:trHeight w:val="840"/>
        </w:trPr>
        <w:tc>
          <w:tcPr>
            <w:tcW w:w="612" w:type="dxa"/>
          </w:tcPr>
          <w:p w14:paraId="49B016E1" w14:textId="77777777" w:rsidR="003C0FB1" w:rsidDel="009170AC" w:rsidRDefault="003C0FB1" w:rsidP="00394603">
            <w:pPr>
              <w:rPr>
                <w:color w:val="0000FF"/>
              </w:rPr>
            </w:pPr>
          </w:p>
        </w:tc>
        <w:tc>
          <w:tcPr>
            <w:tcW w:w="840" w:type="dxa"/>
            <w:gridSpan w:val="2"/>
          </w:tcPr>
          <w:p w14:paraId="036AA3F6" w14:textId="77777777" w:rsidR="003C0FB1" w:rsidDel="009170AC" w:rsidRDefault="003C0FB1" w:rsidP="00A7281F">
            <w:r>
              <w:t>4.</w:t>
            </w:r>
          </w:p>
        </w:tc>
        <w:tc>
          <w:tcPr>
            <w:tcW w:w="7619" w:type="dxa"/>
          </w:tcPr>
          <w:p w14:paraId="2D20CF43" w14:textId="77777777" w:rsidR="003C0FB1" w:rsidDel="009170AC" w:rsidRDefault="003C0FB1" w:rsidP="00A7281F">
            <w:r w:rsidRPr="007F1F1B">
              <w:rPr>
                <w:szCs w:val="22"/>
              </w:rPr>
              <w:t>is lawfully received by the disclosing Party from a third party (with full right to disclose).</w:t>
            </w:r>
          </w:p>
        </w:tc>
      </w:tr>
      <w:tr w:rsidR="003C0FB1" w:rsidRPr="00CB5B77" w14:paraId="5FB2A7A5" w14:textId="77777777" w:rsidTr="00503F93">
        <w:tc>
          <w:tcPr>
            <w:tcW w:w="612" w:type="dxa"/>
          </w:tcPr>
          <w:p w14:paraId="6F7EE0A4" w14:textId="77777777" w:rsidR="003C0FB1" w:rsidRDefault="003C0FB1" w:rsidP="00394603">
            <w:pPr>
              <w:rPr>
                <w:color w:val="0000FF"/>
              </w:rPr>
            </w:pPr>
            <w:r>
              <w:rPr>
                <w:color w:val="0000FF"/>
              </w:rPr>
              <w:t>C</w:t>
            </w:r>
            <w:r w:rsidRPr="000E5DB7">
              <w:rPr>
                <w:color w:val="0000FF"/>
              </w:rPr>
              <w:t>.</w:t>
            </w:r>
          </w:p>
        </w:tc>
        <w:tc>
          <w:tcPr>
            <w:tcW w:w="8459" w:type="dxa"/>
            <w:gridSpan w:val="3"/>
          </w:tcPr>
          <w:p w14:paraId="717CE6E4" w14:textId="77777777" w:rsidR="003C0FB1" w:rsidRDefault="003C0FB1" w:rsidP="00A7281F">
            <w:r w:rsidRPr="000E5DB7">
              <w:t>The Contractor acknowledges that the security of the State and its information is of paramount importance to the Client. Accordingly the Contractor confirms that it will, if requested by the Client, from time to time, submit full personal details (including those of Subcontractors) who are assigned to provide the Services (or any part thereof) under this Agreement. The Contractor further acknowledges that checks may be carried out in relation to all such personnel by police authorities and the Contractor shall comply with all reasonable directions of the Client arising therefrom.</w:t>
            </w:r>
          </w:p>
        </w:tc>
      </w:tr>
      <w:tr w:rsidR="003C0FB1" w:rsidRPr="00CB5B77" w14:paraId="27EED39B" w14:textId="77777777" w:rsidTr="00503F93">
        <w:tc>
          <w:tcPr>
            <w:tcW w:w="612" w:type="dxa"/>
          </w:tcPr>
          <w:p w14:paraId="63D657A8" w14:textId="77777777" w:rsidR="003C0FB1" w:rsidRDefault="003C0FB1" w:rsidP="00394603">
            <w:pPr>
              <w:rPr>
                <w:color w:val="0000FF"/>
              </w:rPr>
            </w:pPr>
            <w:r>
              <w:rPr>
                <w:color w:val="0000FF"/>
              </w:rPr>
              <w:t>D</w:t>
            </w:r>
            <w:r w:rsidRPr="000E5DB7">
              <w:rPr>
                <w:color w:val="0000FF"/>
              </w:rPr>
              <w:t>.</w:t>
            </w:r>
          </w:p>
        </w:tc>
        <w:tc>
          <w:tcPr>
            <w:tcW w:w="8459" w:type="dxa"/>
            <w:gridSpan w:val="3"/>
          </w:tcPr>
          <w:p w14:paraId="30EDA565" w14:textId="77777777" w:rsidR="003C0FB1" w:rsidRDefault="003C0FB1" w:rsidP="00A7281F">
            <w:r w:rsidRPr="000E5DB7">
              <w:t>In circumstances where the Client is subject to the provisions of the Freedom of Information Act 2014</w:t>
            </w:r>
            <w:r>
              <w:t xml:space="preserve"> </w:t>
            </w:r>
            <w:r w:rsidRPr="006C766A">
              <w:rPr>
                <w:szCs w:val="22"/>
              </w:rPr>
              <w:t>or the European Communities (Access to Information on the Environment) Regulations 2007 to 2014</w:t>
            </w:r>
            <w:r w:rsidRPr="000E5DB7">
              <w:t>, then in the event of the Client receiving a request for information related to this Agreement, the Client shall consult with the Contractor in respect of the request. The Contractor shall identify any information that is not to be disclosed on grounds of confidentiality or commercial sensitivity, and shall state the reasons for this sensitivity. The Client will consult the Contractor about this confidential or commercially sensitive information before making a decision on any request received</w:t>
            </w:r>
            <w:r>
              <w:t xml:space="preserve"> </w:t>
            </w:r>
            <w:r w:rsidRPr="006C766A">
              <w:rPr>
                <w:szCs w:val="22"/>
              </w:rPr>
              <w:t>under the above legislation</w:t>
            </w:r>
            <w:r w:rsidRPr="000E5DB7">
              <w:t xml:space="preserve">. </w:t>
            </w:r>
            <w:r w:rsidR="001F7FC2" w:rsidRPr="001F7FC2">
              <w:rPr>
                <w:szCs w:val="22"/>
              </w:rPr>
              <w:t>The Contracting Authority accepts no liability whatsoever in respect of any information provided which is subsequently released (irrespective of notification) or in respect of any consequential damage suffered as a result of such obligations.</w:t>
            </w:r>
          </w:p>
        </w:tc>
      </w:tr>
      <w:tr w:rsidR="003C0FB1" w:rsidRPr="00CB5B77" w14:paraId="795DB919" w14:textId="77777777" w:rsidTr="00503F93">
        <w:tc>
          <w:tcPr>
            <w:tcW w:w="612" w:type="dxa"/>
          </w:tcPr>
          <w:p w14:paraId="1038B8D4" w14:textId="77777777" w:rsidR="003C0FB1" w:rsidRDefault="003C0FB1" w:rsidP="00394603">
            <w:pPr>
              <w:rPr>
                <w:color w:val="0000FF"/>
              </w:rPr>
            </w:pPr>
            <w:r>
              <w:rPr>
                <w:color w:val="0000FF"/>
                <w:szCs w:val="22"/>
              </w:rPr>
              <w:t>E.</w:t>
            </w:r>
          </w:p>
        </w:tc>
        <w:tc>
          <w:tcPr>
            <w:tcW w:w="8459" w:type="dxa"/>
            <w:gridSpan w:val="3"/>
          </w:tcPr>
          <w:p w14:paraId="6B17567C" w14:textId="77777777" w:rsidR="003C0FB1" w:rsidRPr="00B57709" w:rsidRDefault="00891A74" w:rsidP="00A7281F">
            <w:r w:rsidRPr="000E5DB7">
              <w:t>The terms of this clause 7 shall survive expiry, completion or termination for whatever reason of this Agreement.</w:t>
            </w:r>
          </w:p>
        </w:tc>
      </w:tr>
      <w:tr w:rsidR="00891A74" w:rsidRPr="00CB5B77" w14:paraId="7D52B8BC" w14:textId="77777777" w:rsidTr="00503F93">
        <w:tc>
          <w:tcPr>
            <w:tcW w:w="612" w:type="dxa"/>
          </w:tcPr>
          <w:p w14:paraId="1B92DD35" w14:textId="77777777" w:rsidR="00891A74" w:rsidRDefault="00891A74" w:rsidP="00394603">
            <w:pPr>
              <w:rPr>
                <w:color w:val="0000FF"/>
              </w:rPr>
            </w:pPr>
          </w:p>
        </w:tc>
        <w:tc>
          <w:tcPr>
            <w:tcW w:w="8459" w:type="dxa"/>
            <w:gridSpan w:val="3"/>
          </w:tcPr>
          <w:p w14:paraId="6C3D0E19" w14:textId="77777777" w:rsidR="00891A74" w:rsidRDefault="00891A74" w:rsidP="00A7281F"/>
        </w:tc>
      </w:tr>
    </w:tbl>
    <w:p w14:paraId="6985F49D" w14:textId="77777777" w:rsidR="003C0FB1" w:rsidRDefault="003C0FB1" w:rsidP="00394603">
      <w:pPr>
        <w:pStyle w:val="Heading2"/>
      </w:pPr>
      <w:r w:rsidRPr="00B625AA">
        <w:lastRenderedPageBreak/>
        <w:t>8.</w:t>
      </w:r>
      <w:r w:rsidRPr="00B625AA">
        <w:tab/>
        <w:t>Force Majeure</w:t>
      </w:r>
    </w:p>
    <w:tbl>
      <w:tblPr>
        <w:tblW w:w="0" w:type="auto"/>
        <w:tblLook w:val="01E0" w:firstRow="1" w:lastRow="1" w:firstColumn="1" w:lastColumn="1" w:noHBand="0" w:noVBand="0"/>
      </w:tblPr>
      <w:tblGrid>
        <w:gridCol w:w="759"/>
        <w:gridCol w:w="672"/>
        <w:gridCol w:w="7640"/>
      </w:tblGrid>
      <w:tr w:rsidR="003C0FB1" w:rsidRPr="00CB5B77" w14:paraId="01E35102" w14:textId="77777777" w:rsidTr="00A7281F">
        <w:trPr>
          <w:trHeight w:val="2826"/>
        </w:trPr>
        <w:tc>
          <w:tcPr>
            <w:tcW w:w="828" w:type="dxa"/>
          </w:tcPr>
          <w:p w14:paraId="53060FAA" w14:textId="77777777" w:rsidR="003C0FB1" w:rsidRDefault="003C0FB1" w:rsidP="00394603">
            <w:pPr>
              <w:rPr>
                <w:color w:val="0000FF"/>
              </w:rPr>
            </w:pPr>
            <w:r w:rsidRPr="000E5DB7">
              <w:rPr>
                <w:color w:val="0000FF"/>
              </w:rPr>
              <w:t>A.</w:t>
            </w:r>
          </w:p>
        </w:tc>
        <w:tc>
          <w:tcPr>
            <w:tcW w:w="9540" w:type="dxa"/>
            <w:gridSpan w:val="2"/>
          </w:tcPr>
          <w:p w14:paraId="2A93C46D" w14:textId="77777777" w:rsidR="003C0FB1" w:rsidRDefault="003C0FB1" w:rsidP="00A7281F">
            <w:r w:rsidRPr="000E5DB7">
              <w:t>A ‘Force Majeure Event’ means an event or circumstance or combination of events and/or circumstances not within the reasonable control of the Affected Party (as defined in clause 8B below) which has the effect of delaying or preventing that Party from complying with its obligations under this Agreement including but not limited to acts of God, war, out-break of disease, insurrection, riot, civil disturbance, rebellion, acts of terrorism, government regulations, embargoes, explosions, fires, floods, tempests, or failures of supply of electrical power, or public telecommunications equipment or lines, excluding industrial action of whatever nature or cause (strikes, lockouts and similar) occurring at the Contractor (or Subcontractor or agent) places of business.</w:t>
            </w:r>
          </w:p>
        </w:tc>
      </w:tr>
      <w:tr w:rsidR="003C0FB1" w:rsidRPr="00CB5B77" w14:paraId="0F48B1E7" w14:textId="77777777" w:rsidTr="00503F93">
        <w:tc>
          <w:tcPr>
            <w:tcW w:w="828" w:type="dxa"/>
          </w:tcPr>
          <w:p w14:paraId="08A7712D" w14:textId="77777777" w:rsidR="003C0FB1" w:rsidRDefault="003C0FB1" w:rsidP="00394603">
            <w:pPr>
              <w:keepNext/>
              <w:rPr>
                <w:color w:val="0000FF"/>
              </w:rPr>
            </w:pPr>
            <w:r w:rsidRPr="000E5DB7">
              <w:rPr>
                <w:color w:val="0000FF"/>
              </w:rPr>
              <w:t>B.</w:t>
            </w:r>
          </w:p>
        </w:tc>
        <w:tc>
          <w:tcPr>
            <w:tcW w:w="9540" w:type="dxa"/>
            <w:gridSpan w:val="2"/>
          </w:tcPr>
          <w:p w14:paraId="1AAD8EB7" w14:textId="77777777" w:rsidR="003C0FB1" w:rsidRDefault="003C0FB1" w:rsidP="00A7281F">
            <w:r w:rsidRPr="000E5DB7">
              <w:t>In the event of any failure, interruption or delay in the performance of either Party’s obligations (or of any of them) resulting from any Force Majeure Event, that Party (“the Affected Party”) shall promptly notify the other Party in writing specifying:</w:t>
            </w:r>
          </w:p>
        </w:tc>
      </w:tr>
      <w:tr w:rsidR="003C0FB1" w:rsidRPr="00CB5B77" w14:paraId="16AFDFD6" w14:textId="77777777" w:rsidTr="00503F93">
        <w:tc>
          <w:tcPr>
            <w:tcW w:w="828" w:type="dxa"/>
          </w:tcPr>
          <w:p w14:paraId="72DDB4AF" w14:textId="77777777" w:rsidR="003C0FB1" w:rsidRDefault="003C0FB1" w:rsidP="00394603">
            <w:pPr>
              <w:rPr>
                <w:color w:val="0000FF"/>
              </w:rPr>
            </w:pPr>
          </w:p>
        </w:tc>
        <w:tc>
          <w:tcPr>
            <w:tcW w:w="720" w:type="dxa"/>
          </w:tcPr>
          <w:p w14:paraId="3E6983E4" w14:textId="77777777" w:rsidR="003C0FB1" w:rsidRDefault="003C0FB1" w:rsidP="00A7281F">
            <w:r w:rsidRPr="000E5DB7">
              <w:t>1.</w:t>
            </w:r>
          </w:p>
        </w:tc>
        <w:tc>
          <w:tcPr>
            <w:tcW w:w="8820" w:type="dxa"/>
          </w:tcPr>
          <w:p w14:paraId="70F589AF" w14:textId="77777777" w:rsidR="003C0FB1" w:rsidRDefault="003C0FB1" w:rsidP="00A7281F">
            <w:r w:rsidRPr="000E5DB7">
              <w:t>the nature of the Force Majeure Event;</w:t>
            </w:r>
          </w:p>
        </w:tc>
      </w:tr>
      <w:tr w:rsidR="003C0FB1" w:rsidRPr="00CB5B77" w14:paraId="2F084CEA" w14:textId="77777777" w:rsidTr="00503F93">
        <w:tc>
          <w:tcPr>
            <w:tcW w:w="828" w:type="dxa"/>
          </w:tcPr>
          <w:p w14:paraId="742ABF86" w14:textId="77777777" w:rsidR="003C0FB1" w:rsidRDefault="003C0FB1" w:rsidP="00394603">
            <w:pPr>
              <w:rPr>
                <w:color w:val="0000FF"/>
              </w:rPr>
            </w:pPr>
          </w:p>
        </w:tc>
        <w:tc>
          <w:tcPr>
            <w:tcW w:w="720" w:type="dxa"/>
          </w:tcPr>
          <w:p w14:paraId="27026D05" w14:textId="77777777" w:rsidR="003C0FB1" w:rsidRDefault="003C0FB1" w:rsidP="00A7281F">
            <w:r w:rsidRPr="000E5DB7">
              <w:t>2.</w:t>
            </w:r>
          </w:p>
        </w:tc>
        <w:tc>
          <w:tcPr>
            <w:tcW w:w="8820" w:type="dxa"/>
          </w:tcPr>
          <w:p w14:paraId="231D1DAD" w14:textId="77777777" w:rsidR="003C0FB1" w:rsidRDefault="003C0FB1" w:rsidP="00A7281F">
            <w:r w:rsidRPr="000E5DB7">
              <w:t>the anticipated delay in the performance of obligations;</w:t>
            </w:r>
          </w:p>
        </w:tc>
      </w:tr>
      <w:tr w:rsidR="003C0FB1" w:rsidRPr="00CB5B77" w14:paraId="36EE0CBC" w14:textId="77777777" w:rsidTr="00503F93">
        <w:tc>
          <w:tcPr>
            <w:tcW w:w="828" w:type="dxa"/>
          </w:tcPr>
          <w:p w14:paraId="6C7B8964" w14:textId="77777777" w:rsidR="003C0FB1" w:rsidRDefault="003C0FB1" w:rsidP="00394603">
            <w:pPr>
              <w:rPr>
                <w:color w:val="0000FF"/>
              </w:rPr>
            </w:pPr>
          </w:p>
        </w:tc>
        <w:tc>
          <w:tcPr>
            <w:tcW w:w="720" w:type="dxa"/>
          </w:tcPr>
          <w:p w14:paraId="5A52C01B" w14:textId="77777777" w:rsidR="003C0FB1" w:rsidRDefault="003C0FB1" w:rsidP="00A7281F">
            <w:r w:rsidRPr="000E5DB7">
              <w:t>3.</w:t>
            </w:r>
          </w:p>
        </w:tc>
        <w:tc>
          <w:tcPr>
            <w:tcW w:w="8820" w:type="dxa"/>
          </w:tcPr>
          <w:p w14:paraId="33A0B289" w14:textId="77777777" w:rsidR="003C0FB1" w:rsidRDefault="003C0FB1" w:rsidP="00A7281F">
            <w:r w:rsidRPr="000E5DB7">
              <w:t>the action proposed to minimise the impact of the Force Majeure Event;</w:t>
            </w:r>
          </w:p>
        </w:tc>
      </w:tr>
      <w:tr w:rsidR="003C0FB1" w:rsidRPr="00CB5B77" w14:paraId="74F208B0" w14:textId="77777777" w:rsidTr="00503F93">
        <w:tc>
          <w:tcPr>
            <w:tcW w:w="828" w:type="dxa"/>
          </w:tcPr>
          <w:p w14:paraId="656B4F67" w14:textId="77777777" w:rsidR="003C0FB1" w:rsidRDefault="003C0FB1" w:rsidP="00394603">
            <w:pPr>
              <w:rPr>
                <w:color w:val="0000FF"/>
              </w:rPr>
            </w:pPr>
          </w:p>
        </w:tc>
        <w:tc>
          <w:tcPr>
            <w:tcW w:w="9540" w:type="dxa"/>
            <w:gridSpan w:val="2"/>
          </w:tcPr>
          <w:p w14:paraId="60D20AB7" w14:textId="77777777" w:rsidR="003C0FB1" w:rsidRDefault="003C0FB1" w:rsidP="00A7281F">
            <w:r w:rsidRPr="000E5DB7">
              <w:t>and the Affected Party shall not be liable or have any responsibility of any kind for any loss or damage thereby incurred or suffered by the other Party, provided always that the Affected Party shall use all reasonable efforts to minimise the effects of the same and shall resume the performance of its obligations as soon as reasonably possible after the removal of the cause.</w:t>
            </w:r>
          </w:p>
        </w:tc>
      </w:tr>
      <w:tr w:rsidR="003C0FB1" w:rsidRPr="00CB5B77" w14:paraId="00C9EC8B" w14:textId="77777777" w:rsidTr="00503F93">
        <w:tc>
          <w:tcPr>
            <w:tcW w:w="828" w:type="dxa"/>
          </w:tcPr>
          <w:p w14:paraId="04442B99" w14:textId="77777777" w:rsidR="003C0FB1" w:rsidRDefault="003C0FB1" w:rsidP="00394603">
            <w:pPr>
              <w:rPr>
                <w:color w:val="0000FF"/>
              </w:rPr>
            </w:pPr>
            <w:r w:rsidRPr="000E5DB7">
              <w:rPr>
                <w:color w:val="0000FF"/>
              </w:rPr>
              <w:t>C.</w:t>
            </w:r>
          </w:p>
        </w:tc>
        <w:tc>
          <w:tcPr>
            <w:tcW w:w="9540" w:type="dxa"/>
            <w:gridSpan w:val="2"/>
          </w:tcPr>
          <w:p w14:paraId="4649302C" w14:textId="2194E876" w:rsidR="003C0FB1" w:rsidRDefault="003C0FB1" w:rsidP="00B625AA">
            <w:r w:rsidRPr="000E5DB7">
              <w:t xml:space="preserve">If the Force Majeure Event continues for </w:t>
            </w:r>
            <w:r w:rsidR="00EF61F3">
              <w:fldChar w:fldCharType="begin">
                <w:ffData>
                  <w:name w:val="Text146"/>
                  <w:enabled/>
                  <w:calcOnExit w:val="0"/>
                  <w:textInput>
                    <w:default w:val="[insert number]"/>
                  </w:textInput>
                </w:ffData>
              </w:fldChar>
            </w:r>
            <w:bookmarkStart w:id="62" w:name="Text146"/>
            <w:r w:rsidR="00B625AA">
              <w:instrText xml:space="preserve"> FORMTEXT </w:instrText>
            </w:r>
            <w:r w:rsidR="00EF61F3">
              <w:fldChar w:fldCharType="separate"/>
            </w:r>
            <w:r w:rsidR="004D715F">
              <w:rPr>
                <w:noProof/>
              </w:rPr>
              <w:t>14</w:t>
            </w:r>
            <w:r w:rsidR="00EF61F3">
              <w:fldChar w:fldCharType="end"/>
            </w:r>
            <w:bookmarkEnd w:id="62"/>
            <w:r>
              <w:t xml:space="preserve">calendar </w:t>
            </w:r>
            <w:r w:rsidRPr="000E5DB7">
              <w:t>days either Party may terminate at 14 days notice.</w:t>
            </w:r>
          </w:p>
        </w:tc>
      </w:tr>
      <w:tr w:rsidR="003C0FB1" w:rsidRPr="00CB5B77" w14:paraId="6F15552E" w14:textId="77777777" w:rsidTr="00503F93">
        <w:tc>
          <w:tcPr>
            <w:tcW w:w="828" w:type="dxa"/>
          </w:tcPr>
          <w:p w14:paraId="5D843AD4" w14:textId="77777777" w:rsidR="003C0FB1" w:rsidRDefault="003C0FB1" w:rsidP="00394603">
            <w:pPr>
              <w:rPr>
                <w:color w:val="0000FF"/>
              </w:rPr>
            </w:pPr>
            <w:r w:rsidRPr="000E5DB7">
              <w:rPr>
                <w:color w:val="0000FF"/>
              </w:rPr>
              <w:t>D.</w:t>
            </w:r>
          </w:p>
        </w:tc>
        <w:tc>
          <w:tcPr>
            <w:tcW w:w="9540" w:type="dxa"/>
            <w:gridSpan w:val="2"/>
          </w:tcPr>
          <w:p w14:paraId="34D1C8E9" w14:textId="77777777" w:rsidR="003C0FB1" w:rsidRDefault="003C0FB1" w:rsidP="00A7281F">
            <w:r w:rsidRPr="000E5DB7">
              <w:t>In circumstances where the Contractor is the Affected Party, the Client shall be relieved from any obligation to make payments under this Agreement save to the extent that payments are properly due and payable for obligations actually fulfilled by the Contractor in accordance with the terms and conditions of this Agreement.</w:t>
            </w:r>
          </w:p>
        </w:tc>
      </w:tr>
    </w:tbl>
    <w:p w14:paraId="2071AAF1" w14:textId="77777777" w:rsidR="003C0FB1" w:rsidRDefault="003C0FB1" w:rsidP="00394603">
      <w:pPr>
        <w:pStyle w:val="Heading2"/>
      </w:pPr>
      <w:r w:rsidRPr="000E5DB7">
        <w:t>9.</w:t>
      </w:r>
      <w:r w:rsidRPr="000E5DB7">
        <w:tab/>
        <w:t>Termination</w:t>
      </w:r>
    </w:p>
    <w:tbl>
      <w:tblPr>
        <w:tblW w:w="0" w:type="auto"/>
        <w:tblLook w:val="01E0" w:firstRow="1" w:lastRow="1" w:firstColumn="1" w:lastColumn="1" w:noHBand="0" w:noVBand="0"/>
      </w:tblPr>
      <w:tblGrid>
        <w:gridCol w:w="761"/>
        <w:gridCol w:w="666"/>
        <w:gridCol w:w="7644"/>
      </w:tblGrid>
      <w:tr w:rsidR="003C0FB1" w:rsidRPr="00CB5B77" w14:paraId="3DD88A11" w14:textId="77777777" w:rsidTr="00503F93">
        <w:tc>
          <w:tcPr>
            <w:tcW w:w="828" w:type="dxa"/>
          </w:tcPr>
          <w:p w14:paraId="43B7A250" w14:textId="77777777" w:rsidR="003C0FB1" w:rsidRDefault="003C0FB1" w:rsidP="00394603">
            <w:pPr>
              <w:rPr>
                <w:color w:val="0000FF"/>
              </w:rPr>
            </w:pPr>
            <w:r w:rsidRPr="000E5DB7">
              <w:rPr>
                <w:color w:val="0000FF"/>
              </w:rPr>
              <w:t>A.</w:t>
            </w:r>
          </w:p>
        </w:tc>
        <w:tc>
          <w:tcPr>
            <w:tcW w:w="9540" w:type="dxa"/>
            <w:gridSpan w:val="2"/>
          </w:tcPr>
          <w:p w14:paraId="76DAAAD4" w14:textId="1800986E" w:rsidR="003C0FB1" w:rsidRDefault="003C0FB1" w:rsidP="00B625AA">
            <w:pPr>
              <w:spacing w:after="200"/>
            </w:pPr>
            <w:r>
              <w:rPr>
                <w:lang w:val="en-US"/>
              </w:rPr>
              <w:t>T</w:t>
            </w:r>
            <w:r w:rsidRPr="000E5DB7">
              <w:t xml:space="preserve">his Agreement may be terminated by the Client, without liability for compensation or damages, by serving </w:t>
            </w:r>
            <w:r w:rsidR="00EF61F3">
              <w:fldChar w:fldCharType="begin">
                <w:ffData>
                  <w:name w:val="Text147"/>
                  <w:enabled/>
                  <w:calcOnExit w:val="0"/>
                  <w:textInput>
                    <w:default w:val="[insert period of time months]"/>
                  </w:textInput>
                </w:ffData>
              </w:fldChar>
            </w:r>
            <w:bookmarkStart w:id="63" w:name="Text147"/>
            <w:r w:rsidR="00B625AA">
              <w:instrText xml:space="preserve"> FORMTEXT </w:instrText>
            </w:r>
            <w:r w:rsidR="00EF61F3">
              <w:fldChar w:fldCharType="separate"/>
            </w:r>
            <w:r w:rsidR="000323EF">
              <w:rPr>
                <w:noProof/>
              </w:rPr>
              <w:t>four</w:t>
            </w:r>
            <w:r w:rsidR="004D715F">
              <w:rPr>
                <w:noProof/>
              </w:rPr>
              <w:t xml:space="preserve"> months</w:t>
            </w:r>
            <w:r w:rsidR="00EF61F3">
              <w:fldChar w:fldCharType="end"/>
            </w:r>
            <w:bookmarkEnd w:id="63"/>
            <w:r w:rsidRPr="000E5DB7">
              <w:t xml:space="preserve"> written notice to the Contractor.</w:t>
            </w:r>
            <w:r>
              <w:t xml:space="preserve"> </w:t>
            </w:r>
            <w:r>
              <w:rPr>
                <w:lang w:val="en-US"/>
              </w:rPr>
              <w:t>T</w:t>
            </w:r>
            <w:r w:rsidRPr="000E5DB7">
              <w:t xml:space="preserve">his Agreement may be terminated by the Contractor, without liability for compensation or damages, by serving </w:t>
            </w:r>
            <w:r w:rsidR="00EF61F3">
              <w:fldChar w:fldCharType="begin">
                <w:ffData>
                  <w:name w:val="Text147"/>
                  <w:enabled/>
                  <w:calcOnExit w:val="0"/>
                  <w:textInput>
                    <w:default w:val="[insert period of time months]"/>
                  </w:textInput>
                </w:ffData>
              </w:fldChar>
            </w:r>
            <w:r w:rsidR="00B625AA">
              <w:instrText xml:space="preserve"> FORMTEXT </w:instrText>
            </w:r>
            <w:r w:rsidR="00EF61F3">
              <w:fldChar w:fldCharType="separate"/>
            </w:r>
            <w:r w:rsidR="00F9633B">
              <w:rPr>
                <w:noProof/>
              </w:rPr>
              <w:t>12</w:t>
            </w:r>
            <w:r w:rsidR="004D715F">
              <w:rPr>
                <w:noProof/>
              </w:rPr>
              <w:t xml:space="preserve"> months</w:t>
            </w:r>
            <w:r w:rsidR="00EF61F3">
              <w:fldChar w:fldCharType="end"/>
            </w:r>
            <w:r w:rsidR="00394603" w:rsidRPr="000E5DB7">
              <w:t xml:space="preserve"> </w:t>
            </w:r>
            <w:r w:rsidRPr="000E5DB7">
              <w:t>written notice to the Client.</w:t>
            </w:r>
          </w:p>
        </w:tc>
      </w:tr>
      <w:tr w:rsidR="003C0FB1" w:rsidRPr="00CB5B77" w14:paraId="33CDF14A" w14:textId="77777777" w:rsidTr="00503F93">
        <w:tc>
          <w:tcPr>
            <w:tcW w:w="828" w:type="dxa"/>
          </w:tcPr>
          <w:p w14:paraId="37357C2D" w14:textId="77777777" w:rsidR="003C0FB1" w:rsidRDefault="003C0FB1" w:rsidP="00394603">
            <w:pPr>
              <w:rPr>
                <w:color w:val="0000FF"/>
              </w:rPr>
            </w:pPr>
            <w:r w:rsidRPr="000E5DB7">
              <w:rPr>
                <w:color w:val="0000FF"/>
              </w:rPr>
              <w:t>B.</w:t>
            </w:r>
          </w:p>
        </w:tc>
        <w:tc>
          <w:tcPr>
            <w:tcW w:w="9540" w:type="dxa"/>
            <w:gridSpan w:val="2"/>
          </w:tcPr>
          <w:p w14:paraId="19E9A790" w14:textId="77777777" w:rsidR="003C0FB1" w:rsidRDefault="003C0FB1" w:rsidP="00394603">
            <w:pPr>
              <w:spacing w:after="200"/>
            </w:pPr>
            <w:r w:rsidRPr="000E5DB7">
              <w:t xml:space="preserve">Either Party shall have the right (in addition to </w:t>
            </w:r>
            <w:r w:rsidRPr="00447F8D">
              <w:rPr>
                <w:szCs w:val="22"/>
              </w:rPr>
              <w:t xml:space="preserve">its rights under clause 9(a) and </w:t>
            </w:r>
            <w:r w:rsidRPr="000E5DB7">
              <w:t>any other rights which it has at law) to terminate this Agreement immediately and without liability for compensation or damages on the happening of any of the following:</w:t>
            </w:r>
          </w:p>
        </w:tc>
      </w:tr>
      <w:tr w:rsidR="003C0FB1" w:rsidRPr="00CB5B77" w14:paraId="71D8D81A" w14:textId="77777777" w:rsidTr="00503F93">
        <w:tc>
          <w:tcPr>
            <w:tcW w:w="828" w:type="dxa"/>
          </w:tcPr>
          <w:p w14:paraId="7EAE83A3" w14:textId="77777777" w:rsidR="003C0FB1" w:rsidRDefault="003C0FB1" w:rsidP="00394603">
            <w:pPr>
              <w:rPr>
                <w:color w:val="0000FF"/>
              </w:rPr>
            </w:pPr>
          </w:p>
        </w:tc>
        <w:tc>
          <w:tcPr>
            <w:tcW w:w="720" w:type="dxa"/>
          </w:tcPr>
          <w:p w14:paraId="07FD09AA" w14:textId="77777777" w:rsidR="003C0FB1" w:rsidRDefault="003C0FB1" w:rsidP="00394603">
            <w:pPr>
              <w:spacing w:after="200"/>
            </w:pPr>
            <w:r w:rsidRPr="000E5DB7">
              <w:t>1.</w:t>
            </w:r>
          </w:p>
        </w:tc>
        <w:tc>
          <w:tcPr>
            <w:tcW w:w="8820" w:type="dxa"/>
          </w:tcPr>
          <w:p w14:paraId="11688591" w14:textId="77777777" w:rsidR="003C0FB1" w:rsidRDefault="003C0FB1" w:rsidP="00394603">
            <w:pPr>
              <w:spacing w:after="200"/>
            </w:pPr>
            <w:r w:rsidRPr="000E5DB7">
              <w:t>if the other Party commits any serious breach or a series of breaches of any provision of this Agreement and fails to remedy such breach(es) (if the breach(es) are capable of remedy) within 30 days after receipt of a request in writing from the other Party;</w:t>
            </w:r>
          </w:p>
        </w:tc>
      </w:tr>
      <w:tr w:rsidR="003C0FB1" w:rsidRPr="00CB5B77" w14:paraId="750F9E4D" w14:textId="77777777" w:rsidTr="00503F93">
        <w:tc>
          <w:tcPr>
            <w:tcW w:w="828" w:type="dxa"/>
          </w:tcPr>
          <w:p w14:paraId="26E741C7" w14:textId="77777777" w:rsidR="003C0FB1" w:rsidRDefault="003C0FB1" w:rsidP="00394603">
            <w:pPr>
              <w:rPr>
                <w:color w:val="0000FF"/>
              </w:rPr>
            </w:pPr>
          </w:p>
        </w:tc>
        <w:tc>
          <w:tcPr>
            <w:tcW w:w="720" w:type="dxa"/>
          </w:tcPr>
          <w:p w14:paraId="10D32B2A" w14:textId="77777777" w:rsidR="003C0FB1" w:rsidRPr="00507FE4" w:rsidRDefault="003C0FB1" w:rsidP="00394603">
            <w:pPr>
              <w:spacing w:after="200"/>
            </w:pPr>
            <w:r w:rsidRPr="00507FE4">
              <w:t>2.</w:t>
            </w:r>
          </w:p>
        </w:tc>
        <w:tc>
          <w:tcPr>
            <w:tcW w:w="8820" w:type="dxa"/>
          </w:tcPr>
          <w:p w14:paraId="102BA2C2" w14:textId="77777777" w:rsidR="003C0FB1" w:rsidRPr="00507FE4" w:rsidRDefault="003C0FB1" w:rsidP="00394603">
            <w:pPr>
              <w:spacing w:after="200"/>
            </w:pPr>
            <w:r w:rsidRPr="00507FE4">
              <w:t xml:space="preserve">if the other Party becomes insolvent, becomes bankrupt, enters into examinership, is wound up, commences winding up, has a receiving order made against it, makes </w:t>
            </w:r>
            <w:r w:rsidRPr="00507FE4">
              <w:lastRenderedPageBreak/>
              <w:t>any arrangement with its creditors generally or takes or suffers any similar action as a result of debt, or an event having an equivalent effect</w:t>
            </w:r>
            <w:r>
              <w:t>;</w:t>
            </w:r>
          </w:p>
        </w:tc>
      </w:tr>
      <w:tr w:rsidR="003C0FB1" w:rsidRPr="00CB5B77" w14:paraId="42216EA7" w14:textId="77777777" w:rsidTr="00503F93">
        <w:tc>
          <w:tcPr>
            <w:tcW w:w="828" w:type="dxa"/>
          </w:tcPr>
          <w:p w14:paraId="7338E828" w14:textId="77777777" w:rsidR="003C0FB1" w:rsidRDefault="003C0FB1" w:rsidP="00394603">
            <w:pPr>
              <w:rPr>
                <w:color w:val="0000FF"/>
              </w:rPr>
            </w:pPr>
          </w:p>
        </w:tc>
        <w:tc>
          <w:tcPr>
            <w:tcW w:w="720" w:type="dxa"/>
          </w:tcPr>
          <w:p w14:paraId="692F2DDB" w14:textId="77777777" w:rsidR="003C0FB1" w:rsidRDefault="00C25940" w:rsidP="00C25940">
            <w:pPr>
              <w:spacing w:after="200"/>
            </w:pPr>
            <w:r>
              <w:t>3.</w:t>
            </w:r>
          </w:p>
        </w:tc>
        <w:tc>
          <w:tcPr>
            <w:tcW w:w="8820" w:type="dxa"/>
          </w:tcPr>
          <w:p w14:paraId="51FF16FB" w14:textId="77777777" w:rsidR="003C0FB1" w:rsidRDefault="003C0FB1" w:rsidP="00394603">
            <w:pPr>
              <w:spacing w:after="200"/>
            </w:pPr>
            <w:r w:rsidRPr="00C226F8">
              <w:t>in circumstances where the Client becomes aware of any conflict of interest on the part of the Contractor which cannot, in the opinion of the Client, be removed by other means; and</w:t>
            </w:r>
          </w:p>
        </w:tc>
      </w:tr>
      <w:tr w:rsidR="003C0FB1" w:rsidRPr="00CB5B77" w14:paraId="1412C03C" w14:textId="77777777" w:rsidTr="00503F93">
        <w:tc>
          <w:tcPr>
            <w:tcW w:w="828" w:type="dxa"/>
          </w:tcPr>
          <w:p w14:paraId="179EE3D9" w14:textId="77777777" w:rsidR="003C0FB1" w:rsidRDefault="003C0FB1" w:rsidP="00394603">
            <w:pPr>
              <w:rPr>
                <w:color w:val="0000FF"/>
              </w:rPr>
            </w:pPr>
          </w:p>
        </w:tc>
        <w:tc>
          <w:tcPr>
            <w:tcW w:w="720" w:type="dxa"/>
          </w:tcPr>
          <w:p w14:paraId="4597B3E1" w14:textId="77777777" w:rsidR="003C0FB1" w:rsidRDefault="003C0FB1" w:rsidP="00394603">
            <w:pPr>
              <w:spacing w:after="200"/>
            </w:pPr>
            <w:r>
              <w:t>4.</w:t>
            </w:r>
          </w:p>
        </w:tc>
        <w:tc>
          <w:tcPr>
            <w:tcW w:w="8820" w:type="dxa"/>
          </w:tcPr>
          <w:p w14:paraId="67DC937B" w14:textId="77777777" w:rsidR="003C0FB1" w:rsidRPr="00C226F8" w:rsidRDefault="003C0FB1" w:rsidP="00394603">
            <w:pPr>
              <w:spacing w:after="200"/>
            </w:pPr>
            <w:r w:rsidRPr="00C226F8">
              <w:t>in circumstances where the Client becomes aware of any registrable interest</w:t>
            </w:r>
            <w:r w:rsidR="006A1D74">
              <w:t xml:space="preserve"> on the part of the Contractor.</w:t>
            </w:r>
          </w:p>
        </w:tc>
      </w:tr>
      <w:tr w:rsidR="003C0FB1" w:rsidRPr="00CB5B77" w14:paraId="26973670" w14:textId="77777777" w:rsidTr="00503F93">
        <w:tc>
          <w:tcPr>
            <w:tcW w:w="828" w:type="dxa"/>
          </w:tcPr>
          <w:p w14:paraId="2E657C83" w14:textId="77777777" w:rsidR="003C0FB1" w:rsidRDefault="003C0FB1" w:rsidP="00394603">
            <w:pPr>
              <w:rPr>
                <w:color w:val="0000FF"/>
              </w:rPr>
            </w:pPr>
            <w:r w:rsidRPr="000E5DB7">
              <w:rPr>
                <w:color w:val="0000FF"/>
              </w:rPr>
              <w:t>C.</w:t>
            </w:r>
          </w:p>
        </w:tc>
        <w:tc>
          <w:tcPr>
            <w:tcW w:w="9540" w:type="dxa"/>
            <w:gridSpan w:val="2"/>
          </w:tcPr>
          <w:p w14:paraId="066688B5" w14:textId="77777777" w:rsidR="003C0FB1" w:rsidRPr="00507FE4" w:rsidRDefault="003C0FB1" w:rsidP="00394603">
            <w:pPr>
              <w:spacing w:after="200"/>
            </w:pPr>
            <w:r w:rsidRPr="00507FE4">
              <w:rPr>
                <w:szCs w:val="22"/>
              </w:rPr>
              <w:t xml:space="preserve">The Client shall have the right, in addition to any other rights which it has at law, to terminate this Agreement immediately and without liability for compensation or damages in circumstances where the Client becomes aware that any of the exclusion grounds set out in </w:t>
            </w:r>
            <w:r w:rsidRPr="006C766A">
              <w:rPr>
                <w:szCs w:val="22"/>
              </w:rPr>
              <w:t>Regulation 57 of the Regulations</w:t>
            </w:r>
            <w:r w:rsidRPr="00507FE4">
              <w:rPr>
                <w:szCs w:val="22"/>
              </w:rPr>
              <w:t xml:space="preserve"> apply to the Contractor. </w:t>
            </w:r>
          </w:p>
        </w:tc>
      </w:tr>
      <w:tr w:rsidR="003C0FB1" w:rsidRPr="00CB5B77" w14:paraId="7FF46EC6" w14:textId="77777777" w:rsidTr="00503F93">
        <w:tc>
          <w:tcPr>
            <w:tcW w:w="828" w:type="dxa"/>
          </w:tcPr>
          <w:p w14:paraId="12102063" w14:textId="77777777" w:rsidR="003C0FB1" w:rsidRDefault="003C0FB1" w:rsidP="00394603">
            <w:pPr>
              <w:rPr>
                <w:color w:val="0000FF"/>
              </w:rPr>
            </w:pPr>
            <w:r w:rsidRPr="000E5DB7">
              <w:rPr>
                <w:color w:val="0000FF"/>
              </w:rPr>
              <w:t>D.</w:t>
            </w:r>
          </w:p>
        </w:tc>
        <w:tc>
          <w:tcPr>
            <w:tcW w:w="9540" w:type="dxa"/>
            <w:gridSpan w:val="2"/>
          </w:tcPr>
          <w:p w14:paraId="0FB72433" w14:textId="77777777" w:rsidR="003C0FB1" w:rsidRDefault="003C0FB1" w:rsidP="00394603">
            <w:pPr>
              <w:spacing w:after="200"/>
            </w:pPr>
            <w:r w:rsidRPr="000E5DB7">
              <w:t>Termination of this Agreement shall not affect any antecedent and accrued rights, obligations or liabilities of either Party, nor shall it affect any provision of this Agreement which is expressly or by implication intended to come into or continue in force on or after such termination.</w:t>
            </w:r>
          </w:p>
        </w:tc>
      </w:tr>
      <w:tr w:rsidR="003C0FB1" w:rsidRPr="00CB5B77" w14:paraId="553196FE" w14:textId="77777777" w:rsidTr="00503F93">
        <w:tc>
          <w:tcPr>
            <w:tcW w:w="828" w:type="dxa"/>
          </w:tcPr>
          <w:p w14:paraId="5F4A8F40" w14:textId="77777777" w:rsidR="003C0FB1" w:rsidRDefault="003C0FB1" w:rsidP="00394603">
            <w:pPr>
              <w:rPr>
                <w:color w:val="0000FF"/>
              </w:rPr>
            </w:pPr>
          </w:p>
        </w:tc>
        <w:tc>
          <w:tcPr>
            <w:tcW w:w="9540" w:type="dxa"/>
            <w:gridSpan w:val="2"/>
          </w:tcPr>
          <w:p w14:paraId="4A6664B0" w14:textId="77777777" w:rsidR="003C0FB1" w:rsidRDefault="003C0FB1" w:rsidP="00394603">
            <w:pPr>
              <w:spacing w:after="200"/>
            </w:pPr>
          </w:p>
        </w:tc>
      </w:tr>
      <w:tr w:rsidR="003C0FB1" w:rsidRPr="00CB5B77" w14:paraId="7B98016C" w14:textId="77777777" w:rsidTr="00503F93">
        <w:tc>
          <w:tcPr>
            <w:tcW w:w="828" w:type="dxa"/>
          </w:tcPr>
          <w:p w14:paraId="6A7A6D0E" w14:textId="77777777" w:rsidR="003C0FB1" w:rsidRDefault="001F7FC2" w:rsidP="00394603">
            <w:pPr>
              <w:rPr>
                <w:color w:val="0000FF"/>
              </w:rPr>
            </w:pPr>
            <w:r>
              <w:rPr>
                <w:color w:val="0000FF"/>
                <w:szCs w:val="22"/>
              </w:rPr>
              <w:t>E.</w:t>
            </w:r>
          </w:p>
        </w:tc>
        <w:tc>
          <w:tcPr>
            <w:tcW w:w="9540" w:type="dxa"/>
            <w:gridSpan w:val="2"/>
          </w:tcPr>
          <w:p w14:paraId="75B6A9AB" w14:textId="77777777" w:rsidR="003C0FB1" w:rsidRDefault="003C0FB1" w:rsidP="00394603">
            <w:r w:rsidRPr="000E5DB7">
              <w:rPr>
                <w:szCs w:val="22"/>
                <w:lang w:val="en-IE"/>
              </w:rPr>
              <w:t>If requested by the Client, t</w:t>
            </w:r>
            <w:r w:rsidRPr="000E5DB7">
              <w:rPr>
                <w:szCs w:val="22"/>
                <w:lang w:val="en-IE" w:eastAsia="en-IE"/>
              </w:rPr>
              <w:t>he Contractor shall promptly furnish such anonymised information relating to the terms and conditions of the employment of all persons providing the Services as may be required by the Client (“Employment Information”). The Contractor agrees that the Client may release the Employment Information to third parties for the purposes of any procurement competition for the provision of the Services upon expiry of the Term or earlier termination of this Agreement for whatever cause.</w:t>
            </w:r>
          </w:p>
        </w:tc>
      </w:tr>
    </w:tbl>
    <w:p w14:paraId="117B99A1" w14:textId="77777777" w:rsidR="003C0FB1" w:rsidRDefault="003C0FB1" w:rsidP="00C25940">
      <w:pPr>
        <w:pStyle w:val="Heading2"/>
      </w:pPr>
      <w:r w:rsidRPr="000E5DB7">
        <w:t>10.</w:t>
      </w:r>
      <w:r w:rsidRPr="000E5DB7">
        <w:tab/>
        <w:t xml:space="preserve">Contract Management </w:t>
      </w:r>
    </w:p>
    <w:tbl>
      <w:tblPr>
        <w:tblW w:w="0" w:type="auto"/>
        <w:tblLook w:val="01E0" w:firstRow="1" w:lastRow="1" w:firstColumn="1" w:lastColumn="1" w:noHBand="0" w:noVBand="0"/>
      </w:tblPr>
      <w:tblGrid>
        <w:gridCol w:w="760"/>
        <w:gridCol w:w="666"/>
        <w:gridCol w:w="7645"/>
      </w:tblGrid>
      <w:tr w:rsidR="003C0FB1" w:rsidRPr="00CB5B77" w14:paraId="665C075D" w14:textId="77777777" w:rsidTr="00503F93">
        <w:tc>
          <w:tcPr>
            <w:tcW w:w="828" w:type="dxa"/>
          </w:tcPr>
          <w:p w14:paraId="4DC15FAC" w14:textId="77777777" w:rsidR="003C0FB1" w:rsidRDefault="003C0FB1" w:rsidP="00C25940">
            <w:pPr>
              <w:rPr>
                <w:color w:val="0000FF"/>
              </w:rPr>
            </w:pPr>
            <w:r w:rsidRPr="000E5DB7">
              <w:rPr>
                <w:color w:val="0000FF"/>
              </w:rPr>
              <w:t>A.</w:t>
            </w:r>
          </w:p>
        </w:tc>
        <w:tc>
          <w:tcPr>
            <w:tcW w:w="9540" w:type="dxa"/>
            <w:gridSpan w:val="2"/>
          </w:tcPr>
          <w:p w14:paraId="0E802D71" w14:textId="77777777" w:rsidR="003C0FB1" w:rsidRDefault="003C0FB1" w:rsidP="00B625AA">
            <w:r w:rsidRPr="000E5DB7">
              <w:t>The Client’s Contact and the Contractor’s Contact shall liaise on a regular basis to address any issues arising which may impact on the performance of this Agreement and to agree milestones, compliance schedules and operational protocols as required by the Client from time to time. If requested in writing by the Client the Contractor shall meet formally with the Client to report on progress and shall comply with all written directions of the Client.</w:t>
            </w:r>
          </w:p>
        </w:tc>
      </w:tr>
      <w:tr w:rsidR="003C0FB1" w:rsidRPr="00CB5B77" w14:paraId="5FD91D59" w14:textId="77777777" w:rsidTr="00503F93">
        <w:tc>
          <w:tcPr>
            <w:tcW w:w="828" w:type="dxa"/>
          </w:tcPr>
          <w:p w14:paraId="73936747" w14:textId="77777777" w:rsidR="003C0FB1" w:rsidRDefault="003C0FB1" w:rsidP="00C25940">
            <w:pPr>
              <w:rPr>
                <w:color w:val="0000FF"/>
              </w:rPr>
            </w:pPr>
            <w:r w:rsidRPr="000E5DB7">
              <w:rPr>
                <w:color w:val="0000FF"/>
              </w:rPr>
              <w:t>B.</w:t>
            </w:r>
          </w:p>
        </w:tc>
        <w:tc>
          <w:tcPr>
            <w:tcW w:w="9540" w:type="dxa"/>
            <w:gridSpan w:val="2"/>
          </w:tcPr>
          <w:p w14:paraId="78EE0F97" w14:textId="77777777" w:rsidR="003C0FB1" w:rsidRDefault="003C0FB1" w:rsidP="00B625AA">
            <w:r w:rsidRPr="000E5DB7">
              <w:t>The Contractor agrees to:</w:t>
            </w:r>
          </w:p>
        </w:tc>
      </w:tr>
      <w:tr w:rsidR="003C0FB1" w:rsidRPr="00CB5B77" w14:paraId="623459E6" w14:textId="77777777" w:rsidTr="00503F93">
        <w:tc>
          <w:tcPr>
            <w:tcW w:w="828" w:type="dxa"/>
          </w:tcPr>
          <w:p w14:paraId="2747C529" w14:textId="77777777" w:rsidR="003C0FB1" w:rsidRDefault="003C0FB1" w:rsidP="00C25940">
            <w:pPr>
              <w:rPr>
                <w:color w:val="0000FF"/>
              </w:rPr>
            </w:pPr>
          </w:p>
        </w:tc>
        <w:tc>
          <w:tcPr>
            <w:tcW w:w="720" w:type="dxa"/>
          </w:tcPr>
          <w:p w14:paraId="076389F8" w14:textId="77777777" w:rsidR="003C0FB1" w:rsidRDefault="003C0FB1" w:rsidP="00B625AA">
            <w:r w:rsidRPr="000E5DB7">
              <w:t>1.</w:t>
            </w:r>
          </w:p>
        </w:tc>
        <w:tc>
          <w:tcPr>
            <w:tcW w:w="8820" w:type="dxa"/>
          </w:tcPr>
          <w:p w14:paraId="10B09AEE" w14:textId="77777777" w:rsidR="003C0FB1" w:rsidRDefault="003C0FB1" w:rsidP="00B625AA">
            <w:r w:rsidRPr="000E5DB7">
              <w:t>liaise with and keep the Client’s Contact fully informed of any matter which might affect the observance and performance of the Contractor’s obligations under this Agreement;</w:t>
            </w:r>
          </w:p>
        </w:tc>
      </w:tr>
      <w:tr w:rsidR="003C0FB1" w:rsidRPr="00CB5B77" w14:paraId="40C305B6" w14:textId="77777777" w:rsidTr="00503F93">
        <w:tc>
          <w:tcPr>
            <w:tcW w:w="828" w:type="dxa"/>
          </w:tcPr>
          <w:p w14:paraId="0D69CAAA" w14:textId="77777777" w:rsidR="003C0FB1" w:rsidRDefault="003C0FB1" w:rsidP="00C25940">
            <w:pPr>
              <w:rPr>
                <w:color w:val="0000FF"/>
              </w:rPr>
            </w:pPr>
          </w:p>
        </w:tc>
        <w:tc>
          <w:tcPr>
            <w:tcW w:w="720" w:type="dxa"/>
          </w:tcPr>
          <w:p w14:paraId="2E9083C5" w14:textId="77777777" w:rsidR="003C0FB1" w:rsidRDefault="003C0FB1" w:rsidP="00B625AA">
            <w:r w:rsidRPr="000E5DB7">
              <w:t>2.</w:t>
            </w:r>
          </w:p>
        </w:tc>
        <w:tc>
          <w:tcPr>
            <w:tcW w:w="8820" w:type="dxa"/>
          </w:tcPr>
          <w:p w14:paraId="791BF641" w14:textId="77777777" w:rsidR="003C0FB1" w:rsidRDefault="003C0FB1" w:rsidP="00B625AA">
            <w:r w:rsidRPr="000E5DB7">
              <w:t xml:space="preserve">maintain such records and comply with such reporting arrangements and protocols as required by the Client from time to time; </w:t>
            </w:r>
          </w:p>
        </w:tc>
      </w:tr>
      <w:tr w:rsidR="003C0FB1" w:rsidRPr="00CB5B77" w14:paraId="1E6F6BDB" w14:textId="77777777" w:rsidTr="00503F93">
        <w:tc>
          <w:tcPr>
            <w:tcW w:w="828" w:type="dxa"/>
          </w:tcPr>
          <w:p w14:paraId="14BEF8C0" w14:textId="77777777" w:rsidR="003C0FB1" w:rsidRDefault="003C0FB1" w:rsidP="00C25940">
            <w:pPr>
              <w:rPr>
                <w:color w:val="0000FF"/>
              </w:rPr>
            </w:pPr>
          </w:p>
        </w:tc>
        <w:tc>
          <w:tcPr>
            <w:tcW w:w="720" w:type="dxa"/>
          </w:tcPr>
          <w:p w14:paraId="7D59AB39" w14:textId="77777777" w:rsidR="003C0FB1" w:rsidRDefault="003C0FB1" w:rsidP="00B625AA">
            <w:r w:rsidRPr="000E5DB7">
              <w:t>3.</w:t>
            </w:r>
          </w:p>
          <w:p w14:paraId="740AA2DD" w14:textId="77777777" w:rsidR="003C0FB1" w:rsidRDefault="003C0FB1" w:rsidP="00B625AA">
            <w:r w:rsidRPr="000E5DB7">
              <w:t>4.</w:t>
            </w:r>
          </w:p>
        </w:tc>
        <w:tc>
          <w:tcPr>
            <w:tcW w:w="8820" w:type="dxa"/>
          </w:tcPr>
          <w:p w14:paraId="5716ED8C" w14:textId="77777777" w:rsidR="003C0FB1" w:rsidRDefault="003C0FB1" w:rsidP="00B625AA">
            <w:r w:rsidRPr="000E5DB7">
              <w:t>comply with all reasonable directions of the Client; and</w:t>
            </w:r>
          </w:p>
          <w:p w14:paraId="25A3F80A" w14:textId="77777777" w:rsidR="003C0FB1" w:rsidRDefault="003C0FB1" w:rsidP="00B625AA">
            <w:r w:rsidRPr="000E5DB7">
              <w:t>comply with the service levels and performance indicators set out in Schedule D.</w:t>
            </w:r>
          </w:p>
        </w:tc>
      </w:tr>
      <w:tr w:rsidR="003C0FB1" w:rsidRPr="00CB5B77" w14:paraId="3A607BC2" w14:textId="77777777" w:rsidTr="00503F93">
        <w:tc>
          <w:tcPr>
            <w:tcW w:w="828" w:type="dxa"/>
          </w:tcPr>
          <w:p w14:paraId="33896A54" w14:textId="77777777" w:rsidR="003C0FB1" w:rsidRDefault="003C0FB1" w:rsidP="00C25940">
            <w:pPr>
              <w:rPr>
                <w:color w:val="0000FF"/>
              </w:rPr>
            </w:pPr>
            <w:r w:rsidRPr="000E5DB7">
              <w:rPr>
                <w:color w:val="0000FF"/>
              </w:rPr>
              <w:t>C.</w:t>
            </w:r>
          </w:p>
        </w:tc>
        <w:tc>
          <w:tcPr>
            <w:tcW w:w="9540" w:type="dxa"/>
            <w:gridSpan w:val="2"/>
          </w:tcPr>
          <w:p w14:paraId="39C0F414" w14:textId="77777777" w:rsidR="003C0FB1" w:rsidRDefault="003C0FB1" w:rsidP="00B625AA">
            <w:r w:rsidRPr="000E5DB7">
              <w:t xml:space="preserve">The Client or its authorised representative may inspect the Contractor’s premises, lands and facilities (or such part or parts thereof relating solely to this Agreement) with due access to relevant personnel and records upon reasonable notice in writing to ensure compliance </w:t>
            </w:r>
            <w:r w:rsidRPr="000E5DB7">
              <w:lastRenderedPageBreak/>
              <w:t>with the terms of this Agreement. The Contractor shall comply with all reasonable directions of the Client thereby arising. The cost of inspection shall be borne by the Client.</w:t>
            </w:r>
          </w:p>
        </w:tc>
      </w:tr>
    </w:tbl>
    <w:p w14:paraId="227888CF" w14:textId="77777777" w:rsidR="003C0FB1" w:rsidRDefault="003C0FB1" w:rsidP="00C25940">
      <w:pPr>
        <w:pStyle w:val="Heading2"/>
      </w:pPr>
      <w:r w:rsidRPr="000E5DB7">
        <w:lastRenderedPageBreak/>
        <w:t>11.</w:t>
      </w:r>
      <w:r w:rsidRPr="000E5DB7">
        <w:tab/>
        <w:t>Disputes</w:t>
      </w:r>
    </w:p>
    <w:tbl>
      <w:tblPr>
        <w:tblW w:w="0" w:type="auto"/>
        <w:tblLook w:val="01E0" w:firstRow="1" w:lastRow="1" w:firstColumn="1" w:lastColumn="1" w:noHBand="0" w:noVBand="0"/>
      </w:tblPr>
      <w:tblGrid>
        <w:gridCol w:w="767"/>
        <w:gridCol w:w="8304"/>
      </w:tblGrid>
      <w:tr w:rsidR="003C0FB1" w:rsidRPr="00CB5B77" w14:paraId="5D012A19" w14:textId="77777777" w:rsidTr="00503F93">
        <w:tc>
          <w:tcPr>
            <w:tcW w:w="778" w:type="dxa"/>
          </w:tcPr>
          <w:p w14:paraId="0525440C" w14:textId="77777777" w:rsidR="003C0FB1" w:rsidRPr="000E5DB7" w:rsidRDefault="003C0FB1" w:rsidP="00C25940">
            <w:pPr>
              <w:rPr>
                <w:color w:val="0000FF"/>
              </w:rPr>
            </w:pPr>
            <w:r w:rsidRPr="000E5DB7">
              <w:rPr>
                <w:color w:val="0000FF"/>
              </w:rPr>
              <w:t>A.</w:t>
            </w:r>
          </w:p>
        </w:tc>
        <w:tc>
          <w:tcPr>
            <w:tcW w:w="8509" w:type="dxa"/>
          </w:tcPr>
          <w:p w14:paraId="01B0217B" w14:textId="77777777" w:rsidR="003C0FB1" w:rsidRPr="000E5DB7" w:rsidRDefault="003C0FB1" w:rsidP="00C25940">
            <w:pPr>
              <w:spacing w:after="200"/>
            </w:pPr>
            <w:r w:rsidRPr="000E5DB7">
              <w:t>In the event of any dispute arising out of or relating to this Agreement (the “Dispute”), the Parties shall first seek settlement of the Dispute as set out below.</w:t>
            </w:r>
          </w:p>
        </w:tc>
      </w:tr>
      <w:tr w:rsidR="003C0FB1" w:rsidRPr="00CB5B77" w14:paraId="074E154E" w14:textId="77777777" w:rsidTr="00503F93">
        <w:tc>
          <w:tcPr>
            <w:tcW w:w="778" w:type="dxa"/>
          </w:tcPr>
          <w:p w14:paraId="10B8E6B1" w14:textId="77777777" w:rsidR="003C0FB1" w:rsidRPr="000E5DB7" w:rsidRDefault="003C0FB1" w:rsidP="00C25940">
            <w:pPr>
              <w:rPr>
                <w:color w:val="0000FF"/>
              </w:rPr>
            </w:pPr>
            <w:r w:rsidRPr="000E5DB7">
              <w:rPr>
                <w:color w:val="0000FF"/>
              </w:rPr>
              <w:t>B.</w:t>
            </w:r>
          </w:p>
        </w:tc>
        <w:tc>
          <w:tcPr>
            <w:tcW w:w="8509" w:type="dxa"/>
          </w:tcPr>
          <w:p w14:paraId="2076C41B" w14:textId="77777777" w:rsidR="003C0FB1" w:rsidRDefault="003C0FB1" w:rsidP="00B625AA">
            <w:pPr>
              <w:spacing w:after="200"/>
            </w:pPr>
            <w:r w:rsidRPr="000E5DB7">
              <w:t xml:space="preserve">The Dispute shall be referred as soon as practicable to </w:t>
            </w:r>
            <w:r w:rsidR="00EF61F3">
              <w:rPr>
                <w:szCs w:val="22"/>
              </w:rPr>
              <w:fldChar w:fldCharType="begin">
                <w:ffData>
                  <w:name w:val="Text144"/>
                  <w:enabled/>
                  <w:calcOnExit w:val="0"/>
                  <w:textInput>
                    <w:default w:val="[insert Contractor contact]"/>
                  </w:textInput>
                </w:ffData>
              </w:fldChar>
            </w:r>
            <w:r w:rsidR="00B625AA">
              <w:rPr>
                <w:szCs w:val="22"/>
              </w:rPr>
              <w:instrText xml:space="preserve"> FORMTEXT </w:instrText>
            </w:r>
            <w:r w:rsidR="00EF61F3">
              <w:rPr>
                <w:szCs w:val="22"/>
              </w:rPr>
            </w:r>
            <w:r w:rsidR="00EF61F3">
              <w:rPr>
                <w:szCs w:val="22"/>
              </w:rPr>
              <w:fldChar w:fldCharType="separate"/>
            </w:r>
            <w:r w:rsidR="00B625AA">
              <w:rPr>
                <w:noProof/>
                <w:szCs w:val="22"/>
              </w:rPr>
              <w:t>[insert Contractor contact]</w:t>
            </w:r>
            <w:r w:rsidR="00EF61F3">
              <w:rPr>
                <w:szCs w:val="22"/>
              </w:rPr>
              <w:fldChar w:fldCharType="end"/>
            </w:r>
            <w:r w:rsidRPr="000E5DB7">
              <w:t xml:space="preserve"> within the Contractor and to </w:t>
            </w:r>
            <w:r w:rsidR="00EF61F3">
              <w:rPr>
                <w:szCs w:val="22"/>
              </w:rPr>
              <w:fldChar w:fldCharType="begin">
                <w:ffData>
                  <w:name w:val="Text145"/>
                  <w:enabled/>
                  <w:calcOnExit w:val="0"/>
                  <w:textInput>
                    <w:default w:val="[insert Client contact]"/>
                  </w:textInput>
                </w:ffData>
              </w:fldChar>
            </w:r>
            <w:r w:rsidR="00B625AA">
              <w:rPr>
                <w:szCs w:val="22"/>
              </w:rPr>
              <w:instrText xml:space="preserve"> FORMTEXT </w:instrText>
            </w:r>
            <w:r w:rsidR="00EF61F3">
              <w:rPr>
                <w:szCs w:val="22"/>
              </w:rPr>
            </w:r>
            <w:r w:rsidR="00EF61F3">
              <w:rPr>
                <w:szCs w:val="22"/>
              </w:rPr>
              <w:fldChar w:fldCharType="separate"/>
            </w:r>
            <w:r w:rsidR="00B625AA">
              <w:rPr>
                <w:noProof/>
                <w:szCs w:val="22"/>
              </w:rPr>
              <w:t>[insert Client contact]</w:t>
            </w:r>
            <w:r w:rsidR="00EF61F3">
              <w:rPr>
                <w:szCs w:val="22"/>
              </w:rPr>
              <w:fldChar w:fldCharType="end"/>
            </w:r>
            <w:r w:rsidRPr="000E5DB7">
              <w:t xml:space="preserve"> within the C</w:t>
            </w:r>
            <w:r>
              <w:t>lient</w:t>
            </w:r>
            <w:r w:rsidRPr="000E5DB7">
              <w:t xml:space="preserve"> respectively.</w:t>
            </w:r>
          </w:p>
        </w:tc>
      </w:tr>
      <w:tr w:rsidR="003C0FB1" w:rsidRPr="00CB5B77" w14:paraId="2B454015" w14:textId="77777777" w:rsidTr="00503F93">
        <w:tc>
          <w:tcPr>
            <w:tcW w:w="778" w:type="dxa"/>
          </w:tcPr>
          <w:p w14:paraId="59940E7A" w14:textId="77777777" w:rsidR="003C0FB1" w:rsidRPr="000E5DB7" w:rsidRDefault="003C0FB1" w:rsidP="00C25940">
            <w:pPr>
              <w:rPr>
                <w:color w:val="0000FF"/>
              </w:rPr>
            </w:pPr>
            <w:r w:rsidRPr="000E5DB7">
              <w:rPr>
                <w:color w:val="0000FF"/>
              </w:rPr>
              <w:t>C.</w:t>
            </w:r>
          </w:p>
        </w:tc>
        <w:tc>
          <w:tcPr>
            <w:tcW w:w="8509" w:type="dxa"/>
          </w:tcPr>
          <w:p w14:paraId="1FFC408E" w14:textId="77777777" w:rsidR="003C0FB1" w:rsidRPr="000E5DB7" w:rsidRDefault="003C0FB1" w:rsidP="00C25940">
            <w:pPr>
              <w:spacing w:after="200"/>
            </w:pPr>
            <w:r w:rsidRPr="000E5DB7">
              <w:t>If the Dispute has not been resolved within fifteen (15) Business Days (or such longer period as may be agreed in writing by the Parties) of being referred to the nominated representatives, then either Party may refer the Dispute to an independent mediator, the identity of whom shall be agreed in advance by the Parties.</w:t>
            </w:r>
          </w:p>
        </w:tc>
      </w:tr>
      <w:tr w:rsidR="003C0FB1" w:rsidRPr="00CB5B77" w14:paraId="0FD4E080" w14:textId="77777777" w:rsidTr="00503F93">
        <w:tc>
          <w:tcPr>
            <w:tcW w:w="778" w:type="dxa"/>
          </w:tcPr>
          <w:p w14:paraId="1AB83DD2" w14:textId="77777777" w:rsidR="003C0FB1" w:rsidRPr="000E5DB7" w:rsidRDefault="003C0FB1" w:rsidP="00C25940">
            <w:pPr>
              <w:rPr>
                <w:color w:val="0000FF"/>
              </w:rPr>
            </w:pPr>
            <w:r w:rsidRPr="000E5DB7">
              <w:rPr>
                <w:color w:val="0000FF"/>
              </w:rPr>
              <w:t>D.</w:t>
            </w:r>
          </w:p>
        </w:tc>
        <w:tc>
          <w:tcPr>
            <w:tcW w:w="8509" w:type="dxa"/>
          </w:tcPr>
          <w:p w14:paraId="2928731D" w14:textId="77777777" w:rsidR="003C0FB1" w:rsidRPr="000E5DB7" w:rsidRDefault="003C0FB1" w:rsidP="00C25940">
            <w:pPr>
              <w:spacing w:after="200"/>
            </w:pPr>
            <w:r w:rsidRPr="000E5DB7">
              <w:t xml:space="preserve">If the Parties are unable to agree on a mediator or if the mediator agreed upon is unable or unwilling to act, either Party may within twenty-one (21) days from the date of the proposal to appoint a Mediator or within twenty-one (21) days of notice to either Party that the mediator is unable to act, apply to </w:t>
            </w:r>
            <w:r w:rsidR="00483B81" w:rsidRPr="00483B81">
              <w:t>Mediators’ Institute of Ireland</w:t>
            </w:r>
            <w:r w:rsidR="00483B81">
              <w:rPr>
                <w:color w:val="1F497D"/>
              </w:rPr>
              <w:t xml:space="preserve"> </w:t>
            </w:r>
            <w:r w:rsidRPr="000E5DB7">
              <w:t>to appoint a mediator.</w:t>
            </w:r>
          </w:p>
        </w:tc>
      </w:tr>
      <w:tr w:rsidR="003C0FB1" w:rsidRPr="00CB5B77" w14:paraId="4B51173B" w14:textId="77777777" w:rsidTr="00503F93">
        <w:tc>
          <w:tcPr>
            <w:tcW w:w="778" w:type="dxa"/>
          </w:tcPr>
          <w:p w14:paraId="74B5547B" w14:textId="77777777" w:rsidR="003C0FB1" w:rsidRPr="000E5DB7" w:rsidRDefault="003C0FB1" w:rsidP="00C25940">
            <w:pPr>
              <w:rPr>
                <w:color w:val="0000FF"/>
              </w:rPr>
            </w:pPr>
            <w:r w:rsidRPr="000E5DB7">
              <w:rPr>
                <w:color w:val="0000FF"/>
              </w:rPr>
              <w:t>E.</w:t>
            </w:r>
          </w:p>
        </w:tc>
        <w:tc>
          <w:tcPr>
            <w:tcW w:w="8509" w:type="dxa"/>
          </w:tcPr>
          <w:p w14:paraId="6B76E58C" w14:textId="77777777" w:rsidR="003C0FB1" w:rsidRPr="000E5DB7" w:rsidRDefault="003C0FB1" w:rsidP="00C25940">
            <w:pPr>
              <w:spacing w:after="200"/>
            </w:pPr>
            <w:r w:rsidRPr="000E5DB7">
              <w:t>Any submissions made to and discussions involving the mediator, of whatever nature, shall be treated in strict confidence and without prejudice to the rights and/or liabilities of the Parties in any legal proceedings and, for the avoidance of doubt, are agreed to be without prejudice and legally privileged.</w:t>
            </w:r>
            <w:r>
              <w:t xml:space="preserve"> </w:t>
            </w:r>
            <w:r w:rsidRPr="000E5DB7">
              <w:t>The Parties shall make written submissions to the mediator within ten (10) Business Days of his/her appointment.</w:t>
            </w:r>
          </w:p>
        </w:tc>
      </w:tr>
      <w:tr w:rsidR="003C0FB1" w:rsidRPr="00CB5B77" w14:paraId="23C6E970" w14:textId="77777777" w:rsidTr="00503F93">
        <w:tc>
          <w:tcPr>
            <w:tcW w:w="778" w:type="dxa"/>
          </w:tcPr>
          <w:p w14:paraId="00F51784" w14:textId="77777777" w:rsidR="003C0FB1" w:rsidRPr="000E5DB7" w:rsidRDefault="003C0FB1" w:rsidP="00C25940">
            <w:pPr>
              <w:rPr>
                <w:color w:val="0000FF"/>
              </w:rPr>
            </w:pPr>
            <w:r w:rsidRPr="000E5DB7">
              <w:rPr>
                <w:color w:val="0000FF"/>
              </w:rPr>
              <w:t>F.</w:t>
            </w:r>
          </w:p>
        </w:tc>
        <w:tc>
          <w:tcPr>
            <w:tcW w:w="8509" w:type="dxa"/>
          </w:tcPr>
          <w:p w14:paraId="5593D7B4" w14:textId="77777777" w:rsidR="003C0FB1" w:rsidRPr="000E5DB7" w:rsidRDefault="003C0FB1" w:rsidP="00C25940">
            <w:pPr>
              <w:spacing w:after="200"/>
            </w:pPr>
            <w:r w:rsidRPr="000E5DB7">
              <w:t>The Parties shall share equally the cost of the mediator. The costs of all experts and any other third parties who, at the request of any Party, shall have been instructed in the mediation, shall be for the sole account of, and shall be discharged by that Party.</w:t>
            </w:r>
          </w:p>
        </w:tc>
      </w:tr>
      <w:tr w:rsidR="003C0FB1" w:rsidRPr="00CB5B77" w14:paraId="26D0370C" w14:textId="77777777" w:rsidTr="00503F93">
        <w:tc>
          <w:tcPr>
            <w:tcW w:w="778" w:type="dxa"/>
          </w:tcPr>
          <w:p w14:paraId="20F632D9" w14:textId="77777777" w:rsidR="003C0FB1" w:rsidRPr="000E5DB7" w:rsidRDefault="003C0FB1" w:rsidP="00C25940">
            <w:pPr>
              <w:rPr>
                <w:color w:val="0000FF"/>
              </w:rPr>
            </w:pPr>
            <w:r w:rsidRPr="000E5DB7">
              <w:rPr>
                <w:color w:val="0000FF"/>
              </w:rPr>
              <w:t>G.</w:t>
            </w:r>
          </w:p>
        </w:tc>
        <w:tc>
          <w:tcPr>
            <w:tcW w:w="8509" w:type="dxa"/>
          </w:tcPr>
          <w:p w14:paraId="20097B69" w14:textId="77777777" w:rsidR="003C0FB1" w:rsidRPr="000E5DB7" w:rsidRDefault="003C0FB1" w:rsidP="00C25940">
            <w:pPr>
              <w:spacing w:after="200"/>
            </w:pPr>
            <w:r w:rsidRPr="000E5DB7">
              <w:t>For the avoidance of doubt, the obligations of the Parties under this Agreement shall not cease, or be suspended or delayed by the reference of a dispute to mediation. The Contractor shall comply fully with the requirements of the Agreement at all times.</w:t>
            </w:r>
          </w:p>
        </w:tc>
      </w:tr>
    </w:tbl>
    <w:p w14:paraId="1CDCA147" w14:textId="77777777" w:rsidR="003C0FB1" w:rsidRDefault="003C0FB1" w:rsidP="00C25940">
      <w:pPr>
        <w:pStyle w:val="Heading2"/>
        <w:keepNext w:val="0"/>
        <w:keepLines/>
        <w:spacing w:before="120" w:after="100"/>
        <w:ind w:firstLine="0"/>
      </w:pPr>
      <w:r w:rsidRPr="000E5DB7">
        <w:t>12.</w:t>
      </w:r>
      <w:r w:rsidRPr="000E5DB7">
        <w:tab/>
        <w:t>Governing Law, Choice of Jurisdiction and Execution</w:t>
      </w:r>
    </w:p>
    <w:tbl>
      <w:tblPr>
        <w:tblW w:w="0" w:type="auto"/>
        <w:tblLook w:val="01E0" w:firstRow="1" w:lastRow="1" w:firstColumn="1" w:lastColumn="1" w:noHBand="0" w:noVBand="0"/>
      </w:tblPr>
      <w:tblGrid>
        <w:gridCol w:w="764"/>
        <w:gridCol w:w="8307"/>
      </w:tblGrid>
      <w:tr w:rsidR="003C0FB1" w:rsidRPr="00CB5B77" w14:paraId="08C189CD" w14:textId="77777777" w:rsidTr="00503F93">
        <w:tc>
          <w:tcPr>
            <w:tcW w:w="828" w:type="dxa"/>
          </w:tcPr>
          <w:p w14:paraId="5723D312" w14:textId="77777777" w:rsidR="003C0FB1" w:rsidRDefault="003C0FB1" w:rsidP="00C25940">
            <w:pPr>
              <w:rPr>
                <w:color w:val="0000FF"/>
              </w:rPr>
            </w:pPr>
            <w:r w:rsidRPr="000E5DB7">
              <w:rPr>
                <w:color w:val="0000FF"/>
              </w:rPr>
              <w:t>A.</w:t>
            </w:r>
          </w:p>
        </w:tc>
        <w:tc>
          <w:tcPr>
            <w:tcW w:w="9540" w:type="dxa"/>
          </w:tcPr>
          <w:p w14:paraId="14652ECF" w14:textId="77777777" w:rsidR="003C0FB1" w:rsidRDefault="003C0FB1" w:rsidP="00E42FF2">
            <w:r w:rsidRPr="000E5DB7">
              <w:t>This Agreement shall in all aspects be governed by and construed in accordance with the laws of Ireland and the Parties hereby agree that the courts of Ireland have exclusive jurisdiction to hear and determine any disputes arising out of or in connection with this Agreement.</w:t>
            </w:r>
          </w:p>
        </w:tc>
      </w:tr>
      <w:tr w:rsidR="003C0FB1" w:rsidRPr="00CB5B77" w14:paraId="1EEBF662" w14:textId="77777777" w:rsidTr="00503F93">
        <w:tc>
          <w:tcPr>
            <w:tcW w:w="828" w:type="dxa"/>
          </w:tcPr>
          <w:p w14:paraId="03D045B5" w14:textId="77777777" w:rsidR="003C0FB1" w:rsidRDefault="003C0FB1" w:rsidP="00C25940">
            <w:pPr>
              <w:rPr>
                <w:color w:val="0000FF"/>
              </w:rPr>
            </w:pPr>
            <w:r w:rsidRPr="000E5DB7">
              <w:rPr>
                <w:color w:val="0000FF"/>
              </w:rPr>
              <w:t>B.</w:t>
            </w:r>
          </w:p>
        </w:tc>
        <w:tc>
          <w:tcPr>
            <w:tcW w:w="9540" w:type="dxa"/>
          </w:tcPr>
          <w:p w14:paraId="680EE820" w14:textId="77777777" w:rsidR="003C0FB1" w:rsidRDefault="003C0FB1" w:rsidP="00E42FF2">
            <w:r w:rsidRPr="000E5DB7">
              <w:t>This Agreement shall be executed in duplicate and each copy of the Agreement shall be signed by all the Parties hereto. Each of the Parties to this Agreement confirms that this Agreement is executed by their duly authorised officers.</w:t>
            </w:r>
          </w:p>
        </w:tc>
      </w:tr>
    </w:tbl>
    <w:p w14:paraId="5D57D083" w14:textId="77777777" w:rsidR="003C0FB1" w:rsidRDefault="003C0FB1" w:rsidP="00C25940">
      <w:pPr>
        <w:pStyle w:val="Heading2"/>
      </w:pPr>
      <w:r w:rsidRPr="000E5DB7">
        <w:t>13.</w:t>
      </w:r>
      <w:r w:rsidRPr="000E5DB7">
        <w:tab/>
        <w:t xml:space="preserve">Notices </w:t>
      </w:r>
    </w:p>
    <w:tbl>
      <w:tblPr>
        <w:tblW w:w="0" w:type="auto"/>
        <w:tblLook w:val="01E0" w:firstRow="1" w:lastRow="1" w:firstColumn="1" w:lastColumn="1" w:noHBand="0" w:noVBand="0"/>
      </w:tblPr>
      <w:tblGrid>
        <w:gridCol w:w="758"/>
        <w:gridCol w:w="666"/>
        <w:gridCol w:w="7647"/>
      </w:tblGrid>
      <w:tr w:rsidR="003C0FB1" w:rsidRPr="00CB5B77" w14:paraId="72A02AC2" w14:textId="77777777" w:rsidTr="00503F93">
        <w:tc>
          <w:tcPr>
            <w:tcW w:w="828" w:type="dxa"/>
          </w:tcPr>
          <w:p w14:paraId="0CE7134D" w14:textId="77777777" w:rsidR="003C0FB1" w:rsidRDefault="003C0FB1" w:rsidP="00C25940">
            <w:pPr>
              <w:rPr>
                <w:color w:val="0000FF"/>
              </w:rPr>
            </w:pPr>
            <w:r w:rsidRPr="000E5DB7">
              <w:rPr>
                <w:color w:val="0000FF"/>
              </w:rPr>
              <w:t>A.</w:t>
            </w:r>
          </w:p>
        </w:tc>
        <w:tc>
          <w:tcPr>
            <w:tcW w:w="9540" w:type="dxa"/>
            <w:gridSpan w:val="2"/>
          </w:tcPr>
          <w:p w14:paraId="17DC1F0E" w14:textId="77777777" w:rsidR="003C0FB1" w:rsidRDefault="003C0FB1" w:rsidP="00E42FF2">
            <w:r w:rsidRPr="000E5DB7">
              <w:t xml:space="preserve">Any notice or other written communication to be given under this Agreement shall either be delivered personally or sent by registered post or email. The Parties will from time to </w:t>
            </w:r>
            <w:r w:rsidRPr="000E5DB7">
              <w:lastRenderedPageBreak/>
              <w:t>time agree primary and alternative contact persons and details for the purposes of this clause 13.</w:t>
            </w:r>
          </w:p>
        </w:tc>
      </w:tr>
      <w:tr w:rsidR="003C0FB1" w:rsidRPr="00CB5B77" w14:paraId="605EA2E3" w14:textId="77777777" w:rsidTr="00503F93">
        <w:tc>
          <w:tcPr>
            <w:tcW w:w="828" w:type="dxa"/>
          </w:tcPr>
          <w:p w14:paraId="05954A0B" w14:textId="77777777" w:rsidR="003C0FB1" w:rsidRDefault="003C0FB1" w:rsidP="00C25940">
            <w:pPr>
              <w:rPr>
                <w:color w:val="0000FF"/>
              </w:rPr>
            </w:pPr>
            <w:r w:rsidRPr="000E5DB7">
              <w:rPr>
                <w:color w:val="0000FF"/>
              </w:rPr>
              <w:lastRenderedPageBreak/>
              <w:t>B.</w:t>
            </w:r>
          </w:p>
        </w:tc>
        <w:tc>
          <w:tcPr>
            <w:tcW w:w="9540" w:type="dxa"/>
            <w:gridSpan w:val="2"/>
          </w:tcPr>
          <w:p w14:paraId="4B463B52" w14:textId="77777777" w:rsidR="003C0FB1" w:rsidRDefault="003C0FB1" w:rsidP="00E42FF2">
            <w:r w:rsidRPr="000E5DB7">
              <w:t>All notices shall be deemed to have been served as follows:</w:t>
            </w:r>
          </w:p>
        </w:tc>
      </w:tr>
      <w:tr w:rsidR="003C0FB1" w:rsidRPr="00CB5B77" w14:paraId="357F5A36" w14:textId="77777777" w:rsidTr="00503F93">
        <w:tc>
          <w:tcPr>
            <w:tcW w:w="828" w:type="dxa"/>
          </w:tcPr>
          <w:p w14:paraId="299BC019" w14:textId="77777777" w:rsidR="003C0FB1" w:rsidRDefault="003C0FB1" w:rsidP="00C25940">
            <w:pPr>
              <w:rPr>
                <w:color w:val="0000FF"/>
              </w:rPr>
            </w:pPr>
          </w:p>
        </w:tc>
        <w:tc>
          <w:tcPr>
            <w:tcW w:w="720" w:type="dxa"/>
          </w:tcPr>
          <w:p w14:paraId="57254C8F" w14:textId="77777777" w:rsidR="003C0FB1" w:rsidRDefault="003C0FB1" w:rsidP="00E42FF2">
            <w:r w:rsidRPr="000E5DB7">
              <w:t>1.</w:t>
            </w:r>
          </w:p>
        </w:tc>
        <w:tc>
          <w:tcPr>
            <w:tcW w:w="8820" w:type="dxa"/>
          </w:tcPr>
          <w:p w14:paraId="4CF6DCBF" w14:textId="77777777" w:rsidR="003C0FB1" w:rsidRDefault="003C0FB1" w:rsidP="00E42FF2">
            <w:r w:rsidRPr="000E5DB7">
              <w:t>if personally delivered, at the time of delivery;</w:t>
            </w:r>
          </w:p>
        </w:tc>
      </w:tr>
      <w:tr w:rsidR="003C0FB1" w:rsidRPr="00CB5B77" w14:paraId="74FA5D8C" w14:textId="77777777" w:rsidTr="00503F93">
        <w:tc>
          <w:tcPr>
            <w:tcW w:w="828" w:type="dxa"/>
          </w:tcPr>
          <w:p w14:paraId="71B4A6C0" w14:textId="77777777" w:rsidR="003C0FB1" w:rsidRDefault="003C0FB1" w:rsidP="00C25940">
            <w:pPr>
              <w:rPr>
                <w:color w:val="0000FF"/>
              </w:rPr>
            </w:pPr>
          </w:p>
        </w:tc>
        <w:tc>
          <w:tcPr>
            <w:tcW w:w="720" w:type="dxa"/>
          </w:tcPr>
          <w:p w14:paraId="3A6E0B7C" w14:textId="77777777" w:rsidR="003C0FB1" w:rsidRDefault="003C0FB1" w:rsidP="00E42FF2">
            <w:r w:rsidRPr="000E5DB7">
              <w:t>2.</w:t>
            </w:r>
          </w:p>
        </w:tc>
        <w:tc>
          <w:tcPr>
            <w:tcW w:w="8820" w:type="dxa"/>
          </w:tcPr>
          <w:p w14:paraId="2ABB7814" w14:textId="77777777" w:rsidR="003C0FB1" w:rsidRDefault="003C0FB1" w:rsidP="00E42FF2">
            <w:r w:rsidRPr="000E5DB7">
              <w:t>if posted by registered post, at the expiration of 48 hours after the envelope containing the same was delivered into the custody of the postal authorities (and not returned undelivered); and</w:t>
            </w:r>
          </w:p>
        </w:tc>
      </w:tr>
      <w:tr w:rsidR="003C0FB1" w:rsidRPr="00CB5B77" w14:paraId="49775953" w14:textId="77777777" w:rsidTr="00503F93">
        <w:tc>
          <w:tcPr>
            <w:tcW w:w="828" w:type="dxa"/>
          </w:tcPr>
          <w:p w14:paraId="43E3AC3C" w14:textId="77777777" w:rsidR="003C0FB1" w:rsidRDefault="003C0FB1" w:rsidP="00C25940">
            <w:pPr>
              <w:rPr>
                <w:color w:val="0000FF"/>
              </w:rPr>
            </w:pPr>
          </w:p>
        </w:tc>
        <w:tc>
          <w:tcPr>
            <w:tcW w:w="720" w:type="dxa"/>
          </w:tcPr>
          <w:p w14:paraId="105354B0" w14:textId="77777777" w:rsidR="003C0FB1" w:rsidRDefault="003C0FB1" w:rsidP="00E42FF2">
            <w:r w:rsidRPr="000E5DB7">
              <w:t>3.</w:t>
            </w:r>
          </w:p>
        </w:tc>
        <w:tc>
          <w:tcPr>
            <w:tcW w:w="8820" w:type="dxa"/>
          </w:tcPr>
          <w:p w14:paraId="67E4A413" w14:textId="77777777" w:rsidR="003C0FB1" w:rsidRDefault="003C0FB1" w:rsidP="00E42FF2">
            <w:r w:rsidRPr="000E5DB7">
              <w:t>if communicated by email, on the next calendar day following transmission.</w:t>
            </w:r>
          </w:p>
        </w:tc>
      </w:tr>
    </w:tbl>
    <w:p w14:paraId="02AA98A0" w14:textId="77777777" w:rsidR="003C0FB1" w:rsidRDefault="003C0FB1" w:rsidP="00C25940">
      <w:pPr>
        <w:pStyle w:val="Heading2"/>
      </w:pPr>
      <w:r w:rsidRPr="000E5DB7">
        <w:t>14.</w:t>
      </w:r>
      <w:r w:rsidRPr="000E5DB7">
        <w:tab/>
        <w:t>Assignment and Subcontract</w:t>
      </w:r>
    </w:p>
    <w:p w14:paraId="65ADF2F0" w14:textId="77777777" w:rsidR="003C0FB1" w:rsidRDefault="001F7FC2" w:rsidP="001F7FC2">
      <w:pPr>
        <w:ind w:left="720" w:hanging="720"/>
      </w:pPr>
      <w:r>
        <w:t>A.</w:t>
      </w:r>
      <w:r>
        <w:tab/>
      </w:r>
      <w:r w:rsidR="003C0FB1" w:rsidRPr="000E5DB7">
        <w:t>Subject to a Party’s obligations at law, any assignment to a third party or other transfer of a Party’s rights or obligations under this Agreement (the “Assignment”) requires the prior written consent of the other Party. Prior to any such Assignment, the assignee will be obliged to sign an undertaking to comply with all obligations under this Agreement. Any attempted Assignment not complied with in the manner prescribed herein shall be null and void.</w:t>
      </w:r>
    </w:p>
    <w:p w14:paraId="5D4DBF99" w14:textId="77777777" w:rsidR="001F7FC2" w:rsidRDefault="001F7FC2" w:rsidP="001F7FC2">
      <w:pPr>
        <w:ind w:left="720" w:hanging="720"/>
      </w:pPr>
      <w:r>
        <w:t>B.</w:t>
      </w:r>
      <w:r>
        <w:tab/>
      </w:r>
      <w:r w:rsidRPr="001F7FC2">
        <w:rPr>
          <w:szCs w:val="22"/>
        </w:rPr>
        <w:t>Subject to a Party’s obligations at law, any sub-contract of a Party’s rights or obligations under this Agreement requires the prior written consent of the other Party, such consent not to be unreasonably withheld or delayed.  Any attempted subcontract not complied with in the manner prescribed herein shall be null and void</w:t>
      </w:r>
      <w:r>
        <w:rPr>
          <w:szCs w:val="22"/>
        </w:rPr>
        <w:t>.</w:t>
      </w:r>
    </w:p>
    <w:p w14:paraId="0ABC3C55" w14:textId="77777777" w:rsidR="003C0FB1" w:rsidRDefault="003C0FB1" w:rsidP="003C0FB1">
      <w:pPr>
        <w:pStyle w:val="Heading2"/>
        <w:spacing w:before="200" w:after="60"/>
      </w:pPr>
      <w:r w:rsidRPr="000E5DB7">
        <w:t>15.</w:t>
      </w:r>
      <w:r w:rsidRPr="000E5DB7">
        <w:tab/>
        <w:t>Entire Agreement</w:t>
      </w:r>
    </w:p>
    <w:p w14:paraId="726343FF" w14:textId="77777777" w:rsidR="003C0FB1" w:rsidRDefault="003C0FB1" w:rsidP="00E42FF2">
      <w:r w:rsidRPr="000E5DB7">
        <w:t>This Agreement constitutes the entire agreement and understanding of the Parties, and any and all other previous agreements, arrangements and understandings (whether written or oral) between the Parties with regard to the subject matter of this Agreement (save where fraudulently made) are hereby excluded.</w:t>
      </w:r>
    </w:p>
    <w:p w14:paraId="6534738A" w14:textId="77777777" w:rsidR="003C0FB1" w:rsidRDefault="003C0FB1" w:rsidP="003C0FB1">
      <w:pPr>
        <w:pStyle w:val="Heading2"/>
        <w:spacing w:before="180" w:after="60"/>
      </w:pPr>
      <w:r w:rsidRPr="000E5DB7">
        <w:t>16.</w:t>
      </w:r>
      <w:r w:rsidRPr="000E5DB7">
        <w:tab/>
        <w:t xml:space="preserve">Severability </w:t>
      </w:r>
    </w:p>
    <w:p w14:paraId="2841502C" w14:textId="77777777" w:rsidR="003C0FB1" w:rsidRDefault="003C0FB1" w:rsidP="00E42FF2">
      <w:r w:rsidRPr="000E5DB7">
        <w:t xml:space="preserve">If any term or provision herein is found to be illegal or unenforceable for any reason, then such term or provision shall be deemed severed and all other terms and provisions shall remain in full force and effect. </w:t>
      </w:r>
    </w:p>
    <w:p w14:paraId="6CAD760F" w14:textId="77777777" w:rsidR="003C0FB1" w:rsidRDefault="003C0FB1" w:rsidP="003C0FB1">
      <w:pPr>
        <w:pStyle w:val="Heading2"/>
        <w:spacing w:before="180" w:after="60"/>
      </w:pPr>
      <w:r w:rsidRPr="000E5DB7">
        <w:t>17.</w:t>
      </w:r>
      <w:r w:rsidRPr="000E5DB7">
        <w:tab/>
        <w:t>Waiver</w:t>
      </w:r>
    </w:p>
    <w:p w14:paraId="559701A1" w14:textId="77777777" w:rsidR="003C0FB1" w:rsidRDefault="003C0FB1" w:rsidP="00E42FF2">
      <w:r w:rsidRPr="000E5DB7">
        <w:t>No failure or delay by either Party to exercise any right, power or remedy shall operate as a waiver of it, nor shall any partial exercise preclude further exercise of same or some other right, power or remedy.</w:t>
      </w:r>
    </w:p>
    <w:p w14:paraId="1D2651C9" w14:textId="77777777" w:rsidR="003C0FB1" w:rsidRDefault="003C0FB1" w:rsidP="003C0FB1">
      <w:pPr>
        <w:pStyle w:val="Heading2"/>
        <w:spacing w:before="180" w:after="60"/>
      </w:pPr>
      <w:r w:rsidRPr="000E5DB7">
        <w:t>18.</w:t>
      </w:r>
      <w:r w:rsidRPr="000E5DB7">
        <w:tab/>
        <w:t>Non-exclusivity</w:t>
      </w:r>
    </w:p>
    <w:p w14:paraId="621C4CC1" w14:textId="77777777" w:rsidR="003C0FB1" w:rsidRDefault="003C0FB1" w:rsidP="00E42FF2">
      <w:r w:rsidRPr="000E5DB7">
        <w:t>Nothing in this Agreement shall preclude the Client from purchasing services (or Services) from a third party at any time during the currency of the Agreement.</w:t>
      </w:r>
    </w:p>
    <w:p w14:paraId="72B985EA" w14:textId="77777777" w:rsidR="003C0FB1" w:rsidRDefault="003C0FB1" w:rsidP="003C0FB1">
      <w:pPr>
        <w:pStyle w:val="Heading2"/>
        <w:spacing w:before="180" w:after="60"/>
      </w:pPr>
      <w:r w:rsidRPr="000E5DB7">
        <w:t>19.</w:t>
      </w:r>
      <w:r w:rsidRPr="000E5DB7">
        <w:tab/>
        <w:t>Media</w:t>
      </w:r>
    </w:p>
    <w:p w14:paraId="5253613C" w14:textId="77777777" w:rsidR="003C0FB1" w:rsidRDefault="003C0FB1" w:rsidP="00E42FF2">
      <w:r w:rsidRPr="000E5DB7">
        <w:t>No media releases, public announcements or public disclosures relating to this Agreement or its subject matter, including but not limited to promotional or marketing material, shall be made by the Contractor without the prior written consent of the Client.</w:t>
      </w:r>
    </w:p>
    <w:p w14:paraId="63C6251E" w14:textId="77777777" w:rsidR="003C0FB1" w:rsidRDefault="003C0FB1" w:rsidP="003C0FB1">
      <w:pPr>
        <w:pStyle w:val="Heading2"/>
        <w:spacing w:before="180" w:after="60"/>
      </w:pPr>
      <w:r w:rsidRPr="000E5DB7">
        <w:lastRenderedPageBreak/>
        <w:t>20.</w:t>
      </w:r>
      <w:r w:rsidRPr="000E5DB7">
        <w:tab/>
        <w:t>Conflicts, Registrable Interests and Corrupt Gifts</w:t>
      </w:r>
    </w:p>
    <w:tbl>
      <w:tblPr>
        <w:tblW w:w="0" w:type="auto"/>
        <w:tblLook w:val="01E0" w:firstRow="1" w:lastRow="1" w:firstColumn="1" w:lastColumn="1" w:noHBand="0" w:noVBand="0"/>
      </w:tblPr>
      <w:tblGrid>
        <w:gridCol w:w="762"/>
        <w:gridCol w:w="8309"/>
      </w:tblGrid>
      <w:tr w:rsidR="003C0FB1" w:rsidRPr="00CB5B77" w14:paraId="0518E765" w14:textId="77777777" w:rsidTr="00503F93">
        <w:tc>
          <w:tcPr>
            <w:tcW w:w="828" w:type="dxa"/>
          </w:tcPr>
          <w:p w14:paraId="438AE66F" w14:textId="77777777" w:rsidR="003C0FB1" w:rsidRDefault="003C0FB1" w:rsidP="00C25940">
            <w:pPr>
              <w:rPr>
                <w:color w:val="0000FF"/>
              </w:rPr>
            </w:pPr>
            <w:r w:rsidRPr="000E5DB7">
              <w:rPr>
                <w:color w:val="0000FF"/>
              </w:rPr>
              <w:t>A.</w:t>
            </w:r>
          </w:p>
        </w:tc>
        <w:tc>
          <w:tcPr>
            <w:tcW w:w="9540" w:type="dxa"/>
          </w:tcPr>
          <w:p w14:paraId="42B717CD" w14:textId="77777777" w:rsidR="003C0FB1" w:rsidRDefault="003C0FB1" w:rsidP="00E42FF2">
            <w:r w:rsidRPr="000E5DB7">
              <w:t xml:space="preserve">The Contractor confirms that it has carried out a conflicts of interest check and is satisfied that </w:t>
            </w:r>
            <w:r>
              <w:t xml:space="preserve">neither </w:t>
            </w:r>
            <w:r w:rsidRPr="000E5DB7">
              <w:t xml:space="preserve">it </w:t>
            </w:r>
            <w:r w:rsidRPr="006B0637">
              <w:t xml:space="preserve">nor any Subcontractor </w:t>
            </w:r>
            <w:r>
              <w:t>n</w:t>
            </w:r>
            <w:r w:rsidRPr="006B0637">
              <w:t>or agent as the case may be</w:t>
            </w:r>
            <w:r>
              <w:t xml:space="preserve"> </w:t>
            </w:r>
            <w:r w:rsidRPr="000E5DB7">
              <w:t xml:space="preserve">has </w:t>
            </w:r>
            <w:r>
              <w:t>any</w:t>
            </w:r>
            <w:r w:rsidRPr="000E5DB7">
              <w:t xml:space="preserve"> conflicts in relation to the Services and its obligations undertaken under this Agreement. The Contractor hereby undertakes to </w:t>
            </w:r>
            <w:r>
              <w:t>notify</w:t>
            </w:r>
            <w:r w:rsidRPr="000E5DB7">
              <w:t xml:space="preserve"> the Client </w:t>
            </w:r>
            <w:r>
              <w:t>immediately</w:t>
            </w:r>
            <w:r w:rsidRPr="000E5DB7">
              <w:t xml:space="preserve"> should any conflict or potential conflict of interest come to its attention during the currency of this Agreement and to comply with the Client’s directions in respect thereof. </w:t>
            </w:r>
            <w:r w:rsidRPr="005776D4">
              <w:t>In the event of such notification, the Client shall have the right (in addition to any other rights which it has at law) to terminate this Agreement immediately and without liability for compensation or damages.</w:t>
            </w:r>
          </w:p>
        </w:tc>
      </w:tr>
      <w:tr w:rsidR="003C0FB1" w:rsidRPr="00CB5B77" w14:paraId="3D739E25" w14:textId="77777777" w:rsidTr="00503F93">
        <w:tc>
          <w:tcPr>
            <w:tcW w:w="828" w:type="dxa"/>
          </w:tcPr>
          <w:p w14:paraId="2771D1F4" w14:textId="77777777" w:rsidR="003C0FB1" w:rsidRDefault="003C0FB1" w:rsidP="00C25940">
            <w:pPr>
              <w:rPr>
                <w:color w:val="0000FF"/>
              </w:rPr>
            </w:pPr>
            <w:r w:rsidRPr="000E5DB7">
              <w:rPr>
                <w:color w:val="0000FF"/>
              </w:rPr>
              <w:t>B.</w:t>
            </w:r>
          </w:p>
        </w:tc>
        <w:tc>
          <w:tcPr>
            <w:tcW w:w="9540" w:type="dxa"/>
          </w:tcPr>
          <w:p w14:paraId="54904353" w14:textId="77777777" w:rsidR="003C0FB1" w:rsidRDefault="003C0FB1" w:rsidP="00E42FF2">
            <w:r w:rsidRPr="000E5DB7">
              <w:t xml:space="preserve">Any registrable interest involving the Contractor (and any Subcontractor or agent as the case may be) and the Client, the Ceann Comhairle (Speaker), or any member of the Government, or any member of the Oireachtas, or their relatives must be fully disclosed to the Client immediately upon such information becoming known to the Contractor (Subcontractor or agent as the case may be) and </w:t>
            </w:r>
            <w:r>
              <w:rPr>
                <w:szCs w:val="22"/>
              </w:rPr>
              <w:t>the Contractor shall</w:t>
            </w:r>
            <w:r>
              <w:t xml:space="preserve"> </w:t>
            </w:r>
            <w:r w:rsidRPr="000E5DB7">
              <w:t xml:space="preserve"> comply with the Client’s directions in respect thereof, to the satisfaction of the Client. </w:t>
            </w:r>
            <w:r>
              <w:rPr>
                <w:szCs w:val="22"/>
              </w:rPr>
              <w:t xml:space="preserve">In the event of such disclosure, the Client shall have the right (in addition to any other rights which it has at law) to terminate this Agreement immediately and without liability for compensation or damages. </w:t>
            </w:r>
            <w:r w:rsidRPr="000E5DB7">
              <w:t>The terms “registrable interest” and “relative” shall be interpreted as per section 2 of the Ethics in Public Office Act, 1995 (as amended) a copy of which is available on request.</w:t>
            </w:r>
          </w:p>
        </w:tc>
      </w:tr>
      <w:tr w:rsidR="003C0FB1" w:rsidRPr="00CB5B77" w14:paraId="7B3BE8DA" w14:textId="77777777" w:rsidTr="00503F93">
        <w:tc>
          <w:tcPr>
            <w:tcW w:w="828" w:type="dxa"/>
          </w:tcPr>
          <w:p w14:paraId="1786C6DD" w14:textId="77777777" w:rsidR="003C0FB1" w:rsidRDefault="003C0FB1" w:rsidP="00C25940">
            <w:pPr>
              <w:rPr>
                <w:color w:val="0000FF"/>
              </w:rPr>
            </w:pPr>
            <w:r w:rsidRPr="000E5DB7">
              <w:rPr>
                <w:color w:val="0000FF"/>
              </w:rPr>
              <w:t>C.</w:t>
            </w:r>
          </w:p>
        </w:tc>
        <w:tc>
          <w:tcPr>
            <w:tcW w:w="9540" w:type="dxa"/>
          </w:tcPr>
          <w:p w14:paraId="2887C276" w14:textId="77777777" w:rsidR="003C0FB1" w:rsidRDefault="003C0FB1" w:rsidP="00E42FF2">
            <w:r w:rsidRPr="000E5DB7">
              <w:t xml:space="preserve">The Contractor shall not offer or agree to give any public servant or civil servant any gift or consideration or commission of any kind as an inducement or reward for doing or forbearing to do or for having done or forborne to do any action in relation to the obtaining or execution of this or any other public contract. </w:t>
            </w:r>
            <w:r>
              <w:t xml:space="preserve"> </w:t>
            </w:r>
            <w:r w:rsidRPr="000E5DB7">
              <w:t xml:space="preserve">Any breach of this clause 20C or the commission of any offence by the Contractor, any Subcontractor, agent or employee under </w:t>
            </w:r>
            <w:r w:rsidR="006535A0" w:rsidRPr="006535A0">
              <w:t xml:space="preserve">the Criminal Justice (Corruption Offences) Act 2018 </w:t>
            </w:r>
            <w:r w:rsidRPr="000E5DB7">
              <w:t xml:space="preserve">shall entitle the Client to terminate this Agreement </w:t>
            </w:r>
            <w:r w:rsidRPr="006535A0">
              <w:t>immediately and</w:t>
            </w:r>
            <w:r>
              <w:rPr>
                <w:szCs w:val="22"/>
              </w:rPr>
              <w:t xml:space="preserve"> without liability for compensation or damages</w:t>
            </w:r>
            <w:r>
              <w:t xml:space="preserve"> </w:t>
            </w:r>
            <w:r w:rsidRPr="000E5DB7">
              <w:t>and to recover the amount of any loss resulting from such cancellation, including but not limited to recovery from the Contractor of the amount or value of any such gift, consideration or commission.</w:t>
            </w:r>
          </w:p>
        </w:tc>
      </w:tr>
    </w:tbl>
    <w:p w14:paraId="4460F80B" w14:textId="77777777" w:rsidR="003C0FB1" w:rsidRDefault="003C0FB1" w:rsidP="003C0FB1">
      <w:pPr>
        <w:pStyle w:val="Heading2"/>
        <w:spacing w:before="180" w:after="60"/>
      </w:pPr>
      <w:r w:rsidRPr="000E5DB7">
        <w:t>21.</w:t>
      </w:r>
      <w:r w:rsidRPr="000E5DB7">
        <w:tab/>
        <w:t>Access to Premises</w:t>
      </w:r>
    </w:p>
    <w:tbl>
      <w:tblPr>
        <w:tblW w:w="0" w:type="auto"/>
        <w:tblLook w:val="01E0" w:firstRow="1" w:lastRow="1" w:firstColumn="1" w:lastColumn="1" w:noHBand="0" w:noVBand="0"/>
      </w:tblPr>
      <w:tblGrid>
        <w:gridCol w:w="762"/>
        <w:gridCol w:w="8309"/>
      </w:tblGrid>
      <w:tr w:rsidR="003C0FB1" w:rsidRPr="00CB5B77" w14:paraId="0A0D830F" w14:textId="77777777" w:rsidTr="00503F93">
        <w:tc>
          <w:tcPr>
            <w:tcW w:w="773" w:type="dxa"/>
          </w:tcPr>
          <w:p w14:paraId="571899C8" w14:textId="77777777" w:rsidR="003C0FB1" w:rsidRDefault="003C0FB1" w:rsidP="00C25940">
            <w:pPr>
              <w:rPr>
                <w:color w:val="0000FF"/>
              </w:rPr>
            </w:pPr>
            <w:r w:rsidRPr="000E5DB7">
              <w:rPr>
                <w:color w:val="0000FF"/>
              </w:rPr>
              <w:t>A.</w:t>
            </w:r>
          </w:p>
        </w:tc>
        <w:tc>
          <w:tcPr>
            <w:tcW w:w="8514" w:type="dxa"/>
          </w:tcPr>
          <w:p w14:paraId="65D07B0D" w14:textId="77777777" w:rsidR="003C0FB1" w:rsidRDefault="003C0FB1" w:rsidP="00E42FF2">
            <w:r w:rsidRPr="000E5DB7">
              <w:t>Any of the Client’s premises made available from time to time to the Contractor by the Client in connection with this Agreement, shall be made available to the Contractor on a non-exclusive licence basis and shall be used by the Contractor solely for the purpose of performing its obligations under this Agreement. The Contractor shall have use of such premises as licensee and shall vacate the same on completion, termination or abandonment of this Agreement.</w:t>
            </w:r>
          </w:p>
        </w:tc>
      </w:tr>
      <w:tr w:rsidR="003C0FB1" w:rsidRPr="00CB5B77" w14:paraId="727879B0" w14:textId="77777777" w:rsidTr="00503F93">
        <w:tc>
          <w:tcPr>
            <w:tcW w:w="773" w:type="dxa"/>
          </w:tcPr>
          <w:p w14:paraId="4369880D" w14:textId="77777777" w:rsidR="003C0FB1" w:rsidRDefault="003C0FB1" w:rsidP="00C25940">
            <w:pPr>
              <w:rPr>
                <w:color w:val="0000FF"/>
              </w:rPr>
            </w:pPr>
            <w:r w:rsidRPr="000E5DB7">
              <w:rPr>
                <w:color w:val="0000FF"/>
              </w:rPr>
              <w:t>B.</w:t>
            </w:r>
          </w:p>
        </w:tc>
        <w:tc>
          <w:tcPr>
            <w:tcW w:w="8514" w:type="dxa"/>
          </w:tcPr>
          <w:p w14:paraId="42953E01" w14:textId="77777777" w:rsidR="003C0FB1" w:rsidRDefault="003C0FB1" w:rsidP="00E42FF2">
            <w:r w:rsidRPr="000E5DB7">
              <w:t>The Contractor shall upon reasonable notice by the Client allow the Client access to its premises (including the premises of any Subcontractor or agent) where the Services are being performed for the Client under this Agreement.</w:t>
            </w:r>
          </w:p>
        </w:tc>
      </w:tr>
    </w:tbl>
    <w:p w14:paraId="12E1402A" w14:textId="77777777" w:rsidR="003C0FB1" w:rsidRDefault="003C0FB1" w:rsidP="003C0FB1">
      <w:pPr>
        <w:pStyle w:val="Heading2"/>
        <w:ind w:firstLine="0"/>
      </w:pPr>
      <w:r w:rsidRPr="000E5DB7">
        <w:lastRenderedPageBreak/>
        <w:t>22</w:t>
      </w:r>
      <w:r>
        <w:t>.</w:t>
      </w:r>
      <w:r>
        <w:tab/>
      </w:r>
      <w:r w:rsidRPr="000E5DB7">
        <w:t>Equipment</w:t>
      </w:r>
    </w:p>
    <w:tbl>
      <w:tblPr>
        <w:tblW w:w="9288" w:type="dxa"/>
        <w:tblLayout w:type="fixed"/>
        <w:tblLook w:val="01E0" w:firstRow="1" w:lastRow="1" w:firstColumn="1" w:lastColumn="1" w:noHBand="0" w:noVBand="0"/>
      </w:tblPr>
      <w:tblGrid>
        <w:gridCol w:w="963"/>
        <w:gridCol w:w="8325"/>
      </w:tblGrid>
      <w:tr w:rsidR="003C0FB1" w:rsidRPr="00CB5B77" w14:paraId="6E92B66B" w14:textId="77777777" w:rsidTr="00503F93">
        <w:tc>
          <w:tcPr>
            <w:tcW w:w="963" w:type="dxa"/>
          </w:tcPr>
          <w:p w14:paraId="66673C09" w14:textId="77777777" w:rsidR="003C0FB1" w:rsidRDefault="003C0FB1" w:rsidP="00C25940">
            <w:pPr>
              <w:spacing w:before="20"/>
            </w:pPr>
            <w:r w:rsidRPr="000E5DB7">
              <w:rPr>
                <w:color w:val="0000FF"/>
              </w:rPr>
              <w:t>A.</w:t>
            </w:r>
          </w:p>
        </w:tc>
        <w:tc>
          <w:tcPr>
            <w:tcW w:w="8325" w:type="dxa"/>
          </w:tcPr>
          <w:p w14:paraId="217708A0" w14:textId="77777777" w:rsidR="003C0FB1" w:rsidRDefault="003C0FB1" w:rsidP="00E42FF2">
            <w:r w:rsidRPr="000E5DB7">
              <w:t>The Contractor shall provide all equipment and materials necessary for the provision of the Services (“Equipment”).</w:t>
            </w:r>
          </w:p>
        </w:tc>
      </w:tr>
      <w:tr w:rsidR="003C0FB1" w:rsidRPr="00CB5B77" w14:paraId="2E69B06C" w14:textId="77777777" w:rsidTr="00503F93">
        <w:tc>
          <w:tcPr>
            <w:tcW w:w="963" w:type="dxa"/>
          </w:tcPr>
          <w:p w14:paraId="0D6D0DFA" w14:textId="77777777" w:rsidR="003C0FB1" w:rsidRPr="00CB5B77" w:rsidRDefault="003C0FB1" w:rsidP="00C25940">
            <w:pPr>
              <w:spacing w:before="20"/>
            </w:pPr>
            <w:r w:rsidRPr="000E5DB7">
              <w:rPr>
                <w:color w:val="0000FF"/>
              </w:rPr>
              <w:t>B.</w:t>
            </w:r>
          </w:p>
        </w:tc>
        <w:tc>
          <w:tcPr>
            <w:tcW w:w="8325" w:type="dxa"/>
          </w:tcPr>
          <w:p w14:paraId="2BBDE0E6" w14:textId="77777777" w:rsidR="003C0FB1" w:rsidRDefault="003C0FB1" w:rsidP="00E42FF2">
            <w:r w:rsidRPr="000E5DB7">
              <w:t>All Equipment brought onto the Client’s premises shall be at the Contractor’s own risk and the Client shall have no liability for any loss of, caused by or damage to any Equipment. The Contractor shall provide for the haulage or carriage thereof to the Client’s premises and the removal of Equipment when no longer required at its sole cost. Unless otherwise agreed, Equipment brought onto the premises will remain the property of the Contractor.</w:t>
            </w:r>
          </w:p>
        </w:tc>
      </w:tr>
      <w:tr w:rsidR="003C0FB1" w:rsidRPr="00CB5B77" w14:paraId="183387F1" w14:textId="77777777" w:rsidTr="00503F93">
        <w:tc>
          <w:tcPr>
            <w:tcW w:w="963" w:type="dxa"/>
          </w:tcPr>
          <w:p w14:paraId="27A1E30C" w14:textId="77777777" w:rsidR="003C0FB1" w:rsidRPr="00CB5B77" w:rsidRDefault="003C0FB1" w:rsidP="00C25940">
            <w:pPr>
              <w:spacing w:before="20"/>
            </w:pPr>
            <w:r w:rsidRPr="000E5DB7">
              <w:rPr>
                <w:color w:val="0000FF"/>
              </w:rPr>
              <w:t>C.</w:t>
            </w:r>
          </w:p>
        </w:tc>
        <w:tc>
          <w:tcPr>
            <w:tcW w:w="8325" w:type="dxa"/>
          </w:tcPr>
          <w:p w14:paraId="0890059A" w14:textId="77777777" w:rsidR="003C0FB1" w:rsidRDefault="003C0FB1" w:rsidP="00E42FF2">
            <w:r w:rsidRPr="000E5DB7">
              <w:t>The Contractor shall maintain and store all items of Equipment within the Client’s premises in a safe, serviceable and clean condition.</w:t>
            </w:r>
          </w:p>
        </w:tc>
      </w:tr>
      <w:tr w:rsidR="003C0FB1" w:rsidRPr="00CB5B77" w14:paraId="79B2A919" w14:textId="77777777" w:rsidTr="00503F93">
        <w:tc>
          <w:tcPr>
            <w:tcW w:w="963" w:type="dxa"/>
          </w:tcPr>
          <w:p w14:paraId="0BF2D55D" w14:textId="77777777" w:rsidR="003C0FB1" w:rsidRPr="00CB5B77" w:rsidRDefault="003C0FB1" w:rsidP="00C25940">
            <w:pPr>
              <w:spacing w:before="20"/>
            </w:pPr>
            <w:r w:rsidRPr="000E5DB7">
              <w:rPr>
                <w:color w:val="0000FF"/>
              </w:rPr>
              <w:t>D</w:t>
            </w:r>
            <w:r w:rsidRPr="000E5DB7">
              <w:t>.</w:t>
            </w:r>
          </w:p>
        </w:tc>
        <w:tc>
          <w:tcPr>
            <w:tcW w:w="8325" w:type="dxa"/>
          </w:tcPr>
          <w:p w14:paraId="7DEFF5B9" w14:textId="77777777" w:rsidR="003C0FB1" w:rsidRDefault="003C0FB1" w:rsidP="00E42FF2">
            <w:r w:rsidRPr="000E5DB7">
              <w:t>The Contractor shall, at the Client’s written request, at its own expense and as soon as reasonably practicable:</w:t>
            </w:r>
          </w:p>
        </w:tc>
      </w:tr>
      <w:tr w:rsidR="003C0FB1" w:rsidRPr="00CB5B77" w14:paraId="727C3A3A" w14:textId="77777777" w:rsidTr="00503F93">
        <w:tc>
          <w:tcPr>
            <w:tcW w:w="963" w:type="dxa"/>
          </w:tcPr>
          <w:p w14:paraId="560E1DB1" w14:textId="77777777" w:rsidR="003C0FB1" w:rsidRPr="00CB5B77" w:rsidRDefault="003C0FB1" w:rsidP="00C25940">
            <w:pPr>
              <w:spacing w:before="20"/>
            </w:pPr>
          </w:p>
        </w:tc>
        <w:tc>
          <w:tcPr>
            <w:tcW w:w="8325" w:type="dxa"/>
          </w:tcPr>
          <w:tbl>
            <w:tblPr>
              <w:tblW w:w="9288" w:type="dxa"/>
              <w:tblLayout w:type="fixed"/>
              <w:tblLook w:val="01E0" w:firstRow="1" w:lastRow="1" w:firstColumn="1" w:lastColumn="1" w:noHBand="0" w:noVBand="0"/>
            </w:tblPr>
            <w:tblGrid>
              <w:gridCol w:w="716"/>
              <w:gridCol w:w="8572"/>
            </w:tblGrid>
            <w:tr w:rsidR="003C0FB1" w:rsidRPr="00B93E7B" w14:paraId="3102D139" w14:textId="77777777" w:rsidTr="00503F93">
              <w:tc>
                <w:tcPr>
                  <w:tcW w:w="720" w:type="dxa"/>
                </w:tcPr>
                <w:p w14:paraId="7695E1A5" w14:textId="77777777" w:rsidR="003C0FB1" w:rsidRDefault="003C0FB1" w:rsidP="00E42FF2">
                  <w:r w:rsidRPr="000E5DB7">
                    <w:t xml:space="preserve">i. </w:t>
                  </w:r>
                </w:p>
              </w:tc>
              <w:tc>
                <w:tcPr>
                  <w:tcW w:w="8640" w:type="dxa"/>
                </w:tcPr>
                <w:p w14:paraId="6EFE68AE" w14:textId="77777777" w:rsidR="003C0FB1" w:rsidRDefault="003C0FB1" w:rsidP="00E42FF2">
                  <w:pPr>
                    <w:ind w:right="971"/>
                  </w:pPr>
                  <w:r w:rsidRPr="000E5DB7">
                    <w:t>remove from the Client’s premises any Equipment which in the reasonable opinion of the Client is either hazardous, noxious or not in accordance with this Agreement; and</w:t>
                  </w:r>
                </w:p>
              </w:tc>
            </w:tr>
            <w:tr w:rsidR="003C0FB1" w:rsidRPr="00B93E7B" w14:paraId="04C022FD" w14:textId="77777777" w:rsidTr="00503F93">
              <w:tc>
                <w:tcPr>
                  <w:tcW w:w="720" w:type="dxa"/>
                </w:tcPr>
                <w:p w14:paraId="542154D8" w14:textId="77777777" w:rsidR="003C0FB1" w:rsidRDefault="003C0FB1" w:rsidP="00E42FF2">
                  <w:r w:rsidRPr="000E5DB7">
                    <w:t>ii.</w:t>
                  </w:r>
                </w:p>
              </w:tc>
              <w:tc>
                <w:tcPr>
                  <w:tcW w:w="8640" w:type="dxa"/>
                </w:tcPr>
                <w:p w14:paraId="1DC0B3D8" w14:textId="77777777" w:rsidR="003C0FB1" w:rsidRDefault="003C0FB1" w:rsidP="00E42FF2">
                  <w:r w:rsidRPr="000E5DB7">
                    <w:t>replace such item with a suitable substitute item of Equipment.</w:t>
                  </w:r>
                </w:p>
              </w:tc>
            </w:tr>
          </w:tbl>
          <w:p w14:paraId="5A0AFC41" w14:textId="77777777" w:rsidR="003C0FB1" w:rsidRDefault="003C0FB1" w:rsidP="00E42FF2">
            <w:pPr>
              <w:tabs>
                <w:tab w:val="right" w:pos="7938"/>
                <w:tab w:val="right" w:pos="9072"/>
              </w:tabs>
            </w:pPr>
          </w:p>
        </w:tc>
      </w:tr>
      <w:tr w:rsidR="003C0FB1" w:rsidRPr="00CB5B77" w14:paraId="218D8A40" w14:textId="77777777" w:rsidTr="00503F93">
        <w:tc>
          <w:tcPr>
            <w:tcW w:w="963" w:type="dxa"/>
          </w:tcPr>
          <w:p w14:paraId="22D2C380" w14:textId="77777777" w:rsidR="003C0FB1" w:rsidRPr="00CB5B77" w:rsidRDefault="003C0FB1" w:rsidP="00C25940">
            <w:pPr>
              <w:spacing w:before="20"/>
            </w:pPr>
            <w:r w:rsidRPr="000E5DB7">
              <w:rPr>
                <w:color w:val="0000FF"/>
              </w:rPr>
              <w:t>E</w:t>
            </w:r>
            <w:r w:rsidRPr="000E5DB7">
              <w:t>.</w:t>
            </w:r>
          </w:p>
        </w:tc>
        <w:tc>
          <w:tcPr>
            <w:tcW w:w="8325" w:type="dxa"/>
          </w:tcPr>
          <w:p w14:paraId="0AA2C5DE" w14:textId="77777777" w:rsidR="003C0FB1" w:rsidRDefault="003C0FB1" w:rsidP="00E42FF2">
            <w:r w:rsidRPr="000E5DB7">
              <w:t>On completion of the Services the Contractor shall remove the Equipment used by the Contractor to provide the Services and shall leave the Client’s premises in a clean, safe and tidy condition. The Contractor is solely responsible for making good any damage to the Client’s premises or any objects contained thereon, other than fair wear and tear, which is caused by the Contractor or any of its employees or Subcontractors.</w:t>
            </w:r>
          </w:p>
        </w:tc>
      </w:tr>
    </w:tbl>
    <w:p w14:paraId="4DFD805B" w14:textId="77777777" w:rsidR="003C0FB1" w:rsidRPr="00CB5B77" w:rsidRDefault="003C0FB1" w:rsidP="003C0FB1">
      <w:pPr>
        <w:pStyle w:val="Heading2"/>
        <w:keepNext w:val="0"/>
      </w:pPr>
      <w:r w:rsidRPr="000E5DB7">
        <w:t>23</w:t>
      </w:r>
      <w:r>
        <w:t>.</w:t>
      </w:r>
      <w:r>
        <w:tab/>
      </w:r>
      <w:r w:rsidRPr="000E5DB7">
        <w:t>Non Solicitation</w:t>
      </w:r>
    </w:p>
    <w:tbl>
      <w:tblPr>
        <w:tblW w:w="9285" w:type="dxa"/>
        <w:tblLayout w:type="fixed"/>
        <w:tblLook w:val="01E0" w:firstRow="1" w:lastRow="1" w:firstColumn="1" w:lastColumn="1" w:noHBand="0" w:noVBand="0"/>
      </w:tblPr>
      <w:tblGrid>
        <w:gridCol w:w="963"/>
        <w:gridCol w:w="8322"/>
      </w:tblGrid>
      <w:tr w:rsidR="003C0FB1" w:rsidRPr="00CB5B77" w14:paraId="0E79C05C" w14:textId="77777777" w:rsidTr="00503F93">
        <w:tc>
          <w:tcPr>
            <w:tcW w:w="963" w:type="dxa"/>
          </w:tcPr>
          <w:p w14:paraId="11320B5D" w14:textId="77777777" w:rsidR="003C0FB1" w:rsidRDefault="003C0FB1" w:rsidP="00C25940">
            <w:pPr>
              <w:spacing w:before="20"/>
            </w:pPr>
            <w:r w:rsidRPr="000E5DB7">
              <w:rPr>
                <w:color w:val="0000FF"/>
              </w:rPr>
              <w:t>A.</w:t>
            </w:r>
          </w:p>
        </w:tc>
        <w:tc>
          <w:tcPr>
            <w:tcW w:w="8325" w:type="dxa"/>
          </w:tcPr>
          <w:p w14:paraId="47EA9C44" w14:textId="77777777" w:rsidR="003C0FB1" w:rsidRDefault="003C0FB1" w:rsidP="00E42FF2">
            <w:r w:rsidRPr="000E5DB7">
              <w:t xml:space="preserve">For the Term and for a period of 12 months thereafter (and save in respect of publicly advertised posts) neither the Client nor the Contractor shall employ or offer employment to any of the other Party’s employees without that other Party’s prior written consent. </w:t>
            </w:r>
          </w:p>
        </w:tc>
      </w:tr>
    </w:tbl>
    <w:p w14:paraId="6FD55339" w14:textId="77777777" w:rsidR="003C0FB1" w:rsidRPr="00CB5B77" w:rsidRDefault="003C0FB1" w:rsidP="003C0FB1">
      <w:pPr>
        <w:pStyle w:val="Heading2"/>
        <w:keepNext w:val="0"/>
      </w:pPr>
      <w:r>
        <w:t>24.</w:t>
      </w:r>
      <w:r>
        <w:tab/>
      </w:r>
      <w:r w:rsidRPr="000E5DB7">
        <w:t>Change Control Procedure</w:t>
      </w:r>
    </w:p>
    <w:tbl>
      <w:tblPr>
        <w:tblW w:w="9285" w:type="dxa"/>
        <w:tblLayout w:type="fixed"/>
        <w:tblLook w:val="01E0" w:firstRow="1" w:lastRow="1" w:firstColumn="1" w:lastColumn="1" w:noHBand="0" w:noVBand="0"/>
      </w:tblPr>
      <w:tblGrid>
        <w:gridCol w:w="963"/>
        <w:gridCol w:w="8322"/>
      </w:tblGrid>
      <w:tr w:rsidR="003C0FB1" w:rsidRPr="00CB5B77" w14:paraId="6D527884" w14:textId="77777777" w:rsidTr="00503F93">
        <w:tc>
          <w:tcPr>
            <w:tcW w:w="963" w:type="dxa"/>
          </w:tcPr>
          <w:p w14:paraId="65E6AEAF" w14:textId="77777777" w:rsidR="003C0FB1" w:rsidRDefault="003C0FB1" w:rsidP="00C25940">
            <w:pPr>
              <w:spacing w:before="20"/>
            </w:pPr>
            <w:r w:rsidRPr="000E5DB7">
              <w:rPr>
                <w:color w:val="0000FF"/>
              </w:rPr>
              <w:t>A.</w:t>
            </w:r>
          </w:p>
        </w:tc>
        <w:tc>
          <w:tcPr>
            <w:tcW w:w="8322" w:type="dxa"/>
          </w:tcPr>
          <w:p w14:paraId="5DC86EE0" w14:textId="77777777" w:rsidR="003C0FB1" w:rsidRDefault="003C0FB1" w:rsidP="00E42FF2">
            <w:r w:rsidRPr="000E5DB7">
              <w:t xml:space="preserve">At any time during the </w:t>
            </w:r>
            <w:r>
              <w:t>T</w:t>
            </w:r>
            <w:r w:rsidRPr="000E5DB7">
              <w:t>erm of this Agreement, either Party may propose a change or changes to any part or parts of this Agreement.</w:t>
            </w:r>
          </w:p>
        </w:tc>
      </w:tr>
      <w:tr w:rsidR="003C0FB1" w:rsidRPr="00CB5B77" w14:paraId="0AC9689C" w14:textId="77777777" w:rsidTr="00503F93">
        <w:tc>
          <w:tcPr>
            <w:tcW w:w="963" w:type="dxa"/>
          </w:tcPr>
          <w:p w14:paraId="0FE6446F" w14:textId="77777777" w:rsidR="003C0FB1" w:rsidRPr="00CB5B77" w:rsidRDefault="003C0FB1" w:rsidP="00C25940">
            <w:pPr>
              <w:spacing w:before="20"/>
            </w:pPr>
            <w:r w:rsidRPr="000E5DB7">
              <w:rPr>
                <w:color w:val="0000FF"/>
              </w:rPr>
              <w:t>B.</w:t>
            </w:r>
          </w:p>
        </w:tc>
        <w:tc>
          <w:tcPr>
            <w:tcW w:w="8322" w:type="dxa"/>
          </w:tcPr>
          <w:p w14:paraId="0FDC2022" w14:textId="77777777" w:rsidR="003C0FB1" w:rsidRDefault="003C0FB1" w:rsidP="00E42FF2">
            <w:r w:rsidRPr="000E5DB7">
              <w:t>The change control procedures set out in this Schedule will apply to all changes irrespective of whether the Contractor or the Client proposes the change.</w:t>
            </w:r>
          </w:p>
        </w:tc>
      </w:tr>
      <w:tr w:rsidR="003C0FB1" w:rsidRPr="00CB5B77" w14:paraId="2A447E2C" w14:textId="77777777" w:rsidTr="00503F93">
        <w:tc>
          <w:tcPr>
            <w:tcW w:w="963" w:type="dxa"/>
          </w:tcPr>
          <w:p w14:paraId="6BBEDB3F" w14:textId="77777777" w:rsidR="003C0FB1" w:rsidRPr="00CB5B77" w:rsidRDefault="003C0FB1" w:rsidP="00C25940">
            <w:pPr>
              <w:spacing w:before="20"/>
            </w:pPr>
            <w:r w:rsidRPr="000E5DB7">
              <w:rPr>
                <w:color w:val="0000FF"/>
              </w:rPr>
              <w:t>C.</w:t>
            </w:r>
          </w:p>
        </w:tc>
        <w:tc>
          <w:tcPr>
            <w:tcW w:w="8322" w:type="dxa"/>
          </w:tcPr>
          <w:p w14:paraId="13EDF108" w14:textId="77777777" w:rsidR="003C0FB1" w:rsidRDefault="003C0FB1" w:rsidP="00E42FF2">
            <w:r w:rsidRPr="000E5DB7">
              <w:t>A change control notice (“Change Control Notice”) shall be prepared for all change requests. The Change Control Notice will provide an outline description of the change requested, the rationale for the change, the effect that the change will have on the Services (where known) and an estimate of the effort and cost required to prepare an impact assessment (“Impact Assessment”).</w:t>
            </w:r>
          </w:p>
        </w:tc>
      </w:tr>
      <w:tr w:rsidR="003C0FB1" w:rsidRPr="00CB5B77" w14:paraId="305B29B7" w14:textId="77777777" w:rsidTr="00503F93">
        <w:tc>
          <w:tcPr>
            <w:tcW w:w="963" w:type="dxa"/>
          </w:tcPr>
          <w:p w14:paraId="20A935A7" w14:textId="77777777" w:rsidR="003C0FB1" w:rsidRPr="00CB5B77" w:rsidRDefault="003C0FB1" w:rsidP="00C25940">
            <w:pPr>
              <w:spacing w:before="20"/>
            </w:pPr>
            <w:r w:rsidRPr="000E5DB7">
              <w:rPr>
                <w:color w:val="0000FF"/>
              </w:rPr>
              <w:t>D</w:t>
            </w:r>
            <w:r w:rsidRPr="000E5DB7">
              <w:t>.</w:t>
            </w:r>
          </w:p>
        </w:tc>
        <w:tc>
          <w:tcPr>
            <w:tcW w:w="8322" w:type="dxa"/>
          </w:tcPr>
          <w:p w14:paraId="167C0F14" w14:textId="77777777" w:rsidR="003C0FB1" w:rsidRDefault="003C0FB1" w:rsidP="00E42FF2">
            <w:r w:rsidRPr="000E5DB7">
              <w:t>All Change Control Notices proposing changes to this Agreement must be submitted for review to the other Party’s Contact.</w:t>
            </w:r>
          </w:p>
        </w:tc>
      </w:tr>
      <w:tr w:rsidR="003C0FB1" w:rsidRPr="00CB5B77" w14:paraId="2FD8030F" w14:textId="77777777" w:rsidTr="00503F93">
        <w:tc>
          <w:tcPr>
            <w:tcW w:w="963" w:type="dxa"/>
          </w:tcPr>
          <w:p w14:paraId="345C14D8" w14:textId="77777777" w:rsidR="003C0FB1" w:rsidRPr="00CB5B77" w:rsidRDefault="003C0FB1" w:rsidP="00C25940">
            <w:pPr>
              <w:spacing w:before="20"/>
            </w:pPr>
            <w:r w:rsidRPr="000E5DB7">
              <w:rPr>
                <w:color w:val="0000FF"/>
              </w:rPr>
              <w:t>E</w:t>
            </w:r>
            <w:r w:rsidRPr="000E5DB7">
              <w:t>.</w:t>
            </w:r>
          </w:p>
        </w:tc>
        <w:tc>
          <w:tcPr>
            <w:tcW w:w="8322" w:type="dxa"/>
          </w:tcPr>
          <w:p w14:paraId="4B986142" w14:textId="77777777" w:rsidR="003C0FB1" w:rsidRDefault="003C0FB1" w:rsidP="00E42FF2">
            <w:r w:rsidRPr="000E5DB7">
              <w:t xml:space="preserve">The Parties must indicate their acceptance or rejection of the change control request and/or Impact Assessment within a reasonable timeframe of its completion and Tender Submission </w:t>
            </w:r>
            <w:r w:rsidRPr="000E5DB7">
              <w:lastRenderedPageBreak/>
              <w:t>for review, subject to a maximum of twenty (20) calendar days or such other period agreed between the Parties.</w:t>
            </w:r>
          </w:p>
        </w:tc>
      </w:tr>
      <w:tr w:rsidR="003C0FB1" w:rsidRPr="00CB5B77" w14:paraId="7265DFFC" w14:textId="77777777" w:rsidTr="00503F93">
        <w:tc>
          <w:tcPr>
            <w:tcW w:w="963" w:type="dxa"/>
          </w:tcPr>
          <w:p w14:paraId="0CFA2760" w14:textId="77777777" w:rsidR="003C0FB1" w:rsidRPr="00CB5B77" w:rsidRDefault="003C0FB1" w:rsidP="00C25940">
            <w:pPr>
              <w:spacing w:before="20"/>
            </w:pPr>
            <w:r w:rsidRPr="000E5DB7">
              <w:rPr>
                <w:color w:val="0000FF"/>
              </w:rPr>
              <w:lastRenderedPageBreak/>
              <w:t>F.</w:t>
            </w:r>
          </w:p>
        </w:tc>
        <w:tc>
          <w:tcPr>
            <w:tcW w:w="8322" w:type="dxa"/>
          </w:tcPr>
          <w:p w14:paraId="73C547F1" w14:textId="77777777" w:rsidR="003C0FB1" w:rsidRDefault="003C0FB1" w:rsidP="00E42FF2">
            <w:r w:rsidRPr="000E5DB7">
              <w:t>On approval of an Impact Assessment, this Agreement and/or the Schedules should be updated and revised as appropriate and in writing.</w:t>
            </w:r>
          </w:p>
        </w:tc>
      </w:tr>
      <w:tr w:rsidR="003C0FB1" w:rsidRPr="00CB5B77" w14:paraId="6DC39B4C" w14:textId="77777777" w:rsidTr="00503F93">
        <w:tc>
          <w:tcPr>
            <w:tcW w:w="963" w:type="dxa"/>
          </w:tcPr>
          <w:p w14:paraId="494EB511" w14:textId="77777777" w:rsidR="003C0FB1" w:rsidRPr="00CB5B77" w:rsidRDefault="003C0FB1" w:rsidP="00C25940">
            <w:pPr>
              <w:spacing w:before="20"/>
            </w:pPr>
            <w:r w:rsidRPr="000E5DB7">
              <w:rPr>
                <w:color w:val="0000FF"/>
              </w:rPr>
              <w:t>G.</w:t>
            </w:r>
          </w:p>
        </w:tc>
        <w:tc>
          <w:tcPr>
            <w:tcW w:w="8322" w:type="dxa"/>
          </w:tcPr>
          <w:p w14:paraId="6B852404" w14:textId="77777777" w:rsidR="003C0FB1" w:rsidRDefault="003C0FB1" w:rsidP="00E42FF2">
            <w:r w:rsidRPr="000E5DB7">
              <w:t>In the event that either Party rejects the Impact Assessment, the change(s) shall not take place and the Parties shall continue to perform their obligations under this Agreement.</w:t>
            </w:r>
          </w:p>
        </w:tc>
      </w:tr>
      <w:tr w:rsidR="003C0FB1" w:rsidRPr="00CB5B77" w14:paraId="10A9D1DC" w14:textId="77777777" w:rsidTr="00503F93">
        <w:tc>
          <w:tcPr>
            <w:tcW w:w="963" w:type="dxa"/>
          </w:tcPr>
          <w:p w14:paraId="0429978B" w14:textId="77777777" w:rsidR="003C0FB1" w:rsidRPr="00CB5B77" w:rsidRDefault="003C0FB1" w:rsidP="00C25940">
            <w:pPr>
              <w:spacing w:before="20"/>
            </w:pPr>
            <w:r w:rsidRPr="000E5DB7">
              <w:rPr>
                <w:color w:val="0000FF"/>
              </w:rPr>
              <w:t>H.</w:t>
            </w:r>
          </w:p>
        </w:tc>
        <w:tc>
          <w:tcPr>
            <w:tcW w:w="8322" w:type="dxa"/>
          </w:tcPr>
          <w:p w14:paraId="4AA75662" w14:textId="77777777" w:rsidR="003C0FB1" w:rsidRDefault="003C0FB1" w:rsidP="00E42FF2">
            <w:r w:rsidRPr="000E5DB7">
              <w:t>The Contractor and the Client will agree a reasonable charge in advance for investigating each proposed variation and preparing each estimate, whether or not the variation is implemented. If the Client’s request for any variation is subsequently withdrawn but results in a delay in the performance of the Services then the Contractor will not be liable for such delay and will be entitled to an extension of time equal to not less than the period of the delay.</w:t>
            </w:r>
          </w:p>
        </w:tc>
      </w:tr>
    </w:tbl>
    <w:p w14:paraId="5DE499BF" w14:textId="77777777" w:rsidR="003C0FB1" w:rsidRPr="00054EFB" w:rsidRDefault="003C0FB1" w:rsidP="003C0FB1">
      <w:pPr>
        <w:pStyle w:val="Heading2"/>
        <w:keepNext w:val="0"/>
      </w:pPr>
      <w:r w:rsidRPr="00447F8D">
        <w:t>2</w:t>
      </w:r>
      <w:r>
        <w:t>5</w:t>
      </w:r>
      <w:r w:rsidRPr="00447F8D">
        <w:t>.</w:t>
      </w:r>
      <w:r w:rsidRPr="00447F8D">
        <w:tab/>
      </w:r>
      <w:r w:rsidR="001F7FC2">
        <w:t>DATA PROTECTION AND SECURITY</w:t>
      </w:r>
    </w:p>
    <w:p w14:paraId="25EB1067" w14:textId="77777777" w:rsidR="00AC4D66" w:rsidRDefault="00AC4D66" w:rsidP="00AC4D66">
      <w:pPr>
        <w:rPr>
          <w:szCs w:val="22"/>
        </w:rPr>
        <w:sectPr w:rsidR="00AC4D66" w:rsidSect="00684357">
          <w:type w:val="continuous"/>
          <w:pgSz w:w="11907" w:h="16840" w:code="9"/>
          <w:pgMar w:top="1134" w:right="1418" w:bottom="851" w:left="1418" w:header="709" w:footer="709" w:gutter="0"/>
          <w:cols w:space="708"/>
          <w:docGrid w:linePitch="360"/>
        </w:sectPr>
      </w:pPr>
    </w:p>
    <w:sdt>
      <w:sdtPr>
        <w:rPr>
          <w:color w:val="FF0000"/>
        </w:rPr>
        <w:id w:val="-1711645930"/>
        <w:placeholder>
          <w:docPart w:val="6E7267E7B38A46288108F0FDFBA9CA78"/>
        </w:placeholder>
      </w:sdtPr>
      <w:sdtEndPr>
        <w:rPr>
          <w:color w:val="auto"/>
        </w:rPr>
      </w:sdtEndPr>
      <w:sdtContent>
        <w:p w14:paraId="45E0F4FE" w14:textId="77777777" w:rsidR="00FC4084" w:rsidRPr="006A7016" w:rsidRDefault="00FC4084" w:rsidP="0054371F">
          <w:pPr>
            <w:numPr>
              <w:ilvl w:val="0"/>
              <w:numId w:val="12"/>
            </w:numPr>
            <w:spacing w:after="160" w:line="259" w:lineRule="auto"/>
            <w:ind w:right="-108"/>
            <w:contextualSpacing/>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In this Agreement the following terms shall have the meanings respectively ascribed to them:</w:t>
          </w:r>
        </w:p>
        <w:p w14:paraId="6223893E" w14:textId="77777777" w:rsidR="00FC4084" w:rsidRPr="006A7016" w:rsidRDefault="00FC4084" w:rsidP="00FC4084">
          <w:pPr>
            <w:spacing w:after="160" w:line="259" w:lineRule="auto"/>
            <w:ind w:right="-108"/>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“Data” means all Confidential Information, whether in oral or written (including electronic) form, created by or in any way originating with the Client (including but not limited to his employees, agents, independent contractors and/or Sub-contractors) and all information that is the output of any computer processing, or other electronic manipulation of any information that was created by or in any way originating with the Client provided under this Agreement and includes any Personal Data;</w:t>
          </w:r>
        </w:p>
        <w:p w14:paraId="0854E89E" w14:textId="77777777" w:rsidR="00FC4084" w:rsidRPr="006A7016" w:rsidRDefault="00FC4084" w:rsidP="00FC4084">
          <w:pPr>
            <w:spacing w:after="160" w:line="259" w:lineRule="auto"/>
            <w:ind w:right="-108"/>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 xml:space="preserve">“Data Controller” has the meaning given under the Data Protection Laws; </w:t>
          </w:r>
        </w:p>
        <w:p w14:paraId="3C6CA7C0" w14:textId="77777777" w:rsidR="00FC4084" w:rsidRPr="006A7016" w:rsidRDefault="00FC4084" w:rsidP="00FC4084">
          <w:pPr>
            <w:spacing w:after="160" w:line="259" w:lineRule="auto"/>
            <w:ind w:right="-108"/>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 xml:space="preserve">“Data Processor” has the meaning given under the Data Protection Laws; </w:t>
          </w:r>
        </w:p>
        <w:p w14:paraId="2F6C4CFD" w14:textId="77777777" w:rsidR="00FC4084" w:rsidRPr="006A7016" w:rsidRDefault="00FC4084" w:rsidP="00FC4084">
          <w:pPr>
            <w:spacing w:after="160" w:line="259" w:lineRule="auto"/>
            <w:ind w:right="-108"/>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“Data Protection Laws” means all applicable national and EU data protection laws, regulations and guidelines, including but not limited to Regulation (EU) 2016/679 on the protection of natural persons with regard to the processing of personal data and on the free movement of such data, and repealing  Directive 95/46/EC (the “General Data Protection Regulation”), and any guidelines and codes of practice issued by the Office of the Data Protection Commission or other supervisory authority for data protection in Ireland.</w:t>
          </w:r>
        </w:p>
        <w:p w14:paraId="68D25063" w14:textId="77777777" w:rsidR="00FC4084" w:rsidRPr="006A7016" w:rsidRDefault="00FC4084" w:rsidP="00FC4084">
          <w:pPr>
            <w:spacing w:after="160" w:line="259" w:lineRule="auto"/>
            <w:ind w:right="-108"/>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 xml:space="preserve">“Data Subject” has the meaning given under the Data Protection Laws; </w:t>
          </w:r>
        </w:p>
        <w:p w14:paraId="6762D4EE" w14:textId="77777777" w:rsidR="00FC4084" w:rsidRPr="006A7016" w:rsidRDefault="00FC4084" w:rsidP="00FC4084">
          <w:pPr>
            <w:spacing w:after="160" w:line="259" w:lineRule="auto"/>
            <w:ind w:right="-108"/>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“Data Subject Access Request” means a request made by a Data Subject in accordance with rights granted under the Data Protection Laws to access his or her Personal Data;</w:t>
          </w:r>
        </w:p>
        <w:p w14:paraId="558FAF09" w14:textId="77777777" w:rsidR="00FC4084" w:rsidRPr="006A7016" w:rsidRDefault="00FC4084" w:rsidP="00FC4084">
          <w:pPr>
            <w:spacing w:after="160" w:line="259" w:lineRule="auto"/>
            <w:ind w:right="-108"/>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“Personal Data” has the meaning given under Data Protection Laws;</w:t>
          </w:r>
        </w:p>
        <w:p w14:paraId="043AE0C9" w14:textId="77777777" w:rsidR="00FC4084" w:rsidRPr="006A7016" w:rsidRDefault="00FC4084" w:rsidP="00FC4084">
          <w:pPr>
            <w:spacing w:after="160" w:line="259" w:lineRule="auto"/>
            <w:ind w:right="-108"/>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“Processing” has the meaning given under the Data Protection Laws;</w:t>
          </w:r>
        </w:p>
        <w:p w14:paraId="61CE43CD" w14:textId="77777777" w:rsidR="00FC4084" w:rsidRPr="006A7016" w:rsidRDefault="00FC4084" w:rsidP="0054371F">
          <w:pPr>
            <w:numPr>
              <w:ilvl w:val="0"/>
              <w:numId w:val="12"/>
            </w:numPr>
            <w:spacing w:after="160" w:line="259" w:lineRule="auto"/>
            <w:ind w:right="-108"/>
            <w:contextualSpacing/>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The Contractor shall comply with all applicable requirements of the Data Protection Laws.</w:t>
          </w:r>
        </w:p>
        <w:p w14:paraId="410C05EF" w14:textId="77777777" w:rsidR="00FC4084" w:rsidRPr="006A7016" w:rsidRDefault="00FC4084" w:rsidP="00FC4084">
          <w:pPr>
            <w:spacing w:after="160" w:line="259" w:lineRule="auto"/>
            <w:ind w:left="720" w:right="-108"/>
            <w:contextualSpacing/>
            <w:rPr>
              <w:rFonts w:asciiTheme="minorHAnsi" w:eastAsiaTheme="minorHAnsi" w:hAnsiTheme="minorHAnsi" w:cstheme="minorBidi"/>
              <w:szCs w:val="22"/>
              <w:lang w:val="en-IE"/>
            </w:rPr>
          </w:pPr>
        </w:p>
        <w:p w14:paraId="054C8256" w14:textId="77777777" w:rsidR="00FC4084" w:rsidRPr="006A7016" w:rsidRDefault="00FC4084" w:rsidP="0054371F">
          <w:pPr>
            <w:numPr>
              <w:ilvl w:val="0"/>
              <w:numId w:val="12"/>
            </w:numPr>
            <w:spacing w:after="160" w:line="259" w:lineRule="auto"/>
            <w:ind w:right="-108"/>
            <w:contextualSpacing/>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The Parties acknowledge that for the purposes of the Data Protection Laws, the Client is the Data Controller and the Contractor is the Data Processor in respect of Data which is Personal Data.  Schedule E sets out the scope, nature and purpose of Processing by the Contractor, the duration of the Processing and the types of Personal Data and categories of Data Subject.</w:t>
          </w:r>
          <w:r w:rsidRPr="006A7016">
            <w:rPr>
              <w:rFonts w:asciiTheme="minorHAnsi" w:eastAsiaTheme="minorHAnsi" w:hAnsiTheme="minorHAnsi" w:cstheme="minorBidi"/>
              <w:szCs w:val="22"/>
              <w:lang w:val="en-IE"/>
            </w:rPr>
            <w:br/>
          </w:r>
        </w:p>
        <w:p w14:paraId="6330CEEB" w14:textId="77777777" w:rsidR="00FC4084" w:rsidRPr="006A7016" w:rsidRDefault="00FC4084" w:rsidP="0054371F">
          <w:pPr>
            <w:numPr>
              <w:ilvl w:val="0"/>
              <w:numId w:val="12"/>
            </w:numPr>
            <w:spacing w:after="160" w:line="259" w:lineRule="auto"/>
            <w:ind w:right="-108"/>
            <w:contextualSpacing/>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Without prejudice to the generality of clause 25B, the Contractor shall, in relation to any Personal Data processed in connection with the performance by the Contractor of its obligations under this Agreement:-</w:t>
          </w:r>
        </w:p>
        <w:p w14:paraId="627EF79E" w14:textId="77777777" w:rsidR="00FC4084" w:rsidRPr="006A7016" w:rsidRDefault="00FC4084" w:rsidP="00FC4084">
          <w:pPr>
            <w:spacing w:after="160" w:line="259" w:lineRule="auto"/>
            <w:ind w:left="720" w:right="-108"/>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lastRenderedPageBreak/>
            <w:t xml:space="preserve"> (1)  process that Personal Data only on the written instructions of the Client;</w:t>
          </w:r>
        </w:p>
        <w:p w14:paraId="3BEE57F8" w14:textId="77777777" w:rsidR="00FC4084" w:rsidRPr="006A7016" w:rsidRDefault="00FC4084" w:rsidP="00FC4084">
          <w:pPr>
            <w:spacing w:after="160" w:line="259" w:lineRule="auto"/>
            <w:ind w:right="-108"/>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 xml:space="preserve"> </w:t>
          </w:r>
        </w:p>
        <w:p w14:paraId="41B18A54" w14:textId="77777777" w:rsidR="00FC4084" w:rsidRPr="006A7016" w:rsidRDefault="00FC4084" w:rsidP="00FC4084">
          <w:pPr>
            <w:spacing w:after="160" w:line="259" w:lineRule="auto"/>
            <w:ind w:left="720" w:right="-108"/>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(2)  ensure that it has in place appropriate technical and organisational measures, reviewed and approved by the Client, to protect against unauthorised or unlawful processing of Personal Data and against accidental loss or destruction of, or damage to, Personal Data, appropriate to the harm that might result from the unauthorised or unlawful processing or accidental loss, destruction or damage and the nature of the data to be protected, having regard to the state of technological development and the cost of implementing any measures (those measures may include, where appropriate, pseudonymising and encrypting Personal Data, ensuring confidentiality, integrity, availability and resilience of its systems and services, ensuring that availability of and access to Personal Data can be restored in a timely manner after an incident, and regularly assessing and evaluating the effectiveness of the technical and organisational measures adopted by it);</w:t>
          </w:r>
        </w:p>
        <w:p w14:paraId="53148C0F" w14:textId="77777777" w:rsidR="00FC4084" w:rsidRPr="006A7016" w:rsidRDefault="00FC4084" w:rsidP="00FC4084">
          <w:pPr>
            <w:spacing w:after="160" w:line="259" w:lineRule="auto"/>
            <w:ind w:left="720" w:right="-108"/>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(3)  ensure that all personnel who have access to and/or process Personal Data are obliged to keep the Personal Data confidential;</w:t>
          </w:r>
        </w:p>
        <w:p w14:paraId="564E0998" w14:textId="77777777" w:rsidR="00FC4084" w:rsidRPr="006A7016" w:rsidRDefault="00FC4084" w:rsidP="00FC4084">
          <w:pPr>
            <w:spacing w:after="160" w:line="259" w:lineRule="auto"/>
            <w:ind w:left="720" w:right="-108"/>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(4)  not transfer any Personal Data outside of the European Economic Area unless the prior written consent of the Client has been obtained and the following conditions are fulfilled;</w:t>
          </w:r>
        </w:p>
        <w:p w14:paraId="0AD2E683" w14:textId="77777777" w:rsidR="00FC4084" w:rsidRPr="006A7016" w:rsidRDefault="00FC4084" w:rsidP="0054371F">
          <w:pPr>
            <w:numPr>
              <w:ilvl w:val="1"/>
              <w:numId w:val="11"/>
            </w:numPr>
            <w:spacing w:after="160" w:line="259" w:lineRule="auto"/>
            <w:ind w:right="-108"/>
            <w:contextualSpacing/>
          </w:pPr>
          <w:r w:rsidRPr="006A7016">
            <w:t xml:space="preserve"> appropriate safeguards are in place  in relation to the transfer, to ensure that Personal Data is adequately protected in accordance with Chapter V of Regulation 2016/679 ( General Data Protection Regulation); </w:t>
          </w:r>
        </w:p>
        <w:p w14:paraId="57E1DE58" w14:textId="77777777" w:rsidR="00FC4084" w:rsidRPr="006A7016" w:rsidRDefault="00FC4084" w:rsidP="00FC4084">
          <w:pPr>
            <w:spacing w:after="160" w:line="259" w:lineRule="auto"/>
            <w:ind w:right="-108" w:firstLine="90"/>
            <w:rPr>
              <w:rFonts w:asciiTheme="minorHAnsi" w:eastAsiaTheme="minorHAnsi" w:hAnsiTheme="minorHAnsi" w:cstheme="minorBidi"/>
              <w:szCs w:val="22"/>
              <w:lang w:val="en-IE"/>
            </w:rPr>
          </w:pPr>
        </w:p>
        <w:p w14:paraId="0F1BBD00" w14:textId="77777777" w:rsidR="00FC4084" w:rsidRPr="006A7016" w:rsidRDefault="00FC4084" w:rsidP="0054371F">
          <w:pPr>
            <w:numPr>
              <w:ilvl w:val="1"/>
              <w:numId w:val="11"/>
            </w:numPr>
            <w:spacing w:after="160" w:line="259" w:lineRule="auto"/>
            <w:ind w:right="-108"/>
            <w:contextualSpacing/>
          </w:pPr>
          <w:r w:rsidRPr="006A7016">
            <w:t xml:space="preserve">  the data subject has enforceable rights and effective legal remedies;</w:t>
          </w:r>
        </w:p>
        <w:p w14:paraId="362E531C" w14:textId="77777777" w:rsidR="00FC4084" w:rsidRPr="006A7016" w:rsidRDefault="00FC4084" w:rsidP="00FC4084">
          <w:pPr>
            <w:spacing w:after="160" w:line="259" w:lineRule="auto"/>
            <w:ind w:right="-108" w:firstLine="90"/>
            <w:rPr>
              <w:rFonts w:asciiTheme="minorHAnsi" w:eastAsiaTheme="minorHAnsi" w:hAnsiTheme="minorHAnsi" w:cstheme="minorBidi"/>
              <w:szCs w:val="22"/>
              <w:lang w:val="en-IE"/>
            </w:rPr>
          </w:pPr>
        </w:p>
        <w:p w14:paraId="2A373629" w14:textId="77777777" w:rsidR="00FC4084" w:rsidRPr="006A7016" w:rsidRDefault="00FC4084" w:rsidP="0054371F">
          <w:pPr>
            <w:numPr>
              <w:ilvl w:val="1"/>
              <w:numId w:val="11"/>
            </w:numPr>
            <w:spacing w:after="160" w:line="259" w:lineRule="auto"/>
            <w:ind w:right="-108"/>
            <w:contextualSpacing/>
          </w:pPr>
          <w:r w:rsidRPr="006A7016">
            <w:t>The Contractor complies with its obligations under the Data Protection Laws by providing an adequate level of protection to any Personal Data that is transferred; and</w:t>
          </w:r>
        </w:p>
        <w:p w14:paraId="23258655" w14:textId="77777777" w:rsidR="00FC4084" w:rsidRPr="006A7016" w:rsidRDefault="00FC4084" w:rsidP="00FC4084">
          <w:pPr>
            <w:spacing w:after="160" w:line="259" w:lineRule="auto"/>
            <w:ind w:right="-108" w:firstLine="90"/>
            <w:rPr>
              <w:rFonts w:asciiTheme="minorHAnsi" w:eastAsiaTheme="minorHAnsi" w:hAnsiTheme="minorHAnsi" w:cstheme="minorBidi"/>
              <w:szCs w:val="22"/>
              <w:lang w:val="en-IE"/>
            </w:rPr>
          </w:pPr>
        </w:p>
        <w:p w14:paraId="719F30A2" w14:textId="77777777" w:rsidR="00FC4084" w:rsidRPr="006A7016" w:rsidRDefault="00FC4084" w:rsidP="0054371F">
          <w:pPr>
            <w:numPr>
              <w:ilvl w:val="1"/>
              <w:numId w:val="11"/>
            </w:numPr>
            <w:spacing w:after="160" w:line="259" w:lineRule="auto"/>
            <w:ind w:right="-108"/>
            <w:contextualSpacing/>
          </w:pPr>
          <w:r w:rsidRPr="006A7016">
            <w:t xml:space="preserve">  The Contractor complies with reasonable instructions notified to it in advance by the Client with respect to the processing of the Personal Data;</w:t>
          </w:r>
        </w:p>
        <w:p w14:paraId="0319BB2E" w14:textId="77777777" w:rsidR="00FC4084" w:rsidRPr="006A7016" w:rsidRDefault="00FC4084" w:rsidP="00FC4084">
          <w:pPr>
            <w:spacing w:after="160" w:line="259" w:lineRule="auto"/>
            <w:ind w:right="-108"/>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 xml:space="preserve"> </w:t>
          </w:r>
        </w:p>
        <w:p w14:paraId="0D2E7ECC" w14:textId="77777777" w:rsidR="00FC4084" w:rsidRPr="006A7016" w:rsidRDefault="00FC4084" w:rsidP="0054371F">
          <w:pPr>
            <w:numPr>
              <w:ilvl w:val="0"/>
              <w:numId w:val="12"/>
            </w:numPr>
            <w:spacing w:after="160" w:line="259" w:lineRule="auto"/>
            <w:ind w:right="-108"/>
            <w:contextualSpacing/>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The Contractor shall promptly notify the Client if it receives a Data Subject Access Request to have access to any Personal Data or any other complaint, correspondence, notice, request  any order of the Court or request of any regulatory or government body relating to the Client’s obligations under the Data Protection Laws and provide full co-operation and assistance to the Client in relation to any such complaint, order or request (including, without limitation, by allowing Data Subjects to have access to their data).</w:t>
          </w:r>
        </w:p>
        <w:p w14:paraId="4BC31C99" w14:textId="77777777" w:rsidR="00FC4084" w:rsidRPr="006A7016" w:rsidRDefault="00FC4084" w:rsidP="00FC4084">
          <w:pPr>
            <w:spacing w:after="160" w:line="259" w:lineRule="auto"/>
            <w:ind w:left="720" w:right="-108"/>
            <w:contextualSpacing/>
            <w:rPr>
              <w:rFonts w:asciiTheme="minorHAnsi" w:eastAsiaTheme="minorHAnsi" w:hAnsiTheme="minorHAnsi" w:cstheme="minorBidi"/>
              <w:szCs w:val="22"/>
              <w:lang w:val="en-IE"/>
            </w:rPr>
          </w:pPr>
        </w:p>
        <w:p w14:paraId="172CE4CE" w14:textId="77777777" w:rsidR="00FC4084" w:rsidRPr="006A7016" w:rsidRDefault="00FC4084" w:rsidP="0054371F">
          <w:pPr>
            <w:numPr>
              <w:ilvl w:val="0"/>
              <w:numId w:val="12"/>
            </w:numPr>
            <w:spacing w:after="160" w:line="259" w:lineRule="auto"/>
            <w:ind w:right="-108"/>
            <w:contextualSpacing/>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The Contractor shall without undue delay report in writing to the Client any data compromise involving Personal Data, or any circumstances that could have resulted in unauthorised access to or disclosure of Personal Data.</w:t>
          </w:r>
        </w:p>
        <w:p w14:paraId="3052651D" w14:textId="77777777" w:rsidR="00FC4084" w:rsidRPr="006A7016" w:rsidRDefault="00FC4084" w:rsidP="00FC4084">
          <w:pPr>
            <w:ind w:left="720"/>
            <w:contextualSpacing/>
            <w:rPr>
              <w:rFonts w:asciiTheme="minorHAnsi" w:eastAsiaTheme="minorHAnsi" w:hAnsiTheme="minorHAnsi" w:cstheme="minorBidi"/>
              <w:szCs w:val="22"/>
              <w:lang w:val="en-IE"/>
            </w:rPr>
          </w:pPr>
        </w:p>
        <w:p w14:paraId="63FDDECD" w14:textId="77777777" w:rsidR="00FC4084" w:rsidRPr="006A7016" w:rsidRDefault="00FC4084" w:rsidP="0054371F">
          <w:pPr>
            <w:numPr>
              <w:ilvl w:val="0"/>
              <w:numId w:val="12"/>
            </w:numPr>
            <w:spacing w:after="160" w:line="259" w:lineRule="auto"/>
            <w:ind w:right="-108"/>
            <w:contextualSpacing/>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The Contractor shall assist the Client in ensuring compliance with its obligations under the Data Protection Laws with respect to security, impact assessments and consultations with supervisory authorities and regulators.</w:t>
          </w:r>
        </w:p>
        <w:p w14:paraId="1D595370" w14:textId="77777777" w:rsidR="00FC4084" w:rsidRPr="006A7016" w:rsidRDefault="00FC4084" w:rsidP="00FC4084">
          <w:pPr>
            <w:ind w:left="720"/>
            <w:contextualSpacing/>
            <w:rPr>
              <w:rFonts w:asciiTheme="minorHAnsi" w:eastAsiaTheme="minorHAnsi" w:hAnsiTheme="minorHAnsi" w:cstheme="minorBidi"/>
              <w:szCs w:val="22"/>
              <w:lang w:val="en-IE"/>
            </w:rPr>
          </w:pPr>
        </w:p>
        <w:p w14:paraId="06E2B7EC" w14:textId="77777777" w:rsidR="00FC4084" w:rsidRPr="006A7016" w:rsidRDefault="00FC4084" w:rsidP="0054371F">
          <w:pPr>
            <w:numPr>
              <w:ilvl w:val="0"/>
              <w:numId w:val="12"/>
            </w:numPr>
            <w:spacing w:after="160" w:line="259" w:lineRule="auto"/>
            <w:ind w:right="-108"/>
            <w:contextualSpacing/>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lastRenderedPageBreak/>
            <w:t>The Contractor shall at the written direction of the Client, amend, delete or return Personal Data and copies thereof to the Client on termination of this Agreement unless the Contractor is required by the laws of any member of the European Union or by the laws of the European Union applicable to the Contractor to store the Personal Data.</w:t>
          </w:r>
        </w:p>
        <w:p w14:paraId="42B6901B" w14:textId="77777777" w:rsidR="00FC4084" w:rsidRPr="006A7016" w:rsidRDefault="00FC4084" w:rsidP="00FC4084">
          <w:pPr>
            <w:ind w:left="720"/>
            <w:contextualSpacing/>
            <w:rPr>
              <w:rFonts w:asciiTheme="minorHAnsi" w:eastAsiaTheme="minorHAnsi" w:hAnsiTheme="minorHAnsi" w:cstheme="minorBidi"/>
              <w:szCs w:val="22"/>
              <w:lang w:val="en-IE"/>
            </w:rPr>
          </w:pPr>
        </w:p>
        <w:p w14:paraId="70C33E90" w14:textId="77777777" w:rsidR="00FC4084" w:rsidRPr="006A7016" w:rsidRDefault="00FC4084" w:rsidP="0054371F">
          <w:pPr>
            <w:numPr>
              <w:ilvl w:val="0"/>
              <w:numId w:val="12"/>
            </w:numPr>
            <w:spacing w:after="160" w:line="259" w:lineRule="auto"/>
            <w:ind w:right="-108"/>
            <w:contextualSpacing/>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The Contractor shall permit the Client, the Office of</w:t>
          </w:r>
          <w:r w:rsidR="00DB5E7D">
            <w:rPr>
              <w:rFonts w:asciiTheme="minorHAnsi" w:eastAsiaTheme="minorHAnsi" w:hAnsiTheme="minorHAnsi" w:cstheme="minorBidi"/>
              <w:szCs w:val="22"/>
              <w:lang w:val="en-IE"/>
            </w:rPr>
            <w:t xml:space="preserve"> the Data Protection Commission</w:t>
          </w:r>
          <w:r w:rsidRPr="006A7016">
            <w:rPr>
              <w:rFonts w:asciiTheme="minorHAnsi" w:eastAsiaTheme="minorHAnsi" w:hAnsiTheme="minorHAnsi" w:cstheme="minorBidi"/>
              <w:szCs w:val="22"/>
              <w:lang w:val="en-IE"/>
            </w:rPr>
            <w:t xml:space="preserve"> or other supervisory authority for data protection in Ireland, and/ or their nominee to conduct audits and or inspections of the Contractor’s facilities, and to have access to all data protection, confidentiality and security procedures, data equipment, mechanisms, documentation, databases, archives, data storage devices, electronic communications and storage systems used by the Contractor in any way for the provision of the Services.  The Contractor shall comply with all reasonable directions of the Client arising out of any such inspection, audit or review.</w:t>
          </w:r>
        </w:p>
        <w:p w14:paraId="0D440397" w14:textId="77777777" w:rsidR="00FC4084" w:rsidRPr="006A7016" w:rsidRDefault="00FC4084" w:rsidP="00FC4084">
          <w:pPr>
            <w:ind w:left="720"/>
            <w:contextualSpacing/>
            <w:rPr>
              <w:rFonts w:asciiTheme="minorHAnsi" w:eastAsiaTheme="minorHAnsi" w:hAnsiTheme="minorHAnsi" w:cstheme="minorBidi"/>
              <w:szCs w:val="22"/>
              <w:lang w:val="en-IE"/>
            </w:rPr>
          </w:pPr>
        </w:p>
        <w:p w14:paraId="054A7347" w14:textId="77777777" w:rsidR="00FC4084" w:rsidRPr="006A7016" w:rsidRDefault="00FC4084" w:rsidP="0054371F">
          <w:pPr>
            <w:numPr>
              <w:ilvl w:val="0"/>
              <w:numId w:val="12"/>
            </w:numPr>
            <w:spacing w:after="160" w:line="259" w:lineRule="auto"/>
            <w:ind w:right="-108"/>
            <w:contextualSpacing/>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The Contractor shall fully comply with, and implement policies which are communicated or notified to the Contractor by the Client from time to time.</w:t>
          </w:r>
        </w:p>
        <w:p w14:paraId="14351FD8" w14:textId="77777777" w:rsidR="00FC4084" w:rsidRPr="006A7016" w:rsidRDefault="00FC4084" w:rsidP="00FC4084">
          <w:pPr>
            <w:ind w:left="720"/>
            <w:contextualSpacing/>
            <w:rPr>
              <w:rFonts w:asciiTheme="minorHAnsi" w:eastAsiaTheme="minorHAnsi" w:hAnsiTheme="minorHAnsi" w:cstheme="minorBidi"/>
              <w:szCs w:val="22"/>
              <w:lang w:val="en-IE"/>
            </w:rPr>
          </w:pPr>
        </w:p>
        <w:p w14:paraId="55136C05" w14:textId="77777777" w:rsidR="00FC4084" w:rsidRPr="006A7016" w:rsidRDefault="00FC4084" w:rsidP="0054371F">
          <w:pPr>
            <w:numPr>
              <w:ilvl w:val="0"/>
              <w:numId w:val="12"/>
            </w:numPr>
            <w:spacing w:after="160" w:line="259" w:lineRule="auto"/>
            <w:ind w:right="-108"/>
            <w:contextualSpacing/>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The Contractor shall maintain complete and accurate records and information to demonstrate its compliance with this clause 25 and allow for inspections and contribute to any audits by the Client or the Client’s designated auditor.</w:t>
          </w:r>
        </w:p>
        <w:p w14:paraId="6523F1C0" w14:textId="77777777" w:rsidR="00FC4084" w:rsidRPr="006A7016" w:rsidRDefault="00FC4084" w:rsidP="00FC4084">
          <w:pPr>
            <w:ind w:left="720"/>
            <w:contextualSpacing/>
            <w:rPr>
              <w:rFonts w:asciiTheme="minorHAnsi" w:eastAsiaTheme="minorHAnsi" w:hAnsiTheme="minorHAnsi" w:cstheme="minorBidi"/>
              <w:szCs w:val="22"/>
              <w:lang w:val="en-IE"/>
            </w:rPr>
          </w:pPr>
        </w:p>
        <w:p w14:paraId="2EFE4F35" w14:textId="77777777" w:rsidR="00FC4084" w:rsidRPr="006A7016" w:rsidRDefault="00FC4084" w:rsidP="0054371F">
          <w:pPr>
            <w:numPr>
              <w:ilvl w:val="0"/>
              <w:numId w:val="12"/>
            </w:numPr>
            <w:spacing w:after="160" w:line="259" w:lineRule="auto"/>
            <w:ind w:right="-108"/>
            <w:contextualSpacing/>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The Contractor shall:-</w:t>
          </w:r>
        </w:p>
        <w:p w14:paraId="6D3172C7" w14:textId="77777777" w:rsidR="00FC4084" w:rsidRPr="006A7016" w:rsidRDefault="00FC4084" w:rsidP="00FC4084">
          <w:pPr>
            <w:spacing w:after="160" w:line="259" w:lineRule="auto"/>
            <w:ind w:left="720" w:right="-108"/>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(1) take all reasonable precautions to preserve the integrity of any Personal Data which it processes and to prevent any corruption or loss of such Personal Data;</w:t>
          </w:r>
        </w:p>
        <w:p w14:paraId="1D0D23EC" w14:textId="77777777" w:rsidR="00FC4084" w:rsidRPr="006A7016" w:rsidRDefault="00FC4084" w:rsidP="00FC4084">
          <w:pPr>
            <w:spacing w:after="160" w:line="259" w:lineRule="auto"/>
            <w:ind w:left="720" w:right="-108"/>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(2) ensure that a back-up copy of any and all such Personal Data is made [insert frequency] and this copy is recorded on media from which the data can be reloaded if there is any corruption or loss of the data; and</w:t>
          </w:r>
        </w:p>
        <w:p w14:paraId="1C27D04E" w14:textId="77777777" w:rsidR="00FC4084" w:rsidRDefault="00FC4084" w:rsidP="00FC4084">
          <w:pPr>
            <w:spacing w:after="160" w:line="259" w:lineRule="auto"/>
            <w:ind w:left="720" w:right="-108"/>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(3) in such an event and if attributable to any default by the Contractor or any Sub-contractor, promptly restore the Personal Data at its own expense or, at the Client’s option, reimburse the Client for any reasonable expenses it incurs in having the Personal Data restored by a third party.</w:t>
          </w:r>
        </w:p>
        <w:p w14:paraId="3E6F0352" w14:textId="77777777" w:rsidR="0061100A" w:rsidRPr="0061100A" w:rsidRDefault="0061100A" w:rsidP="0054371F">
          <w:pPr>
            <w:pStyle w:val="ListParagraph"/>
            <w:numPr>
              <w:ilvl w:val="0"/>
              <w:numId w:val="12"/>
            </w:numPr>
            <w:rPr>
              <w:rFonts w:asciiTheme="minorHAnsi" w:hAnsiTheme="minorHAnsi"/>
              <w:color w:val="FF0000"/>
              <w:szCs w:val="22"/>
              <w:lang w:val="en-IE"/>
            </w:rPr>
          </w:pPr>
          <w:r w:rsidRPr="0061100A">
            <w:rPr>
              <w:color w:val="FF0000"/>
            </w:rPr>
            <w:t>(IF YOU ARE NOT CONSENTING TO A THIRD PARTY PROCESSOR – DELETE IF NOT IN USE)</w:t>
          </w:r>
        </w:p>
        <w:p w14:paraId="43DF4977" w14:textId="77777777" w:rsidR="0061100A" w:rsidRDefault="0061100A" w:rsidP="0061100A">
          <w:pPr>
            <w:spacing w:after="160" w:line="259" w:lineRule="auto"/>
            <w:ind w:left="720" w:right="-108"/>
            <w:contextualSpacing/>
            <w:rPr>
              <w:rFonts w:asciiTheme="minorHAnsi" w:eastAsiaTheme="minorHAnsi" w:hAnsiTheme="minorHAnsi" w:cstheme="minorBidi"/>
              <w:szCs w:val="22"/>
              <w:lang w:val="en-IE"/>
            </w:rPr>
          </w:pPr>
        </w:p>
        <w:p w14:paraId="68122A8D" w14:textId="77777777" w:rsidR="00FC4084" w:rsidRDefault="00FC4084" w:rsidP="0061100A">
          <w:pPr>
            <w:spacing w:after="160" w:line="259" w:lineRule="auto"/>
            <w:ind w:left="720" w:right="-108"/>
            <w:contextualSpacing/>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 xml:space="preserve">The Client does not consent to the Contractor appointing any third party processor of Personal Data under this agreement </w:t>
          </w:r>
        </w:p>
        <w:p w14:paraId="1BF758A3" w14:textId="77777777" w:rsidR="00FC4084" w:rsidRDefault="00FC4084" w:rsidP="00FC4084">
          <w:pPr>
            <w:spacing w:after="160" w:line="259" w:lineRule="auto"/>
            <w:ind w:left="720" w:right="-108"/>
            <w:contextualSpacing/>
            <w:rPr>
              <w:rFonts w:asciiTheme="minorHAnsi" w:eastAsiaTheme="minorHAnsi" w:hAnsiTheme="minorHAnsi" w:cstheme="minorBidi"/>
              <w:szCs w:val="22"/>
              <w:lang w:val="en-IE"/>
            </w:rPr>
          </w:pPr>
        </w:p>
        <w:p w14:paraId="7B1030E4" w14:textId="77777777" w:rsidR="00FC4084" w:rsidRPr="00FC4084" w:rsidRDefault="00FC4084" w:rsidP="00FC4084">
          <w:pPr>
            <w:rPr>
              <w:rFonts w:asciiTheme="minorHAnsi" w:hAnsiTheme="minorHAnsi"/>
              <w:color w:val="FF0000"/>
              <w:szCs w:val="22"/>
              <w:lang w:val="en-IE"/>
            </w:rPr>
          </w:pPr>
          <w:r w:rsidRPr="00FC4084">
            <w:rPr>
              <w:color w:val="FF0000"/>
            </w:rPr>
            <w:t>(OR IF USING A THIRD PARTY PROCESSOR – DELETE IF NOT IN USE)</w:t>
          </w:r>
        </w:p>
        <w:p w14:paraId="37308634" w14:textId="77777777" w:rsidR="00FC4084" w:rsidRPr="006A7016" w:rsidRDefault="00FC4084" w:rsidP="00FC4084">
          <w:pPr>
            <w:spacing w:after="160" w:line="259" w:lineRule="auto"/>
            <w:ind w:left="720" w:right="-108"/>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the Client consents to the Contractor appointing [insert third-party processor] as a third-party processor of Personal Data under this Agreement.  The Contractor confirms that it has entered or (as the case may be) will enter into a written agreement incorporating terms which are substantially similar to those set out in this clause 25 as between the Client and the Contractor, the Contractor shall remain fully liable for all acts or omissions of any third-party processor appointed by it pursuant to this clause 25.</w:t>
          </w:r>
        </w:p>
        <w:p w14:paraId="5B99379B" w14:textId="77777777" w:rsidR="00FC4084" w:rsidRPr="006A7016" w:rsidRDefault="00FC4084" w:rsidP="0054371F">
          <w:pPr>
            <w:numPr>
              <w:ilvl w:val="0"/>
              <w:numId w:val="12"/>
            </w:numPr>
            <w:spacing w:after="160" w:line="259" w:lineRule="auto"/>
            <w:ind w:right="-108"/>
            <w:contextualSpacing/>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Save for clauses 25B, 25C, 2</w:t>
          </w:r>
          <w:r>
            <w:rPr>
              <w:rFonts w:asciiTheme="minorHAnsi" w:eastAsiaTheme="minorHAnsi" w:hAnsiTheme="minorHAnsi" w:cstheme="minorBidi"/>
              <w:szCs w:val="22"/>
              <w:lang w:val="en-IE"/>
            </w:rPr>
            <w:t>5</w:t>
          </w:r>
          <w:r w:rsidRPr="006A7016">
            <w:rPr>
              <w:rFonts w:asciiTheme="minorHAnsi" w:eastAsiaTheme="minorHAnsi" w:hAnsiTheme="minorHAnsi" w:cstheme="minorBidi"/>
              <w:szCs w:val="22"/>
              <w:lang w:val="en-IE"/>
            </w:rPr>
            <w:t>D(4) and 25E, all the obligations on the Contractor in this clause 25 relating to the processing of Personal Data shall apply to the processing of all Data.</w:t>
          </w:r>
        </w:p>
        <w:p w14:paraId="1FF7106C" w14:textId="77777777" w:rsidR="00FC4084" w:rsidRPr="006A7016" w:rsidRDefault="00FC4084" w:rsidP="00FC4084">
          <w:pPr>
            <w:ind w:left="720"/>
            <w:contextualSpacing/>
            <w:rPr>
              <w:rFonts w:asciiTheme="minorHAnsi" w:eastAsiaTheme="minorHAnsi" w:hAnsiTheme="minorHAnsi" w:cstheme="minorBidi"/>
              <w:szCs w:val="22"/>
              <w:lang w:val="en-IE"/>
            </w:rPr>
          </w:pPr>
        </w:p>
        <w:p w14:paraId="643DD447" w14:textId="77777777" w:rsidR="00FC4084" w:rsidRPr="006A7016" w:rsidRDefault="00FC4084" w:rsidP="0054371F">
          <w:pPr>
            <w:numPr>
              <w:ilvl w:val="0"/>
              <w:numId w:val="12"/>
            </w:numPr>
            <w:spacing w:after="160" w:line="259" w:lineRule="auto"/>
            <w:ind w:right="-108"/>
            <w:contextualSpacing/>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lastRenderedPageBreak/>
            <w:t>The provisions of this clause 25 shall survive termination and or expiry of this Agreement for any reason.</w:t>
          </w:r>
        </w:p>
        <w:p w14:paraId="330587DA" w14:textId="77777777" w:rsidR="006A7016" w:rsidRPr="00AC4D66" w:rsidDel="006A7016" w:rsidRDefault="006A7016" w:rsidP="006A7016">
          <w:pPr>
            <w:spacing w:after="0"/>
            <w:ind w:left="720"/>
          </w:pPr>
        </w:p>
        <w:p w14:paraId="76398AC9" w14:textId="77777777" w:rsidR="00AC4D66" w:rsidRPr="005D57EC" w:rsidRDefault="00A86A4B" w:rsidP="006A7016">
          <w:pPr>
            <w:spacing w:after="0"/>
            <w:ind w:left="720"/>
          </w:pPr>
        </w:p>
      </w:sdtContent>
    </w:sdt>
    <w:p w14:paraId="188E43FF" w14:textId="77777777" w:rsidR="00AC4D66" w:rsidRDefault="00AC4D66" w:rsidP="00AC4D66">
      <w:pPr>
        <w:rPr>
          <w:highlight w:val="lightGray"/>
        </w:rPr>
      </w:pPr>
    </w:p>
    <w:p w14:paraId="24D35499" w14:textId="77777777" w:rsidR="00AC4D66" w:rsidRDefault="00AC4D66" w:rsidP="00AC4D66"/>
    <w:p w14:paraId="5A612595" w14:textId="77777777" w:rsidR="001F7FC2" w:rsidRPr="001F7FC2" w:rsidRDefault="001F7FC2" w:rsidP="001F7FC2">
      <w:pPr>
        <w:pBdr>
          <w:bottom w:val="single" w:sz="12" w:space="1" w:color="333399"/>
        </w:pBdr>
        <w:shd w:val="clear" w:color="auto" w:fill="000080"/>
        <w:tabs>
          <w:tab w:val="left" w:pos="567"/>
          <w:tab w:val="left" w:pos="907"/>
          <w:tab w:val="left" w:pos="1134"/>
        </w:tabs>
        <w:spacing w:before="240" w:after="80"/>
        <w:ind w:firstLine="57"/>
        <w:outlineLvl w:val="1"/>
        <w:rPr>
          <w:b/>
          <w:caps/>
          <w:color w:val="FFFFFF"/>
          <w:szCs w:val="22"/>
        </w:rPr>
      </w:pPr>
      <w:r w:rsidRPr="001F7FC2">
        <w:rPr>
          <w:b/>
          <w:caps/>
          <w:color w:val="FFFFFF"/>
          <w:szCs w:val="22"/>
        </w:rPr>
        <w:t>2</w:t>
      </w:r>
      <w:r>
        <w:rPr>
          <w:b/>
          <w:caps/>
          <w:color w:val="FFFFFF"/>
          <w:szCs w:val="22"/>
        </w:rPr>
        <w:t>6</w:t>
      </w:r>
      <w:r w:rsidRPr="001F7FC2">
        <w:rPr>
          <w:b/>
          <w:caps/>
          <w:color w:val="FFFFFF"/>
          <w:szCs w:val="22"/>
        </w:rPr>
        <w:t>.</w:t>
      </w:r>
      <w:r w:rsidRPr="001F7FC2">
        <w:rPr>
          <w:b/>
          <w:caps/>
          <w:color w:val="FFFFFF"/>
          <w:szCs w:val="22"/>
        </w:rPr>
        <w:tab/>
        <w:t>Additional Condition(s)</w:t>
      </w:r>
    </w:p>
    <w:p w14:paraId="5BEBA137" w14:textId="77777777" w:rsidR="001F7FC2" w:rsidRPr="001F7FC2" w:rsidRDefault="001F7FC2" w:rsidP="001F7FC2">
      <w:pPr>
        <w:rPr>
          <w:szCs w:val="22"/>
        </w:rPr>
        <w:sectPr w:rsidR="001F7FC2" w:rsidRPr="001F7FC2" w:rsidSect="00684357">
          <w:type w:val="continuous"/>
          <w:pgSz w:w="11907" w:h="16840" w:code="9"/>
          <w:pgMar w:top="1134" w:right="1418" w:bottom="851" w:left="1418" w:header="709" w:footer="709" w:gutter="0"/>
          <w:cols w:space="708"/>
          <w:docGrid w:linePitch="360"/>
        </w:sectPr>
      </w:pPr>
    </w:p>
    <w:p w14:paraId="1F1888C6" w14:textId="0B43DF16" w:rsidR="004D715F" w:rsidRDefault="004D715F" w:rsidP="00CC7906">
      <w:pPr>
        <w:spacing w:after="0"/>
      </w:pPr>
    </w:p>
    <w:p w14:paraId="25C69AFB" w14:textId="77777777" w:rsidR="004D715F" w:rsidRDefault="004D715F" w:rsidP="004D715F">
      <w:pPr>
        <w:spacing w:line="360" w:lineRule="auto"/>
        <w:sectPr w:rsidR="004D715F" w:rsidSect="00926F67">
          <w:type w:val="continuous"/>
          <w:pgSz w:w="11907" w:h="16840" w:code="9"/>
          <w:pgMar w:top="1134" w:right="1418" w:bottom="851" w:left="1418" w:header="709" w:footer="709" w:gutter="0"/>
          <w:cols w:space="708"/>
          <w:formProt w:val="0"/>
          <w:docGrid w:linePitch="360"/>
        </w:sectPr>
      </w:pPr>
      <w:r w:rsidRPr="00C92484">
        <w:t xml:space="preserve">The Department of Agriculture, Food and the Marine (the Department) is ISO 27001 Information Security standard accredited. The Department is committed to maintain the security of the information in its possession. In order to facilitate the Department’s maintenance of the security of the information in its possession, the Contractor and the Client (the Department) agree to complete and sign a </w:t>
      </w:r>
      <w:r w:rsidRPr="00C92484">
        <w:rPr>
          <w:i/>
          <w:iCs/>
        </w:rPr>
        <w:t>“Confidentiality Agreement Template for Private Organisations (Appendix 7)”</w:t>
      </w:r>
      <w:r w:rsidRPr="00C92484">
        <w:t xml:space="preserve"> document </w:t>
      </w:r>
      <w:r w:rsidRPr="00C92484">
        <w:rPr>
          <w:b/>
          <w:bCs/>
          <w:u w:val="single"/>
        </w:rPr>
        <w:t>in addition to</w:t>
      </w:r>
      <w:r w:rsidRPr="00C92484">
        <w:t xml:space="preserve"> the Services Contract and Confidentiality Agreement where this Agreement involves the sharing, processing, controlling or storing of any restricted information, or where there is any risk to restricted information through the execution of the Agreement</w:t>
      </w:r>
      <w:r>
        <w:t>.</w:t>
      </w:r>
    </w:p>
    <w:p w14:paraId="45D20996" w14:textId="77777777" w:rsidR="004D715F" w:rsidRPr="00310EDC" w:rsidRDefault="004D715F" w:rsidP="00CC7906">
      <w:pPr>
        <w:spacing w:after="0"/>
      </w:pPr>
    </w:p>
    <w:p w14:paraId="3F527C9A" w14:textId="77777777" w:rsidR="001F7FC2" w:rsidRDefault="001F7FC2" w:rsidP="00AC4D66">
      <w:pPr>
        <w:sectPr w:rsidR="001F7FC2" w:rsidSect="00926F67">
          <w:type w:val="continuous"/>
          <w:pgSz w:w="11907" w:h="16840" w:code="9"/>
          <w:pgMar w:top="1134" w:right="1418" w:bottom="851" w:left="1418" w:header="709" w:footer="709" w:gutter="0"/>
          <w:cols w:space="708"/>
          <w:formProt w:val="0"/>
          <w:docGrid w:linePitch="360"/>
        </w:sectPr>
      </w:pPr>
    </w:p>
    <w:p w14:paraId="5A82FC1B" w14:textId="77777777" w:rsidR="00BE69B1" w:rsidRPr="009D26A8" w:rsidRDefault="00BE69B1" w:rsidP="00BE69B1">
      <w:pPr>
        <w:pStyle w:val="Heading1"/>
        <w:keepNext w:val="0"/>
        <w:rPr>
          <w:rFonts w:ascii="Calibri" w:hAnsi="Calibri"/>
        </w:rPr>
      </w:pPr>
      <w:r w:rsidRPr="009D26A8">
        <w:rPr>
          <w:rFonts w:ascii="Calibri" w:hAnsi="Calibri"/>
        </w:rPr>
        <w:lastRenderedPageBreak/>
        <w:t xml:space="preserve">Schedule B: </w:t>
      </w:r>
      <w:r>
        <w:rPr>
          <w:rFonts w:ascii="Calibri" w:hAnsi="Calibri"/>
        </w:rPr>
        <w:t xml:space="preserve"> Services</w:t>
      </w:r>
      <w:r w:rsidRPr="009D26A8">
        <w:rPr>
          <w:rFonts w:ascii="Calibri" w:hAnsi="Calibri"/>
        </w:rPr>
        <w:t xml:space="preserve">: </w:t>
      </w:r>
      <w:r>
        <w:rPr>
          <w:rFonts w:ascii="Calibri" w:hAnsi="Calibri"/>
        </w:rPr>
        <w:t xml:space="preserve"> </w:t>
      </w:r>
      <w:r w:rsidRPr="009D26A8">
        <w:rPr>
          <w:rFonts w:ascii="Calibri" w:hAnsi="Calibri"/>
        </w:rPr>
        <w:t>The Specification</w:t>
      </w:r>
    </w:p>
    <w:p w14:paraId="6E0E81AE" w14:textId="77777777" w:rsidR="00BE69B1" w:rsidRDefault="00BE69B1" w:rsidP="00BE69B1">
      <w:pPr>
        <w:spacing w:after="200"/>
        <w:rPr>
          <w:szCs w:val="22"/>
        </w:rPr>
        <w:sectPr w:rsidR="00BE69B1" w:rsidSect="00BE69B1">
          <w:type w:val="continuous"/>
          <w:pgSz w:w="11906" w:h="16838"/>
          <w:pgMar w:top="1440" w:right="1440" w:bottom="1440" w:left="1440" w:header="708" w:footer="708" w:gutter="0"/>
          <w:cols w:space="708"/>
          <w:formProt w:val="0"/>
          <w:docGrid w:linePitch="360"/>
        </w:sectPr>
      </w:pPr>
    </w:p>
    <w:sdt>
      <w:sdtPr>
        <w:rPr>
          <w:szCs w:val="22"/>
        </w:rPr>
        <w:id w:val="127384450"/>
        <w:placeholder>
          <w:docPart w:val="05151C30A79E4D1499F1BD6B30DF5B05"/>
        </w:placeholder>
      </w:sdtPr>
      <w:sdtEndPr/>
      <w:sdtContent>
        <w:p w14:paraId="3D91E34D" w14:textId="77777777" w:rsidR="00BE69B1" w:rsidRDefault="00BE69B1" w:rsidP="00BE69B1">
          <w:pPr>
            <w:spacing w:after="200"/>
            <w:rPr>
              <w:szCs w:val="22"/>
            </w:rPr>
          </w:pPr>
          <w:r w:rsidRPr="00BC328A">
            <w:rPr>
              <w:szCs w:val="22"/>
            </w:rPr>
            <w:t>[Insert when completing contract]</w:t>
          </w:r>
        </w:p>
      </w:sdtContent>
    </w:sdt>
    <w:p w14:paraId="20C9DAD0" w14:textId="77777777" w:rsidR="00BE69B1" w:rsidRDefault="00BE69B1" w:rsidP="00BE69B1">
      <w:pPr>
        <w:spacing w:after="200"/>
        <w:rPr>
          <w:szCs w:val="22"/>
        </w:rPr>
      </w:pPr>
    </w:p>
    <w:p w14:paraId="7ADC2F3B" w14:textId="77777777" w:rsidR="009D6264" w:rsidRDefault="009D6264" w:rsidP="00BE69B1">
      <w:pPr>
        <w:spacing w:after="200"/>
        <w:rPr>
          <w:szCs w:val="22"/>
        </w:rPr>
        <w:sectPr w:rsidR="009D6264" w:rsidSect="00684357">
          <w:type w:val="continuous"/>
          <w:pgSz w:w="11906" w:h="16838"/>
          <w:pgMar w:top="1440" w:right="1440" w:bottom="1440" w:left="1440" w:header="708" w:footer="708" w:gutter="0"/>
          <w:cols w:space="708"/>
          <w:formProt w:val="0"/>
          <w:docGrid w:linePitch="360"/>
        </w:sectPr>
      </w:pPr>
    </w:p>
    <w:p w14:paraId="6C0CEA2F" w14:textId="77777777" w:rsidR="007712DD" w:rsidRPr="009D26A8" w:rsidRDefault="007712DD" w:rsidP="007712DD">
      <w:pPr>
        <w:pStyle w:val="Heading1"/>
        <w:rPr>
          <w:rFonts w:ascii="Calibri" w:hAnsi="Calibri"/>
        </w:rPr>
      </w:pPr>
      <w:r w:rsidRPr="009D26A8">
        <w:rPr>
          <w:rFonts w:ascii="Calibri" w:hAnsi="Calibri"/>
        </w:rPr>
        <w:lastRenderedPageBreak/>
        <w:t xml:space="preserve">Schedule C: </w:t>
      </w:r>
      <w:r>
        <w:rPr>
          <w:rFonts w:ascii="Calibri" w:hAnsi="Calibri"/>
        </w:rPr>
        <w:t xml:space="preserve"> </w:t>
      </w:r>
      <w:r w:rsidRPr="009D26A8">
        <w:rPr>
          <w:rFonts w:ascii="Calibri" w:hAnsi="Calibri"/>
        </w:rPr>
        <w:t>Charges</w:t>
      </w:r>
    </w:p>
    <w:p w14:paraId="468101BD" w14:textId="77777777" w:rsidR="007712DD" w:rsidRDefault="007712DD" w:rsidP="007712DD">
      <w:pPr>
        <w:spacing w:after="200"/>
        <w:rPr>
          <w:szCs w:val="22"/>
        </w:rPr>
        <w:sectPr w:rsidR="007712DD" w:rsidSect="007712DD">
          <w:type w:val="continuous"/>
          <w:pgSz w:w="11906" w:h="16838"/>
          <w:pgMar w:top="1440" w:right="1440" w:bottom="1440" w:left="1440" w:header="708" w:footer="708" w:gutter="0"/>
          <w:cols w:space="708"/>
          <w:formProt w:val="0"/>
          <w:docGrid w:linePitch="360"/>
        </w:sectPr>
      </w:pPr>
    </w:p>
    <w:sdt>
      <w:sdtPr>
        <w:rPr>
          <w:szCs w:val="22"/>
        </w:rPr>
        <w:id w:val="127384451"/>
        <w:placeholder>
          <w:docPart w:val="52D584516FD24D2DAD20498AB394BD94"/>
        </w:placeholder>
      </w:sdtPr>
      <w:sdtEndPr/>
      <w:sdtContent>
        <w:p w14:paraId="5E2C8274" w14:textId="77777777" w:rsidR="007712DD" w:rsidRPr="00514373" w:rsidRDefault="007712DD" w:rsidP="007712DD">
          <w:pPr>
            <w:spacing w:after="200"/>
            <w:rPr>
              <w:szCs w:val="22"/>
            </w:rPr>
          </w:pPr>
          <w:r w:rsidRPr="00BC328A">
            <w:rPr>
              <w:szCs w:val="22"/>
            </w:rPr>
            <w:t>[Insert when completing contract]</w:t>
          </w:r>
        </w:p>
      </w:sdtContent>
    </w:sdt>
    <w:p w14:paraId="6C959153" w14:textId="77777777" w:rsidR="007712DD" w:rsidRDefault="007712DD" w:rsidP="007712DD">
      <w:pPr>
        <w:rPr>
          <w:szCs w:val="22"/>
          <w:highlight w:val="yellow"/>
        </w:rPr>
      </w:pPr>
    </w:p>
    <w:p w14:paraId="40F520A7" w14:textId="77777777" w:rsidR="007712DD" w:rsidRDefault="007712DD" w:rsidP="007712DD">
      <w:pPr>
        <w:rPr>
          <w:szCs w:val="22"/>
          <w:highlight w:val="yellow"/>
        </w:rPr>
        <w:sectPr w:rsidR="007712DD" w:rsidSect="00684357">
          <w:type w:val="continuous"/>
          <w:pgSz w:w="11906" w:h="16838"/>
          <w:pgMar w:top="1440" w:right="1440" w:bottom="1440" w:left="1440" w:header="708" w:footer="708" w:gutter="0"/>
          <w:cols w:space="708"/>
          <w:formProt w:val="0"/>
          <w:docGrid w:linePitch="360"/>
        </w:sectPr>
      </w:pPr>
    </w:p>
    <w:p w14:paraId="16F2781E" w14:textId="77777777" w:rsidR="007712DD" w:rsidRPr="00AF585C" w:rsidRDefault="007712DD" w:rsidP="007712DD">
      <w:pPr>
        <w:pStyle w:val="Heading1"/>
        <w:keepNext w:val="0"/>
        <w:rPr>
          <w:rFonts w:ascii="Calibri" w:hAnsi="Calibri"/>
        </w:rPr>
      </w:pPr>
      <w:r w:rsidRPr="00AF585C">
        <w:rPr>
          <w:rFonts w:ascii="Calibri" w:hAnsi="Calibri"/>
          <w:bCs w:val="0"/>
        </w:rPr>
        <w:lastRenderedPageBreak/>
        <w:t xml:space="preserve">Schedule D: </w:t>
      </w:r>
      <w:r>
        <w:rPr>
          <w:rFonts w:ascii="Calibri" w:hAnsi="Calibri"/>
          <w:bCs w:val="0"/>
        </w:rPr>
        <w:t xml:space="preserve"> </w:t>
      </w:r>
      <w:r w:rsidRPr="00AF585C">
        <w:rPr>
          <w:rFonts w:ascii="Calibri" w:hAnsi="Calibri"/>
        </w:rPr>
        <w:t>Service Levels</w:t>
      </w:r>
    </w:p>
    <w:p w14:paraId="6EF6DB61" w14:textId="77777777" w:rsidR="007712DD" w:rsidRDefault="007712DD" w:rsidP="007712DD">
      <w:pPr>
        <w:spacing w:after="200"/>
        <w:rPr>
          <w:szCs w:val="22"/>
        </w:rPr>
        <w:sectPr w:rsidR="007712DD" w:rsidSect="007712DD">
          <w:type w:val="continuous"/>
          <w:pgSz w:w="11906" w:h="16838"/>
          <w:pgMar w:top="1440" w:right="1440" w:bottom="1440" w:left="1440" w:header="708" w:footer="708" w:gutter="0"/>
          <w:cols w:space="708"/>
          <w:formProt w:val="0"/>
          <w:docGrid w:linePitch="360"/>
        </w:sectPr>
      </w:pPr>
    </w:p>
    <w:sdt>
      <w:sdtPr>
        <w:rPr>
          <w:szCs w:val="22"/>
        </w:rPr>
        <w:id w:val="32870126"/>
        <w:placeholder>
          <w:docPart w:val="D5D784056CEE4EBBA7848757590E779C"/>
        </w:placeholder>
      </w:sdtPr>
      <w:sdtEndPr/>
      <w:sdtContent>
        <w:p w14:paraId="0F4B1931" w14:textId="77777777" w:rsidR="007712DD" w:rsidRPr="00514373" w:rsidRDefault="007712DD" w:rsidP="007712DD">
          <w:pPr>
            <w:spacing w:after="200"/>
            <w:rPr>
              <w:szCs w:val="22"/>
            </w:rPr>
          </w:pPr>
          <w:r w:rsidRPr="00BC328A">
            <w:rPr>
              <w:szCs w:val="22"/>
            </w:rPr>
            <w:t>[Insert at RFT stage, if applicable, or when completing contract]</w:t>
          </w:r>
        </w:p>
      </w:sdtContent>
    </w:sdt>
    <w:p w14:paraId="4F123781" w14:textId="77777777" w:rsidR="007712DD" w:rsidRPr="00514373" w:rsidRDefault="007712DD" w:rsidP="007712DD">
      <w:pPr>
        <w:spacing w:after="200"/>
        <w:rPr>
          <w:szCs w:val="22"/>
        </w:rPr>
      </w:pPr>
    </w:p>
    <w:p w14:paraId="08E82D61" w14:textId="77777777" w:rsidR="006A7016" w:rsidRPr="006A7016" w:rsidRDefault="006A7016" w:rsidP="006A7016">
      <w:pPr>
        <w:pageBreakBefore/>
        <w:pBdr>
          <w:bottom w:val="single" w:sz="18" w:space="1" w:color="333399"/>
        </w:pBdr>
        <w:tabs>
          <w:tab w:val="left" w:pos="397"/>
          <w:tab w:val="left" w:pos="907"/>
          <w:tab w:val="left" w:pos="1134"/>
        </w:tabs>
        <w:spacing w:before="320" w:after="160"/>
        <w:outlineLvl w:val="0"/>
        <w:rPr>
          <w:b/>
          <w:bCs/>
          <w:color w:val="333399"/>
          <w:sz w:val="32"/>
          <w:szCs w:val="32"/>
          <w:lang w:val="en-US"/>
        </w:rPr>
      </w:pPr>
      <w:r w:rsidRPr="006A7016">
        <w:rPr>
          <w:b/>
          <w:color w:val="333399"/>
          <w:sz w:val="32"/>
          <w:szCs w:val="32"/>
          <w:lang w:val="en-US"/>
        </w:rPr>
        <w:lastRenderedPageBreak/>
        <w:t>Schedule E:</w:t>
      </w:r>
      <w:r w:rsidRPr="006A7016">
        <w:rPr>
          <w:b/>
          <w:color w:val="333399"/>
          <w:sz w:val="32"/>
          <w:szCs w:val="32"/>
          <w:lang w:val="en-US"/>
        </w:rPr>
        <w:tab/>
      </w:r>
      <w:r w:rsidRPr="006A7016">
        <w:rPr>
          <w:b/>
          <w:bCs/>
          <w:color w:val="333399"/>
          <w:sz w:val="32"/>
          <w:szCs w:val="32"/>
          <w:lang w:val="en-US"/>
        </w:rPr>
        <w:t>Data Protection</w:t>
      </w:r>
    </w:p>
    <w:p w14:paraId="4E2189BA" w14:textId="77777777" w:rsidR="006A7016" w:rsidRPr="006A7016" w:rsidRDefault="006A7016" w:rsidP="006A7016">
      <w:pPr>
        <w:spacing w:after="200"/>
        <w:rPr>
          <w:szCs w:val="22"/>
        </w:rPr>
        <w:sectPr w:rsidR="006A7016" w:rsidRPr="006A7016" w:rsidSect="009147DA">
          <w:type w:val="continuous"/>
          <w:pgSz w:w="11906" w:h="16838"/>
          <w:pgMar w:top="1440" w:right="1440" w:bottom="1440" w:left="1440" w:header="708" w:footer="708" w:gutter="0"/>
          <w:cols w:space="708"/>
          <w:docGrid w:linePitch="360"/>
        </w:sectPr>
      </w:pPr>
    </w:p>
    <w:p w14:paraId="77AD73D7" w14:textId="77777777" w:rsidR="007E76FD" w:rsidRPr="00310EDC" w:rsidRDefault="007E76FD" w:rsidP="002A1879">
      <w:pPr>
        <w:pStyle w:val="ListParagraph"/>
        <w:rPr>
          <w:szCs w:val="22"/>
          <w:lang w:val="en-US"/>
        </w:rPr>
      </w:pPr>
    </w:p>
    <w:sdt>
      <w:sdtPr>
        <w:rPr>
          <w:color w:val="FF0000"/>
        </w:rPr>
        <w:id w:val="858013643"/>
        <w:placeholder>
          <w:docPart w:val="74EEE551E29B41A2826CD35EFAF9652F"/>
        </w:placeholder>
      </w:sdtPr>
      <w:sdtEndPr>
        <w:rPr>
          <w:color w:val="auto"/>
        </w:rPr>
      </w:sdtEndPr>
      <w:sdtContent>
        <w:sdt>
          <w:sdtPr>
            <w:id w:val="-1538664204"/>
            <w:placeholder>
              <w:docPart w:val="1F7AF9D59AD84958AA32F6681998FA68"/>
            </w:placeholder>
          </w:sdtPr>
          <w:sdtEndPr/>
          <w:sdtContent>
            <w:p w14:paraId="5442060D" w14:textId="77777777" w:rsidR="007E76FD" w:rsidRPr="00310EDC" w:rsidRDefault="007E76FD" w:rsidP="002A1879">
              <w:pPr>
                <w:rPr>
                  <w:bCs/>
                  <w:i/>
                  <w:szCs w:val="22"/>
                  <w:u w:val="single"/>
                </w:rPr>
              </w:pPr>
              <w:r w:rsidRPr="00310EDC">
                <w:rPr>
                  <w:bCs/>
                  <w:i/>
                  <w:szCs w:val="22"/>
                  <w:u w:val="single"/>
                </w:rPr>
                <w:t>[complete when completing the contract]</w:t>
              </w:r>
            </w:p>
            <w:p w14:paraId="03EEFFD0" w14:textId="77777777" w:rsidR="007E76FD" w:rsidRPr="00310EDC" w:rsidRDefault="007E76FD" w:rsidP="002A1879">
              <w:pPr>
                <w:rPr>
                  <w:bCs/>
                  <w:szCs w:val="22"/>
                  <w:u w:val="single"/>
                </w:rPr>
              </w:pPr>
              <w:r w:rsidRPr="00310EDC">
                <w:rPr>
                  <w:bCs/>
                  <w:szCs w:val="22"/>
                  <w:u w:val="single"/>
                </w:rPr>
                <w:t>Processing, Personal Data and Data Subjects</w:t>
              </w:r>
            </w:p>
            <w:p w14:paraId="02D86EF0" w14:textId="77777777" w:rsidR="007E76FD" w:rsidRPr="00310EDC" w:rsidRDefault="007E76FD" w:rsidP="0054371F">
              <w:pPr>
                <w:numPr>
                  <w:ilvl w:val="0"/>
                  <w:numId w:val="13"/>
                </w:numPr>
                <w:contextualSpacing/>
                <w:rPr>
                  <w:szCs w:val="22"/>
                </w:rPr>
              </w:pPr>
              <w:r w:rsidRPr="00310EDC">
                <w:rPr>
                  <w:szCs w:val="22"/>
                </w:rPr>
                <w:t>Processing by the Contractor</w:t>
              </w:r>
            </w:p>
            <w:p w14:paraId="44248C48" w14:textId="77777777" w:rsidR="007E76FD" w:rsidRPr="00310EDC" w:rsidRDefault="007E76FD">
              <w:pPr>
                <w:ind w:left="720"/>
                <w:contextualSpacing/>
                <w:rPr>
                  <w:szCs w:val="22"/>
                </w:rPr>
              </w:pPr>
            </w:p>
            <w:p w14:paraId="49268E9C" w14:textId="77777777" w:rsidR="007E76FD" w:rsidRPr="00310EDC" w:rsidRDefault="007E76FD" w:rsidP="0054371F">
              <w:pPr>
                <w:numPr>
                  <w:ilvl w:val="1"/>
                  <w:numId w:val="13"/>
                </w:numPr>
                <w:ind w:left="1134"/>
                <w:contextualSpacing/>
                <w:rPr>
                  <w:szCs w:val="22"/>
                </w:rPr>
              </w:pPr>
              <w:r w:rsidRPr="00310EDC">
                <w:rPr>
                  <w:szCs w:val="22"/>
                </w:rPr>
                <w:t>Subject matter of processing</w:t>
              </w:r>
            </w:p>
            <w:p w14:paraId="6739C917" w14:textId="77777777" w:rsidR="007E76FD" w:rsidRPr="00310EDC" w:rsidRDefault="007E76FD">
              <w:pPr>
                <w:ind w:left="1134"/>
                <w:contextualSpacing/>
                <w:rPr>
                  <w:szCs w:val="22"/>
                </w:rPr>
              </w:pPr>
            </w:p>
            <w:p w14:paraId="2EE47011" w14:textId="77777777" w:rsidR="007E76FD" w:rsidRPr="00310EDC" w:rsidRDefault="007E76FD" w:rsidP="0054371F">
              <w:pPr>
                <w:numPr>
                  <w:ilvl w:val="1"/>
                  <w:numId w:val="13"/>
                </w:numPr>
                <w:ind w:left="1134"/>
                <w:contextualSpacing/>
                <w:rPr>
                  <w:szCs w:val="22"/>
                </w:rPr>
              </w:pPr>
              <w:r w:rsidRPr="00310EDC">
                <w:rPr>
                  <w:szCs w:val="22"/>
                </w:rPr>
                <w:t>Nature of processing</w:t>
              </w:r>
              <w:r w:rsidRPr="00310EDC">
                <w:rPr>
                  <w:szCs w:val="22"/>
                </w:rPr>
                <w:br/>
              </w:r>
            </w:p>
            <w:p w14:paraId="0CAC078F" w14:textId="77777777" w:rsidR="007E76FD" w:rsidRPr="00310EDC" w:rsidRDefault="007E76FD" w:rsidP="0054371F">
              <w:pPr>
                <w:numPr>
                  <w:ilvl w:val="1"/>
                  <w:numId w:val="13"/>
                </w:numPr>
                <w:ind w:left="1134"/>
                <w:contextualSpacing/>
                <w:rPr>
                  <w:szCs w:val="22"/>
                </w:rPr>
              </w:pPr>
              <w:r w:rsidRPr="00310EDC">
                <w:rPr>
                  <w:szCs w:val="22"/>
                </w:rPr>
                <w:t>Purpose of processing</w:t>
              </w:r>
            </w:p>
            <w:p w14:paraId="3EAAA216" w14:textId="77777777" w:rsidR="007E76FD" w:rsidRPr="00310EDC" w:rsidRDefault="007E76FD">
              <w:pPr>
                <w:ind w:left="1134"/>
                <w:contextualSpacing/>
                <w:rPr>
                  <w:szCs w:val="22"/>
                </w:rPr>
              </w:pPr>
            </w:p>
            <w:p w14:paraId="3318F51E" w14:textId="77777777" w:rsidR="007E76FD" w:rsidRPr="00310EDC" w:rsidRDefault="007E76FD" w:rsidP="0054371F">
              <w:pPr>
                <w:numPr>
                  <w:ilvl w:val="1"/>
                  <w:numId w:val="13"/>
                </w:numPr>
                <w:ind w:left="1134"/>
                <w:contextualSpacing/>
                <w:rPr>
                  <w:szCs w:val="22"/>
                </w:rPr>
              </w:pPr>
              <w:r w:rsidRPr="00310EDC">
                <w:rPr>
                  <w:szCs w:val="22"/>
                </w:rPr>
                <w:t>Duration of the processing</w:t>
              </w:r>
            </w:p>
            <w:p w14:paraId="5F80528B" w14:textId="77777777" w:rsidR="007E76FD" w:rsidRPr="00310EDC" w:rsidRDefault="007E76FD" w:rsidP="002A1879">
              <w:pPr>
                <w:ind w:left="720"/>
                <w:contextualSpacing/>
                <w:rPr>
                  <w:szCs w:val="22"/>
                </w:rPr>
              </w:pPr>
            </w:p>
            <w:p w14:paraId="58EB85BF" w14:textId="77777777" w:rsidR="007E76FD" w:rsidRPr="00310EDC" w:rsidRDefault="007E76FD" w:rsidP="0054371F">
              <w:pPr>
                <w:numPr>
                  <w:ilvl w:val="0"/>
                  <w:numId w:val="13"/>
                </w:numPr>
                <w:contextualSpacing/>
                <w:rPr>
                  <w:szCs w:val="22"/>
                </w:rPr>
              </w:pPr>
              <w:r w:rsidRPr="00310EDC">
                <w:rPr>
                  <w:szCs w:val="22"/>
                </w:rPr>
                <w:t>Types of personal data</w:t>
              </w:r>
            </w:p>
            <w:p w14:paraId="5E76D5C3" w14:textId="77777777" w:rsidR="007E76FD" w:rsidRPr="00310EDC" w:rsidRDefault="007E76FD" w:rsidP="002A1879">
              <w:pPr>
                <w:ind w:left="720"/>
                <w:contextualSpacing/>
                <w:rPr>
                  <w:szCs w:val="22"/>
                </w:rPr>
              </w:pPr>
            </w:p>
            <w:p w14:paraId="0FF390D4" w14:textId="77777777" w:rsidR="007E76FD" w:rsidRPr="00310EDC" w:rsidRDefault="007E76FD" w:rsidP="0054371F">
              <w:pPr>
                <w:pStyle w:val="ListParagraph"/>
                <w:numPr>
                  <w:ilvl w:val="0"/>
                  <w:numId w:val="13"/>
                </w:numPr>
                <w:rPr>
                  <w:szCs w:val="22"/>
                </w:rPr>
              </w:pPr>
              <w:r w:rsidRPr="00310EDC">
                <w:rPr>
                  <w:szCs w:val="22"/>
                </w:rPr>
                <w:t>Categories of data subject</w:t>
              </w:r>
            </w:p>
            <w:p w14:paraId="0E07D994" w14:textId="77777777" w:rsidR="007E76FD" w:rsidRDefault="00A86A4B" w:rsidP="007E76FD">
              <w:pPr>
                <w:spacing w:after="200" w:line="320" w:lineRule="auto"/>
              </w:pPr>
            </w:p>
          </w:sdtContent>
        </w:sdt>
      </w:sdtContent>
    </w:sdt>
    <w:p w14:paraId="5E32BDF5" w14:textId="77777777" w:rsidR="00BF4019" w:rsidRPr="002A1879" w:rsidRDefault="00BF4019">
      <w:pPr>
        <w:rPr>
          <w:szCs w:val="22"/>
          <w:lang w:val="en-US"/>
        </w:rPr>
        <w:sectPr w:rsidR="00BF4019" w:rsidRPr="002A1879" w:rsidSect="00684357">
          <w:type w:val="continuous"/>
          <w:pgSz w:w="11906" w:h="16838"/>
          <w:pgMar w:top="1440" w:right="1440" w:bottom="1440" w:left="1440" w:header="708" w:footer="708" w:gutter="0"/>
          <w:cols w:space="708"/>
          <w:formProt w:val="0"/>
          <w:docGrid w:linePitch="360"/>
        </w:sectPr>
      </w:pPr>
    </w:p>
    <w:p w14:paraId="5BAE4CE0" w14:textId="77777777" w:rsidR="003C0FB1" w:rsidRDefault="003C0FB1" w:rsidP="007712DD">
      <w:pPr>
        <w:pStyle w:val="Heading1"/>
        <w:keepNext w:val="0"/>
        <w:rPr>
          <w:rFonts w:ascii="Calibri" w:hAnsi="Calibri"/>
        </w:rPr>
      </w:pPr>
      <w:r w:rsidRPr="000E5DB7">
        <w:rPr>
          <w:rFonts w:ascii="Calibri" w:hAnsi="Calibri"/>
        </w:rPr>
        <w:lastRenderedPageBreak/>
        <w:t xml:space="preserve">Appendix </w:t>
      </w:r>
      <w:r w:rsidR="00DF26D3">
        <w:rPr>
          <w:rFonts w:ascii="Calibri" w:hAnsi="Calibri"/>
        </w:rPr>
        <w:t>6</w:t>
      </w:r>
      <w:r w:rsidRPr="000E5DB7">
        <w:rPr>
          <w:rFonts w:ascii="Calibri" w:hAnsi="Calibri"/>
        </w:rPr>
        <w:t xml:space="preserve">: </w:t>
      </w:r>
      <w:r w:rsidR="00DA6804">
        <w:rPr>
          <w:rFonts w:ascii="Calibri" w:hAnsi="Calibri"/>
        </w:rPr>
        <w:t xml:space="preserve"> </w:t>
      </w:r>
      <w:r w:rsidRPr="000E5DB7">
        <w:rPr>
          <w:rFonts w:ascii="Calibri" w:hAnsi="Calibri"/>
        </w:rPr>
        <w:t>Confidentiality Agreement</w:t>
      </w:r>
    </w:p>
    <w:sdt>
      <w:sdtPr>
        <w:rPr>
          <w:color w:val="FF0000"/>
          <w:szCs w:val="22"/>
          <w:highlight w:val="cyan"/>
        </w:rPr>
        <w:id w:val="923306803"/>
        <w:placeholder>
          <w:docPart w:val="9FA0F2366C0E4E358004E90B0C88D159"/>
        </w:placeholder>
      </w:sdtPr>
      <w:sdtEndPr/>
      <w:sdtContent>
        <w:sdt>
          <w:sdtPr>
            <w:rPr>
              <w:color w:val="FF0000"/>
              <w:szCs w:val="22"/>
              <w:highlight w:val="cyan"/>
            </w:rPr>
            <w:id w:val="1899244634"/>
          </w:sdtPr>
          <w:sdtEndPr/>
          <w:sdtContent>
            <w:p w14:paraId="48C8044B" w14:textId="77777777" w:rsidR="005635BE" w:rsidRPr="00BE4EBF" w:rsidRDefault="005635BE" w:rsidP="005635BE">
              <w:pPr>
                <w:rPr>
                  <w:szCs w:val="22"/>
                </w:rPr>
              </w:pPr>
              <w:r w:rsidRPr="00BE4EBF">
                <w:rPr>
                  <w:szCs w:val="22"/>
                </w:rPr>
                <w:t xml:space="preserve">THIS AGREEMENT is made on the </w:t>
              </w:r>
              <w:r w:rsidR="00EF61F3" w:rsidRPr="00BE4EBF">
                <w:rPr>
                  <w:szCs w:val="22"/>
                </w:rPr>
                <w:fldChar w:fldCharType="begin">
                  <w:ffData>
                    <w:name w:val="Text146"/>
                    <w:enabled/>
                    <w:calcOnExit w:val="0"/>
                    <w:textInput>
                      <w:default w:val="[date]"/>
                    </w:textInput>
                  </w:ffData>
                </w:fldChar>
              </w:r>
              <w:r w:rsidRPr="00BE4EBF">
                <w:rPr>
                  <w:szCs w:val="22"/>
                </w:rPr>
                <w:instrText xml:space="preserve"> FORMTEXT </w:instrText>
              </w:r>
              <w:r w:rsidR="00EF61F3" w:rsidRPr="00BE4EBF">
                <w:rPr>
                  <w:szCs w:val="22"/>
                </w:rPr>
              </w:r>
              <w:r w:rsidR="00EF61F3" w:rsidRPr="00BE4EBF">
                <w:rPr>
                  <w:szCs w:val="22"/>
                </w:rPr>
                <w:fldChar w:fldCharType="separate"/>
              </w:r>
              <w:r w:rsidRPr="00BE4EBF">
                <w:rPr>
                  <w:noProof/>
                  <w:szCs w:val="22"/>
                </w:rPr>
                <w:t>[date]</w:t>
              </w:r>
              <w:r w:rsidR="00EF61F3" w:rsidRPr="00BE4EBF">
                <w:rPr>
                  <w:szCs w:val="22"/>
                </w:rPr>
                <w:fldChar w:fldCharType="end"/>
              </w:r>
              <w:r w:rsidRPr="00BE4EBF">
                <w:rPr>
                  <w:szCs w:val="22"/>
                </w:rPr>
                <w:t xml:space="preserve"> day of </w:t>
              </w:r>
              <w:r w:rsidR="00EF61F3" w:rsidRPr="00BE4EBF">
                <w:rPr>
                  <w:szCs w:val="22"/>
                </w:rPr>
                <w:fldChar w:fldCharType="begin">
                  <w:ffData>
                    <w:name w:val="Text147"/>
                    <w:enabled/>
                    <w:calcOnExit w:val="0"/>
                    <w:textInput>
                      <w:default w:val="[month]"/>
                    </w:textInput>
                  </w:ffData>
                </w:fldChar>
              </w:r>
              <w:r w:rsidRPr="00BE4EBF">
                <w:rPr>
                  <w:szCs w:val="22"/>
                </w:rPr>
                <w:instrText xml:space="preserve"> FORMTEXT </w:instrText>
              </w:r>
              <w:r w:rsidR="00EF61F3" w:rsidRPr="00BE4EBF">
                <w:rPr>
                  <w:szCs w:val="22"/>
                </w:rPr>
              </w:r>
              <w:r w:rsidR="00EF61F3" w:rsidRPr="00BE4EBF">
                <w:rPr>
                  <w:szCs w:val="22"/>
                </w:rPr>
                <w:fldChar w:fldCharType="separate"/>
              </w:r>
              <w:r w:rsidRPr="00BE4EBF">
                <w:rPr>
                  <w:noProof/>
                  <w:szCs w:val="22"/>
                </w:rPr>
                <w:t>[month]</w:t>
              </w:r>
              <w:r w:rsidR="00EF61F3" w:rsidRPr="00BE4EBF">
                <w:rPr>
                  <w:szCs w:val="22"/>
                </w:rPr>
                <w:fldChar w:fldCharType="end"/>
              </w:r>
              <w:r w:rsidRPr="00BE4EBF">
                <w:rPr>
                  <w:szCs w:val="22"/>
                </w:rPr>
                <w:t xml:space="preserve"> 20 </w:t>
              </w:r>
              <w:r w:rsidR="00EF61F3" w:rsidRPr="00BE4EBF">
                <w:rPr>
                  <w:szCs w:val="22"/>
                </w:rPr>
                <w:fldChar w:fldCharType="begin">
                  <w:ffData>
                    <w:name w:val="Text148"/>
                    <w:enabled/>
                    <w:calcOnExit w:val="0"/>
                    <w:textInput>
                      <w:default w:val="[year]"/>
                    </w:textInput>
                  </w:ffData>
                </w:fldChar>
              </w:r>
              <w:r w:rsidRPr="00BE4EBF">
                <w:rPr>
                  <w:szCs w:val="22"/>
                </w:rPr>
                <w:instrText xml:space="preserve"> FORMTEXT </w:instrText>
              </w:r>
              <w:r w:rsidR="00EF61F3" w:rsidRPr="00BE4EBF">
                <w:rPr>
                  <w:szCs w:val="22"/>
                </w:rPr>
              </w:r>
              <w:r w:rsidR="00EF61F3" w:rsidRPr="00BE4EBF">
                <w:rPr>
                  <w:szCs w:val="22"/>
                </w:rPr>
                <w:fldChar w:fldCharType="separate"/>
              </w:r>
              <w:r w:rsidRPr="00BE4EBF">
                <w:rPr>
                  <w:noProof/>
                  <w:szCs w:val="22"/>
                </w:rPr>
                <w:t>[year]</w:t>
              </w:r>
              <w:r w:rsidR="00EF61F3" w:rsidRPr="00BE4EBF">
                <w:rPr>
                  <w:szCs w:val="22"/>
                </w:rPr>
                <w:fldChar w:fldCharType="end"/>
              </w:r>
              <w:r w:rsidRPr="00BE4EBF">
                <w:rPr>
                  <w:szCs w:val="22"/>
                </w:rPr>
                <w:t xml:space="preserve"> BETWEEN:</w:t>
              </w:r>
            </w:p>
            <w:p w14:paraId="3C597FB2" w14:textId="77777777" w:rsidR="005635BE" w:rsidRPr="00BE4EBF" w:rsidRDefault="005635BE" w:rsidP="005635BE">
              <w:pPr>
                <w:rPr>
                  <w:szCs w:val="22"/>
                </w:rPr>
              </w:pPr>
              <w:r w:rsidRPr="00BE4EBF">
                <w:rPr>
                  <w:szCs w:val="22"/>
                </w:rPr>
                <w:t xml:space="preserve">The </w:t>
              </w:r>
              <w:r w:rsidR="00EF61F3" w:rsidRPr="00BE4EBF">
                <w:rPr>
                  <w:szCs w:val="22"/>
                </w:rPr>
                <w:fldChar w:fldCharType="begin">
                  <w:ffData>
                    <w:name w:val="Text149"/>
                    <w:enabled/>
                    <w:calcOnExit w:val="0"/>
                    <w:textInput>
                      <w:default w:val="[insert address]"/>
                    </w:textInput>
                  </w:ffData>
                </w:fldChar>
              </w:r>
              <w:r w:rsidRPr="00BE4EBF">
                <w:rPr>
                  <w:szCs w:val="22"/>
                </w:rPr>
                <w:instrText xml:space="preserve"> FORMTEXT </w:instrText>
              </w:r>
              <w:r w:rsidR="00EF61F3" w:rsidRPr="00BE4EBF">
                <w:rPr>
                  <w:szCs w:val="22"/>
                </w:rPr>
              </w:r>
              <w:r w:rsidR="00EF61F3" w:rsidRPr="00BE4EBF">
                <w:rPr>
                  <w:szCs w:val="22"/>
                </w:rPr>
                <w:fldChar w:fldCharType="separate"/>
              </w:r>
              <w:r w:rsidRPr="00BE4EBF">
                <w:rPr>
                  <w:noProof/>
                  <w:szCs w:val="22"/>
                </w:rPr>
                <w:t>[insert name of Contracting Authority]</w:t>
              </w:r>
              <w:r w:rsidR="00EF61F3" w:rsidRPr="00BE4EBF">
                <w:rPr>
                  <w:szCs w:val="22"/>
                </w:rPr>
                <w:fldChar w:fldCharType="end"/>
              </w:r>
              <w:r w:rsidRPr="00BE4EBF">
                <w:rPr>
                  <w:szCs w:val="22"/>
                </w:rPr>
                <w:t xml:space="preserve">, of </w:t>
              </w:r>
              <w:r w:rsidR="00EF61F3" w:rsidRPr="00BE4EBF">
                <w:rPr>
                  <w:szCs w:val="22"/>
                </w:rPr>
                <w:fldChar w:fldCharType="begin">
                  <w:ffData>
                    <w:name w:val="Text149"/>
                    <w:enabled/>
                    <w:calcOnExit w:val="0"/>
                    <w:textInput>
                      <w:default w:val="[insert address]"/>
                    </w:textInput>
                  </w:ffData>
                </w:fldChar>
              </w:r>
              <w:bookmarkStart w:id="64" w:name="Text149"/>
              <w:r w:rsidRPr="00BE4EBF">
                <w:rPr>
                  <w:szCs w:val="22"/>
                </w:rPr>
                <w:instrText xml:space="preserve"> FORMTEXT </w:instrText>
              </w:r>
              <w:r w:rsidR="00EF61F3" w:rsidRPr="00BE4EBF">
                <w:rPr>
                  <w:szCs w:val="22"/>
                </w:rPr>
              </w:r>
              <w:r w:rsidR="00EF61F3" w:rsidRPr="00BE4EBF">
                <w:rPr>
                  <w:szCs w:val="22"/>
                </w:rPr>
                <w:fldChar w:fldCharType="separate"/>
              </w:r>
              <w:r w:rsidRPr="00BE4EBF">
                <w:rPr>
                  <w:noProof/>
                  <w:szCs w:val="22"/>
                </w:rPr>
                <w:t>[insert address]</w:t>
              </w:r>
              <w:r w:rsidR="00EF61F3" w:rsidRPr="00BE4EBF">
                <w:rPr>
                  <w:szCs w:val="22"/>
                </w:rPr>
                <w:fldChar w:fldCharType="end"/>
              </w:r>
              <w:bookmarkEnd w:id="64"/>
              <w:r w:rsidRPr="00BE4EBF">
                <w:rPr>
                  <w:szCs w:val="22"/>
                </w:rPr>
                <w:t xml:space="preserve"> (hereinafter “the Contracting Authority”) of the one part; </w:t>
              </w:r>
              <w:r w:rsidRPr="00BE4EBF">
                <w:rPr>
                  <w:szCs w:val="22"/>
                </w:rPr>
                <w:br/>
                <w:t>and</w:t>
              </w:r>
            </w:p>
            <w:p w14:paraId="5084B052" w14:textId="77777777" w:rsidR="005635BE" w:rsidRPr="00BE4EBF" w:rsidRDefault="00EF61F3" w:rsidP="005635BE">
              <w:pPr>
                <w:rPr>
                  <w:szCs w:val="22"/>
                </w:rPr>
              </w:pPr>
              <w:r w:rsidRPr="00BE4EBF">
                <w:rPr>
                  <w:szCs w:val="22"/>
                </w:rPr>
                <w:fldChar w:fldCharType="begin">
                  <w:ffData>
                    <w:name w:val="Text155"/>
                    <w:enabled/>
                    <w:calcOnExit w:val="0"/>
                    <w:textInput>
                      <w:default w:val="[Contractor’s legal name: to be completed on signing.], of [address: to be completed on signing.]"/>
                    </w:textInput>
                  </w:ffData>
                </w:fldChar>
              </w:r>
              <w:bookmarkStart w:id="65" w:name="Text155"/>
              <w:r w:rsidR="005635BE" w:rsidRPr="00BE4EBF">
                <w:rPr>
                  <w:szCs w:val="22"/>
                </w:rPr>
                <w:instrText xml:space="preserve"> FORMTEXT </w:instrText>
              </w:r>
              <w:r w:rsidRPr="00BE4EBF">
                <w:rPr>
                  <w:szCs w:val="22"/>
                </w:rPr>
              </w:r>
              <w:r w:rsidRPr="00BE4EBF">
                <w:rPr>
                  <w:szCs w:val="22"/>
                </w:rPr>
                <w:fldChar w:fldCharType="separate"/>
              </w:r>
              <w:r w:rsidR="005635BE" w:rsidRPr="00BE4EBF">
                <w:rPr>
                  <w:noProof/>
                  <w:szCs w:val="22"/>
                </w:rPr>
                <w:t>[Contractor’s legal name: to be completed on signing.], of [address: to be completed on signing.]</w:t>
              </w:r>
              <w:r w:rsidRPr="00BE4EBF">
                <w:rPr>
                  <w:szCs w:val="22"/>
                </w:rPr>
                <w:fldChar w:fldCharType="end"/>
              </w:r>
              <w:bookmarkEnd w:id="65"/>
              <w:r w:rsidR="005635BE" w:rsidRPr="00BE4EBF">
                <w:rPr>
                  <w:szCs w:val="22"/>
                </w:rPr>
                <w:t xml:space="preserve"> (hereinafter called “the Contractor”) of the other part.</w:t>
              </w:r>
            </w:p>
            <w:p w14:paraId="0D6D1FC5" w14:textId="77777777" w:rsidR="005635BE" w:rsidRPr="00BE4EBF" w:rsidRDefault="005635BE" w:rsidP="005635BE">
              <w:pPr>
                <w:keepLines/>
                <w:rPr>
                  <w:b/>
                  <w:szCs w:val="22"/>
                </w:rPr>
              </w:pPr>
              <w:r w:rsidRPr="00BE4EBF">
                <w:rPr>
                  <w:b/>
                  <w:szCs w:val="22"/>
                </w:rPr>
                <w:t xml:space="preserve">WHEREAS </w:t>
              </w:r>
            </w:p>
            <w:tbl>
              <w:tblPr>
                <w:tblW w:w="0" w:type="auto"/>
                <w:tblLook w:val="01E0" w:firstRow="1" w:lastRow="1" w:firstColumn="1" w:lastColumn="1" w:noHBand="0" w:noVBand="0"/>
              </w:tblPr>
              <w:tblGrid>
                <w:gridCol w:w="759"/>
                <w:gridCol w:w="8267"/>
              </w:tblGrid>
              <w:tr w:rsidR="005635BE" w:rsidRPr="00BE4EBF" w14:paraId="07AF6612" w14:textId="77777777" w:rsidTr="00757561">
                <w:tc>
                  <w:tcPr>
                    <w:tcW w:w="828" w:type="dxa"/>
                  </w:tcPr>
                  <w:p w14:paraId="2E688436" w14:textId="77777777" w:rsidR="005635BE" w:rsidRPr="00BE4EBF" w:rsidRDefault="005635BE" w:rsidP="00757561">
                    <w:pPr>
                      <w:rPr>
                        <w:color w:val="333399"/>
                      </w:rPr>
                    </w:pPr>
                    <w:r w:rsidRPr="00BE4EBF">
                      <w:rPr>
                        <w:color w:val="333399"/>
                        <w:szCs w:val="22"/>
                      </w:rPr>
                      <w:t>A.</w:t>
                    </w:r>
                  </w:p>
                </w:tc>
                <w:tc>
                  <w:tcPr>
                    <w:tcW w:w="9540" w:type="dxa"/>
                  </w:tcPr>
                  <w:p w14:paraId="7AA4D591" w14:textId="77777777" w:rsidR="005635BE" w:rsidRPr="00BE4EBF" w:rsidRDefault="005635BE" w:rsidP="00757561">
                    <w:r w:rsidRPr="00BE4EBF">
                      <w:rPr>
                        <w:szCs w:val="22"/>
                      </w:rPr>
                      <w:t xml:space="preserve">By Request for Tenders dated </w:t>
                    </w:r>
                    <w:r w:rsidR="00EF61F3" w:rsidRPr="00BE4EBF">
                      <w:rPr>
                        <w:szCs w:val="22"/>
                      </w:rPr>
                      <w:fldChar w:fldCharType="begin">
                        <w:ffData>
                          <w:name w:val="Text150"/>
                          <w:enabled/>
                          <w:calcOnExit w:val="0"/>
                          <w:textInput>
                            <w:default w:val="[insert date]"/>
                          </w:textInput>
                        </w:ffData>
                      </w:fldChar>
                    </w:r>
                    <w:bookmarkStart w:id="66" w:name="Text150"/>
                    <w:r w:rsidRPr="00BE4EBF">
                      <w:rPr>
                        <w:szCs w:val="22"/>
                      </w:rPr>
                      <w:instrText xml:space="preserve"> FORMTEXT </w:instrText>
                    </w:r>
                    <w:r w:rsidR="00EF61F3" w:rsidRPr="00BE4EBF">
                      <w:rPr>
                        <w:szCs w:val="22"/>
                      </w:rPr>
                    </w:r>
                    <w:r w:rsidR="00EF61F3" w:rsidRPr="00BE4EBF">
                      <w:rPr>
                        <w:szCs w:val="22"/>
                      </w:rPr>
                      <w:fldChar w:fldCharType="separate"/>
                    </w:r>
                    <w:r w:rsidRPr="00BE4EBF">
                      <w:rPr>
                        <w:noProof/>
                        <w:szCs w:val="22"/>
                      </w:rPr>
                      <w:t>[insert date]</w:t>
                    </w:r>
                    <w:r w:rsidR="00EF61F3" w:rsidRPr="00BE4EBF">
                      <w:rPr>
                        <w:szCs w:val="22"/>
                      </w:rPr>
                      <w:fldChar w:fldCharType="end"/>
                    </w:r>
                    <w:bookmarkEnd w:id="66"/>
                    <w:r w:rsidRPr="00BE4EBF">
                      <w:rPr>
                        <w:szCs w:val="22"/>
                      </w:rPr>
                      <w:t xml:space="preserve">  entitled </w:t>
                    </w:r>
                    <w:r w:rsidR="00EF61F3" w:rsidRPr="00BE4EBF">
                      <w:rPr>
                        <w:szCs w:val="22"/>
                      </w:rPr>
                      <w:fldChar w:fldCharType="begin">
                        <w:ffData>
                          <w:name w:val="Text151"/>
                          <w:enabled/>
                          <w:calcOnExit w:val="0"/>
                          <w:textInput>
                            <w:default w:val="[insert title]"/>
                          </w:textInput>
                        </w:ffData>
                      </w:fldChar>
                    </w:r>
                    <w:bookmarkStart w:id="67" w:name="Text151"/>
                    <w:r w:rsidRPr="00BE4EBF">
                      <w:rPr>
                        <w:szCs w:val="22"/>
                      </w:rPr>
                      <w:instrText xml:space="preserve"> FORMTEXT </w:instrText>
                    </w:r>
                    <w:r w:rsidR="00EF61F3" w:rsidRPr="00BE4EBF">
                      <w:rPr>
                        <w:szCs w:val="22"/>
                      </w:rPr>
                    </w:r>
                    <w:r w:rsidR="00EF61F3" w:rsidRPr="00BE4EBF">
                      <w:rPr>
                        <w:szCs w:val="22"/>
                      </w:rPr>
                      <w:fldChar w:fldCharType="separate"/>
                    </w:r>
                    <w:r w:rsidRPr="00BE4EBF">
                      <w:rPr>
                        <w:noProof/>
                        <w:szCs w:val="22"/>
                      </w:rPr>
                      <w:t>[insert title]</w:t>
                    </w:r>
                    <w:r w:rsidR="00EF61F3" w:rsidRPr="00BE4EBF">
                      <w:rPr>
                        <w:szCs w:val="22"/>
                      </w:rPr>
                      <w:fldChar w:fldCharType="end"/>
                    </w:r>
                    <w:bookmarkEnd w:id="67"/>
                    <w:r w:rsidRPr="00BE4EBF">
                      <w:rPr>
                        <w:szCs w:val="22"/>
                      </w:rPr>
                      <w:t xml:space="preserve"> (the “RFT”) the Contracting Authority invited tenders (“Tenders”) for the provision of the </w:t>
                    </w:r>
                    <w:r w:rsidRPr="00BE4EBF">
                      <w:rPr>
                        <w:szCs w:val="22"/>
                        <w:highlight w:val="lightGray"/>
                      </w:rPr>
                      <w:t>Goods/Services</w:t>
                    </w:r>
                    <w:r w:rsidRPr="00BE4EBF">
                      <w:rPr>
                        <w:szCs w:val="22"/>
                      </w:rPr>
                      <w:t xml:space="preserve"> described in Appendix 1 to the RFT (the </w:t>
                    </w:r>
                    <w:r w:rsidRPr="00BE4EBF">
                      <w:rPr>
                        <w:szCs w:val="22"/>
                        <w:highlight w:val="lightGray"/>
                      </w:rPr>
                      <w:t>“Goods” “Services</w:t>
                    </w:r>
                    <w:r w:rsidRPr="00BE4EBF">
                      <w:rPr>
                        <w:szCs w:val="22"/>
                      </w:rPr>
                      <w:t xml:space="preserve">”) (“the Competition”).  The Contractor submitted a response to the RFT dated the </w:t>
                    </w:r>
                    <w:r w:rsidR="00EF61F3" w:rsidRPr="00BE4EBF">
                      <w:rPr>
                        <w:szCs w:val="22"/>
                      </w:rPr>
                      <w:fldChar w:fldCharType="begin">
                        <w:ffData>
                          <w:name w:val="Text152"/>
                          <w:enabled/>
                          <w:calcOnExit w:val="0"/>
                          <w:textInput>
                            <w:default w:val="[insert date of Tender]"/>
                          </w:textInput>
                        </w:ffData>
                      </w:fldChar>
                    </w:r>
                    <w:bookmarkStart w:id="68" w:name="Text152"/>
                    <w:r w:rsidRPr="00BE4EBF">
                      <w:rPr>
                        <w:szCs w:val="22"/>
                      </w:rPr>
                      <w:instrText xml:space="preserve"> FORMTEXT </w:instrText>
                    </w:r>
                    <w:r w:rsidR="00EF61F3" w:rsidRPr="00BE4EBF">
                      <w:rPr>
                        <w:szCs w:val="22"/>
                      </w:rPr>
                    </w:r>
                    <w:r w:rsidR="00EF61F3" w:rsidRPr="00BE4EBF">
                      <w:rPr>
                        <w:szCs w:val="22"/>
                      </w:rPr>
                      <w:fldChar w:fldCharType="separate"/>
                    </w:r>
                    <w:r w:rsidRPr="00BE4EBF">
                      <w:rPr>
                        <w:noProof/>
                        <w:szCs w:val="22"/>
                      </w:rPr>
                      <w:t>[insert date of Tender]</w:t>
                    </w:r>
                    <w:r w:rsidR="00EF61F3" w:rsidRPr="00BE4EBF">
                      <w:rPr>
                        <w:szCs w:val="22"/>
                      </w:rPr>
                      <w:fldChar w:fldCharType="end"/>
                    </w:r>
                    <w:bookmarkEnd w:id="68"/>
                    <w:r w:rsidRPr="00BE4EBF">
                      <w:rPr>
                        <w:szCs w:val="22"/>
                      </w:rPr>
                      <w:t>.</w:t>
                    </w:r>
                  </w:p>
                  <w:p w14:paraId="20A22698" w14:textId="77777777" w:rsidR="005635BE" w:rsidRPr="00BE4EBF" w:rsidRDefault="005635BE" w:rsidP="00757561">
                    <w:pPr>
                      <w:rPr>
                        <w:b/>
                      </w:rPr>
                    </w:pPr>
                    <w:r w:rsidRPr="00BE4EBF">
                      <w:t xml:space="preserve">The Contractor has been identified as the preferred bidder in the Competition. </w:t>
                    </w:r>
                  </w:p>
                </w:tc>
              </w:tr>
              <w:tr w:rsidR="005635BE" w:rsidRPr="00BE4EBF" w14:paraId="3CF586A3" w14:textId="77777777" w:rsidTr="00757561">
                <w:trPr>
                  <w:trHeight w:val="988"/>
                </w:trPr>
                <w:tc>
                  <w:tcPr>
                    <w:tcW w:w="828" w:type="dxa"/>
                  </w:tcPr>
                  <w:p w14:paraId="6EEB73A3" w14:textId="77777777" w:rsidR="005635BE" w:rsidRPr="00BE4EBF" w:rsidRDefault="005635BE" w:rsidP="00757561">
                    <w:pPr>
                      <w:rPr>
                        <w:b/>
                        <w:color w:val="333399"/>
                      </w:rPr>
                    </w:pPr>
                    <w:r w:rsidRPr="00BE4EBF">
                      <w:rPr>
                        <w:color w:val="333399"/>
                        <w:szCs w:val="22"/>
                      </w:rPr>
                      <w:t>B.</w:t>
                    </w:r>
                  </w:p>
                </w:tc>
                <w:tc>
                  <w:tcPr>
                    <w:tcW w:w="9540" w:type="dxa"/>
                  </w:tcPr>
                  <w:p w14:paraId="59C02FC5" w14:textId="77777777" w:rsidR="005635BE" w:rsidRPr="00BE4EBF" w:rsidRDefault="005635BE" w:rsidP="00757561">
                    <w:pPr>
                      <w:rPr>
                        <w:rFonts w:eastAsia="MS Mincho"/>
                      </w:rPr>
                    </w:pPr>
                    <w:r w:rsidRPr="00BE4EBF">
                      <w:rPr>
                        <w:szCs w:val="22"/>
                      </w:rPr>
                      <w:t xml:space="preserve">For the purposes of the Competition </w:t>
                    </w:r>
                    <w:r w:rsidRPr="00BE4EBF">
                      <w:t>and any subsequent contract awarded thereunder (if any) (“the Contract”)</w:t>
                    </w:r>
                    <w:r w:rsidRPr="00BE4EBF">
                      <w:rPr>
                        <w:szCs w:val="22"/>
                      </w:rPr>
                      <w:t xml:space="preserve">, certain confidential information as defined at clause 2 of this Agreement, will be furnished to the Contractor. </w:t>
                    </w:r>
                    <w:r w:rsidRPr="00BE4EBF">
                      <w:t xml:space="preserve">The Confidential Information is confidential to the </w:t>
                    </w:r>
                    <w:r>
                      <w:t>Contracting Authority</w:t>
                    </w:r>
                    <w:r w:rsidRPr="00BE4EBF">
                      <w:t xml:space="preserve">. </w:t>
                    </w:r>
                  </w:p>
                </w:tc>
              </w:tr>
            </w:tbl>
            <w:p w14:paraId="323AEE89" w14:textId="77777777" w:rsidR="005635BE" w:rsidRPr="00BE4EBF" w:rsidRDefault="005635BE" w:rsidP="005635BE">
              <w:pPr>
                <w:rPr>
                  <w:szCs w:val="22"/>
                </w:rPr>
              </w:pPr>
              <w:r w:rsidRPr="00BE4EBF">
                <w:rPr>
                  <w:b/>
                  <w:szCs w:val="22"/>
                </w:rPr>
                <w:t xml:space="preserve">NOW IT IS HEREBY AGREED </w:t>
              </w:r>
              <w:r w:rsidRPr="00BE4EBF">
                <w:rPr>
                  <w:szCs w:val="22"/>
                </w:rPr>
                <w:t>in consideration of the sum of €2.00 (the receipt of which is hereby acknowledged by the Contractor) as follows:</w:t>
              </w:r>
            </w:p>
            <w:tbl>
              <w:tblPr>
                <w:tblW w:w="5000" w:type="pct"/>
                <w:tblLook w:val="01E0" w:firstRow="1" w:lastRow="1" w:firstColumn="1" w:lastColumn="1" w:noHBand="0" w:noVBand="0"/>
              </w:tblPr>
              <w:tblGrid>
                <w:gridCol w:w="699"/>
                <w:gridCol w:w="392"/>
                <w:gridCol w:w="309"/>
                <w:gridCol w:w="525"/>
                <w:gridCol w:w="7058"/>
                <w:gridCol w:w="43"/>
              </w:tblGrid>
              <w:tr w:rsidR="005635BE" w:rsidRPr="00BE4EBF" w14:paraId="6461B33B" w14:textId="77777777" w:rsidTr="00757561">
                <w:tc>
                  <w:tcPr>
                    <w:tcW w:w="387" w:type="pct"/>
                  </w:tcPr>
                  <w:p w14:paraId="19DDD703" w14:textId="77777777" w:rsidR="005635BE" w:rsidRPr="00BE4EBF" w:rsidRDefault="005635BE" w:rsidP="00757561">
                    <w:pPr>
                      <w:rPr>
                        <w:color w:val="333399"/>
                      </w:rPr>
                    </w:pPr>
                    <w:r w:rsidRPr="00BE4EBF">
                      <w:rPr>
                        <w:color w:val="333399"/>
                        <w:szCs w:val="22"/>
                      </w:rPr>
                      <w:t>1.</w:t>
                    </w:r>
                  </w:p>
                </w:tc>
                <w:tc>
                  <w:tcPr>
                    <w:tcW w:w="4613" w:type="pct"/>
                    <w:gridSpan w:val="5"/>
                  </w:tcPr>
                  <w:p w14:paraId="6E8E4E60" w14:textId="77777777" w:rsidR="005635BE" w:rsidRPr="00BE4EBF" w:rsidRDefault="005635BE" w:rsidP="00757561">
                    <w:r w:rsidRPr="00BE4EBF">
                      <w:rPr>
                        <w:szCs w:val="22"/>
                      </w:rPr>
                      <w:t>The Contractor acknowledges that Confidential Information may be provided to them by the Contracting Authority and that each item of Confidential Information shall be governed by the terms of this Agreement.</w:t>
                    </w:r>
                  </w:p>
                </w:tc>
              </w:tr>
              <w:tr w:rsidR="005635BE" w:rsidRPr="00BE4EBF" w14:paraId="0D2F7312" w14:textId="77777777" w:rsidTr="00757561">
                <w:tc>
                  <w:tcPr>
                    <w:tcW w:w="387" w:type="pct"/>
                  </w:tcPr>
                  <w:p w14:paraId="1325D01A" w14:textId="77777777" w:rsidR="005635BE" w:rsidRPr="00BE4EBF" w:rsidRDefault="005635BE" w:rsidP="00757561">
                    <w:pPr>
                      <w:rPr>
                        <w:color w:val="333399"/>
                      </w:rPr>
                    </w:pPr>
                    <w:r w:rsidRPr="00BE4EBF">
                      <w:rPr>
                        <w:color w:val="333399"/>
                        <w:szCs w:val="22"/>
                      </w:rPr>
                      <w:t>2.</w:t>
                    </w:r>
                  </w:p>
                </w:tc>
                <w:tc>
                  <w:tcPr>
                    <w:tcW w:w="4613" w:type="pct"/>
                    <w:gridSpan w:val="5"/>
                  </w:tcPr>
                  <w:p w14:paraId="2CAD3DFA" w14:textId="77777777" w:rsidR="005635BE" w:rsidRPr="00BE4EBF" w:rsidRDefault="005635BE" w:rsidP="00757561">
                    <w:r w:rsidRPr="00BE4EBF">
                      <w:rPr>
                        <w:szCs w:val="22"/>
                      </w:rPr>
                      <w:t>For the purposes of this Agreement "Confidential Information" means:</w:t>
                    </w:r>
                  </w:p>
                </w:tc>
              </w:tr>
              <w:tr w:rsidR="005635BE" w:rsidRPr="00BE4EBF" w14:paraId="18627813" w14:textId="77777777" w:rsidTr="00757561">
                <w:tc>
                  <w:tcPr>
                    <w:tcW w:w="387" w:type="pct"/>
                  </w:tcPr>
                  <w:p w14:paraId="705E2572" w14:textId="77777777" w:rsidR="005635BE" w:rsidRPr="00BE4EBF" w:rsidRDefault="005635BE" w:rsidP="00757561">
                    <w:pPr>
                      <w:rPr>
                        <w:color w:val="333399"/>
                      </w:rPr>
                    </w:pPr>
                  </w:p>
                </w:tc>
                <w:tc>
                  <w:tcPr>
                    <w:tcW w:w="388" w:type="pct"/>
                    <w:gridSpan w:val="2"/>
                  </w:tcPr>
                  <w:p w14:paraId="66CF712F" w14:textId="77777777" w:rsidR="005635BE" w:rsidRPr="00BE4EBF" w:rsidRDefault="005635BE" w:rsidP="00757561">
                    <w:pPr>
                      <w:rPr>
                        <w:color w:val="44546A" w:themeColor="text2"/>
                      </w:rPr>
                    </w:pPr>
                    <w:r w:rsidRPr="00BE4EBF">
                      <w:rPr>
                        <w:color w:val="44546A" w:themeColor="text2"/>
                        <w:szCs w:val="22"/>
                      </w:rPr>
                      <w:t>2.1</w:t>
                    </w:r>
                  </w:p>
                </w:tc>
                <w:tc>
                  <w:tcPr>
                    <w:tcW w:w="4224" w:type="pct"/>
                    <w:gridSpan w:val="3"/>
                  </w:tcPr>
                  <w:p w14:paraId="3F361222" w14:textId="77777777" w:rsidR="005635BE" w:rsidRPr="00BE4EBF" w:rsidRDefault="005635BE" w:rsidP="00757561">
                    <w:pPr>
                      <w:rPr>
                        <w:rFonts w:eastAsia="MS Mincho"/>
                      </w:rPr>
                    </w:pPr>
                    <w:r w:rsidRPr="00BE4EBF">
                      <w:rPr>
                        <w:szCs w:val="22"/>
                      </w:rPr>
                      <w:t xml:space="preserve">unless specified in writing to the contrary by the Contracting Authority all and any information (whether in documentary form, oral, electronic, audio-visual, audio-recorded or otherwise including any copy or copies thereof and whether scientific, commercial, financial, technical, operational or otherwise) relating to the Contracting Authority, the supply of </w:t>
                    </w:r>
                    <w:r w:rsidRPr="00BE4EBF">
                      <w:rPr>
                        <w:szCs w:val="22"/>
                        <w:highlight w:val="lightGray"/>
                      </w:rPr>
                      <w:t>Goods/Services</w:t>
                    </w:r>
                    <w:r w:rsidRPr="00BE4EBF">
                      <w:rPr>
                        <w:szCs w:val="22"/>
                      </w:rPr>
                      <w:t xml:space="preserve"> under the Contract and all and any information supplied or made available to the Contractor (to include employees, agents, Subcontractors and other suppliers) for the purposes of the Contract(s)  including personal data within the meaning of the Data Protection Laws; and</w:t>
                    </w:r>
                  </w:p>
                </w:tc>
              </w:tr>
              <w:tr w:rsidR="005635BE" w:rsidRPr="00BE4EBF" w14:paraId="10128A84" w14:textId="77777777" w:rsidTr="00757561">
                <w:tc>
                  <w:tcPr>
                    <w:tcW w:w="387" w:type="pct"/>
                  </w:tcPr>
                  <w:p w14:paraId="14A51C97" w14:textId="77777777" w:rsidR="005635BE" w:rsidRPr="00BE4EBF" w:rsidRDefault="005635BE" w:rsidP="00757561">
                    <w:pPr>
                      <w:rPr>
                        <w:color w:val="333399"/>
                      </w:rPr>
                    </w:pPr>
                  </w:p>
                </w:tc>
                <w:tc>
                  <w:tcPr>
                    <w:tcW w:w="388" w:type="pct"/>
                    <w:gridSpan w:val="2"/>
                  </w:tcPr>
                  <w:p w14:paraId="1D467C5D" w14:textId="77777777" w:rsidR="005635BE" w:rsidRPr="00BE4EBF" w:rsidRDefault="005635BE" w:rsidP="00757561">
                    <w:pPr>
                      <w:rPr>
                        <w:color w:val="44546A" w:themeColor="text2"/>
                      </w:rPr>
                    </w:pPr>
                    <w:r w:rsidRPr="00BE4EBF">
                      <w:rPr>
                        <w:color w:val="44546A" w:themeColor="text2"/>
                        <w:szCs w:val="22"/>
                      </w:rPr>
                      <w:t>2.2</w:t>
                    </w:r>
                  </w:p>
                </w:tc>
                <w:tc>
                  <w:tcPr>
                    <w:tcW w:w="4224" w:type="pct"/>
                    <w:gridSpan w:val="3"/>
                  </w:tcPr>
                  <w:p w14:paraId="341DB568" w14:textId="77777777" w:rsidR="005635BE" w:rsidRPr="00BE4EBF" w:rsidRDefault="005635BE" w:rsidP="00757561">
                    <w:r w:rsidRPr="00BE4EBF">
                      <w:rPr>
                        <w:szCs w:val="22"/>
                      </w:rPr>
                      <w:t>any and all information which has been derived or obtained from information described in sub-paragraph 2.1.</w:t>
                    </w:r>
                  </w:p>
                  <w:p w14:paraId="72C52467" w14:textId="77777777" w:rsidR="005635BE" w:rsidRPr="00BE4EBF" w:rsidRDefault="005635BE" w:rsidP="00757561"/>
                </w:tc>
              </w:tr>
              <w:tr w:rsidR="005635BE" w:rsidRPr="00BE4EBF" w14:paraId="42E072A8" w14:textId="77777777" w:rsidTr="00757561">
                <w:trPr>
                  <w:gridAfter w:val="1"/>
                  <w:wAfter w:w="24" w:type="pct"/>
                </w:trPr>
                <w:tc>
                  <w:tcPr>
                    <w:tcW w:w="604" w:type="pct"/>
                    <w:gridSpan w:val="2"/>
                  </w:tcPr>
                  <w:p w14:paraId="3258B09D" w14:textId="77777777" w:rsidR="005635BE" w:rsidRPr="00BE4EBF" w:rsidRDefault="005635BE" w:rsidP="00757561">
                    <w:pPr>
                      <w:rPr>
                        <w:color w:val="333399"/>
                      </w:rPr>
                    </w:pPr>
                    <w:r w:rsidRPr="00BE4EBF">
                      <w:rPr>
                        <w:color w:val="333399"/>
                        <w:szCs w:val="22"/>
                      </w:rPr>
                      <w:t>3.</w:t>
                    </w:r>
                  </w:p>
                </w:tc>
                <w:tc>
                  <w:tcPr>
                    <w:tcW w:w="4372" w:type="pct"/>
                    <w:gridSpan w:val="3"/>
                  </w:tcPr>
                  <w:p w14:paraId="0F7C3587" w14:textId="77777777" w:rsidR="005635BE" w:rsidRPr="00BE4EBF" w:rsidRDefault="005635BE" w:rsidP="00757561">
                    <w:pPr>
                      <w:rPr>
                        <w:rFonts w:asciiTheme="minorHAnsi" w:eastAsiaTheme="minorHAnsi" w:hAnsiTheme="minorHAnsi" w:cstheme="minorBidi"/>
                        <w:lang w:val="en-IE"/>
                      </w:rPr>
                    </w:pPr>
                    <w:r w:rsidRPr="00BE4EBF">
                      <w:rPr>
                        <w:szCs w:val="22"/>
                      </w:rPr>
                      <w:t xml:space="preserve">For the purposes of this Agreement “Data Protection Laws” means </w:t>
                    </w:r>
                    <w:r w:rsidRPr="00BE4EBF">
                      <w:rPr>
                        <w:rFonts w:asciiTheme="minorHAnsi" w:eastAsiaTheme="minorHAnsi" w:hAnsiTheme="minorHAnsi" w:cstheme="minorBidi"/>
                        <w:szCs w:val="22"/>
                        <w:lang w:val="en-IE"/>
                      </w:rPr>
                      <w:t xml:space="preserve">all applicable national and EU data protection laws, regulations and guidelines, including but not limited to Regulation (EU) 2016/679 on the protection of natural persons with regard </w:t>
                    </w:r>
                    <w:r w:rsidRPr="00BE4EBF">
                      <w:rPr>
                        <w:rFonts w:asciiTheme="minorHAnsi" w:eastAsiaTheme="minorHAnsi" w:hAnsiTheme="minorHAnsi" w:cstheme="minorBidi"/>
                        <w:szCs w:val="22"/>
                        <w:lang w:val="en-IE"/>
                      </w:rPr>
                      <w:lastRenderedPageBreak/>
                      <w:t>to the processing of personal data and on the free movement of such data, and repealing  Directive 95/46/EC (the “General Data Protection Regulation”), and any guidelines and codes of practice issued by the Office of</w:t>
                    </w:r>
                    <w:r>
                      <w:rPr>
                        <w:rFonts w:asciiTheme="minorHAnsi" w:eastAsiaTheme="minorHAnsi" w:hAnsiTheme="minorHAnsi" w:cstheme="minorBidi"/>
                        <w:szCs w:val="22"/>
                        <w:lang w:val="en-IE"/>
                      </w:rPr>
                      <w:t xml:space="preserve"> the Data Protection Commission</w:t>
                    </w:r>
                    <w:r w:rsidRPr="00BE4EBF">
                      <w:rPr>
                        <w:rFonts w:asciiTheme="minorHAnsi" w:eastAsiaTheme="minorHAnsi" w:hAnsiTheme="minorHAnsi" w:cstheme="minorBidi"/>
                        <w:szCs w:val="22"/>
                        <w:lang w:val="en-IE"/>
                      </w:rPr>
                      <w:t xml:space="preserve"> or other supervisory authority for data protection in Ireland from time to time</w:t>
                    </w:r>
                  </w:p>
                  <w:p w14:paraId="2B1E4241" w14:textId="77777777" w:rsidR="005635BE" w:rsidRPr="00BE4EBF" w:rsidRDefault="005635BE" w:rsidP="00757561">
                    <w:pPr>
                      <w:rPr>
                        <w:rFonts w:asciiTheme="minorHAnsi" w:eastAsiaTheme="minorHAnsi" w:hAnsiTheme="minorHAnsi" w:cstheme="minorBidi"/>
                        <w:lang w:val="en-IE"/>
                      </w:rPr>
                    </w:pPr>
                  </w:p>
                </w:tc>
              </w:tr>
              <w:tr w:rsidR="005635BE" w:rsidRPr="00BE4EBF" w14:paraId="1D49EF88" w14:textId="77777777" w:rsidTr="00757561">
                <w:tc>
                  <w:tcPr>
                    <w:tcW w:w="387" w:type="pct"/>
                  </w:tcPr>
                  <w:p w14:paraId="379B75F7" w14:textId="77777777" w:rsidR="005635BE" w:rsidRPr="00BE4EBF" w:rsidRDefault="005635BE" w:rsidP="00757561">
                    <w:pPr>
                      <w:rPr>
                        <w:color w:val="333399"/>
                      </w:rPr>
                    </w:pPr>
                    <w:r w:rsidRPr="00BE4EBF">
                      <w:rPr>
                        <w:color w:val="333399"/>
                        <w:szCs w:val="22"/>
                      </w:rPr>
                      <w:lastRenderedPageBreak/>
                      <w:t>4.</w:t>
                    </w:r>
                  </w:p>
                </w:tc>
                <w:tc>
                  <w:tcPr>
                    <w:tcW w:w="4613" w:type="pct"/>
                    <w:gridSpan w:val="5"/>
                  </w:tcPr>
                  <w:p w14:paraId="620963E3" w14:textId="77777777" w:rsidR="005635BE" w:rsidRPr="00BE4EBF" w:rsidRDefault="005635BE" w:rsidP="00757561">
                    <w:r w:rsidRPr="00BE4EBF">
                      <w:rPr>
                        <w:szCs w:val="22"/>
                      </w:rPr>
                      <w:t>Save as may be required by law, the Contractor agrees in respect of the Confidential Information:</w:t>
                    </w:r>
                  </w:p>
                </w:tc>
              </w:tr>
              <w:tr w:rsidR="005635BE" w:rsidRPr="00BE4EBF" w14:paraId="6F144886" w14:textId="77777777" w:rsidTr="00757561">
                <w:tc>
                  <w:tcPr>
                    <w:tcW w:w="387" w:type="pct"/>
                  </w:tcPr>
                  <w:p w14:paraId="3876F5BF" w14:textId="77777777" w:rsidR="005635BE" w:rsidRPr="00BE4EBF" w:rsidRDefault="005635BE" w:rsidP="00757561">
                    <w:pPr>
                      <w:rPr>
                        <w:color w:val="333399"/>
                      </w:rPr>
                    </w:pPr>
                  </w:p>
                </w:tc>
                <w:tc>
                  <w:tcPr>
                    <w:tcW w:w="388" w:type="pct"/>
                    <w:gridSpan w:val="2"/>
                  </w:tcPr>
                  <w:p w14:paraId="46BE62D9" w14:textId="77777777" w:rsidR="005635BE" w:rsidRPr="00BE4EBF" w:rsidRDefault="005635BE" w:rsidP="00757561">
                    <w:pPr>
                      <w:rPr>
                        <w:color w:val="44546A" w:themeColor="text2"/>
                      </w:rPr>
                    </w:pPr>
                    <w:r w:rsidRPr="00BE4EBF">
                      <w:rPr>
                        <w:color w:val="44546A" w:themeColor="text2"/>
                        <w:szCs w:val="22"/>
                      </w:rPr>
                      <w:t>4.1</w:t>
                    </w:r>
                  </w:p>
                </w:tc>
                <w:tc>
                  <w:tcPr>
                    <w:tcW w:w="4224" w:type="pct"/>
                    <w:gridSpan w:val="3"/>
                  </w:tcPr>
                  <w:p w14:paraId="10E2FD18" w14:textId="77777777" w:rsidR="005635BE" w:rsidRPr="00BE4EBF" w:rsidRDefault="005635BE" w:rsidP="00757561">
                    <w:r w:rsidRPr="00BE4EBF">
                      <w:rPr>
                        <w:szCs w:val="22"/>
                      </w:rPr>
                      <w:t>to treat such Confidential Information as confidential and to take all necessary steps to ensure that such confidentiality is maintained;</w:t>
                    </w:r>
                  </w:p>
                </w:tc>
              </w:tr>
              <w:tr w:rsidR="005635BE" w:rsidRPr="00BE4EBF" w14:paraId="0E96C798" w14:textId="77777777" w:rsidTr="00757561">
                <w:tc>
                  <w:tcPr>
                    <w:tcW w:w="387" w:type="pct"/>
                  </w:tcPr>
                  <w:p w14:paraId="782F2F77" w14:textId="77777777" w:rsidR="005635BE" w:rsidRPr="00BE4EBF" w:rsidRDefault="005635BE" w:rsidP="00757561">
                    <w:pPr>
                      <w:rPr>
                        <w:color w:val="333399"/>
                      </w:rPr>
                    </w:pPr>
                  </w:p>
                </w:tc>
                <w:tc>
                  <w:tcPr>
                    <w:tcW w:w="388" w:type="pct"/>
                    <w:gridSpan w:val="2"/>
                  </w:tcPr>
                  <w:p w14:paraId="453CF2EC" w14:textId="77777777" w:rsidR="005635BE" w:rsidRPr="00BE4EBF" w:rsidRDefault="005635BE" w:rsidP="00757561">
                    <w:pPr>
                      <w:rPr>
                        <w:color w:val="44546A" w:themeColor="text2"/>
                      </w:rPr>
                    </w:pPr>
                    <w:r w:rsidRPr="00BE4EBF">
                      <w:rPr>
                        <w:color w:val="44546A" w:themeColor="text2"/>
                        <w:szCs w:val="22"/>
                      </w:rPr>
                      <w:t>4.2</w:t>
                    </w:r>
                  </w:p>
                </w:tc>
                <w:tc>
                  <w:tcPr>
                    <w:tcW w:w="4224" w:type="pct"/>
                    <w:gridSpan w:val="3"/>
                  </w:tcPr>
                  <w:p w14:paraId="4E4029F7" w14:textId="77777777" w:rsidR="005635BE" w:rsidRPr="00BE4EBF" w:rsidRDefault="005635BE" w:rsidP="00757561">
                    <w:r w:rsidRPr="00BE4EBF">
                      <w:rPr>
                        <w:szCs w:val="22"/>
                      </w:rPr>
                      <w:t>not, without the  prior written consent of the Contracting Authority, to communicate or disclose any part of such Confidential Information to any person except:</w:t>
                    </w:r>
                  </w:p>
                </w:tc>
              </w:tr>
              <w:tr w:rsidR="005635BE" w:rsidRPr="00BE4EBF" w14:paraId="59D3B0D8" w14:textId="77777777" w:rsidTr="00757561">
                <w:tc>
                  <w:tcPr>
                    <w:tcW w:w="387" w:type="pct"/>
                  </w:tcPr>
                  <w:p w14:paraId="4973C40C" w14:textId="77777777" w:rsidR="005635BE" w:rsidRPr="00BE4EBF" w:rsidRDefault="005635BE" w:rsidP="00757561">
                    <w:pPr>
                      <w:rPr>
                        <w:color w:val="333399"/>
                      </w:rPr>
                    </w:pPr>
                  </w:p>
                </w:tc>
                <w:tc>
                  <w:tcPr>
                    <w:tcW w:w="388" w:type="pct"/>
                    <w:gridSpan w:val="2"/>
                  </w:tcPr>
                  <w:p w14:paraId="7934D22E" w14:textId="77777777" w:rsidR="005635BE" w:rsidRPr="00BE4EBF" w:rsidRDefault="005635BE" w:rsidP="00757561"/>
                </w:tc>
                <w:tc>
                  <w:tcPr>
                    <w:tcW w:w="291" w:type="pct"/>
                  </w:tcPr>
                  <w:p w14:paraId="7A701609" w14:textId="77777777" w:rsidR="005635BE" w:rsidRPr="00BE4EBF" w:rsidRDefault="005635BE" w:rsidP="00757561">
                    <w:r w:rsidRPr="00BE4EBF">
                      <w:rPr>
                        <w:szCs w:val="22"/>
                      </w:rPr>
                      <w:t>I</w:t>
                    </w:r>
                  </w:p>
                </w:tc>
                <w:tc>
                  <w:tcPr>
                    <w:tcW w:w="3933" w:type="pct"/>
                    <w:gridSpan w:val="2"/>
                  </w:tcPr>
                  <w:p w14:paraId="390A43B1" w14:textId="77777777" w:rsidR="005635BE" w:rsidRPr="00BE4EBF" w:rsidRDefault="005635BE" w:rsidP="00757561">
                    <w:r w:rsidRPr="00BE4EBF">
                      <w:rPr>
                        <w:szCs w:val="22"/>
                      </w:rPr>
                      <w:t>to those employees, agents, Subcontractors and other suppliers on a need to know basis; and/or</w:t>
                    </w:r>
                  </w:p>
                </w:tc>
              </w:tr>
              <w:tr w:rsidR="005635BE" w:rsidRPr="00BE4EBF" w14:paraId="5DC4FD31" w14:textId="77777777" w:rsidTr="00757561">
                <w:tc>
                  <w:tcPr>
                    <w:tcW w:w="387" w:type="pct"/>
                  </w:tcPr>
                  <w:p w14:paraId="29343C9D" w14:textId="77777777" w:rsidR="005635BE" w:rsidRPr="00BE4EBF" w:rsidRDefault="005635BE" w:rsidP="00757561">
                    <w:pPr>
                      <w:rPr>
                        <w:color w:val="333399"/>
                      </w:rPr>
                    </w:pPr>
                  </w:p>
                </w:tc>
                <w:tc>
                  <w:tcPr>
                    <w:tcW w:w="388" w:type="pct"/>
                    <w:gridSpan w:val="2"/>
                  </w:tcPr>
                  <w:p w14:paraId="54062D53" w14:textId="77777777" w:rsidR="005635BE" w:rsidRPr="00BE4EBF" w:rsidRDefault="005635BE" w:rsidP="00757561"/>
                </w:tc>
                <w:tc>
                  <w:tcPr>
                    <w:tcW w:w="291" w:type="pct"/>
                  </w:tcPr>
                  <w:p w14:paraId="0C059E46" w14:textId="77777777" w:rsidR="005635BE" w:rsidRPr="00BE4EBF" w:rsidRDefault="005635BE" w:rsidP="00757561">
                    <w:r w:rsidRPr="00BE4EBF">
                      <w:rPr>
                        <w:szCs w:val="22"/>
                      </w:rPr>
                      <w:t>ii</w:t>
                    </w:r>
                  </w:p>
                </w:tc>
                <w:tc>
                  <w:tcPr>
                    <w:tcW w:w="3933" w:type="pct"/>
                    <w:gridSpan w:val="2"/>
                  </w:tcPr>
                  <w:p w14:paraId="4E95A418" w14:textId="77777777" w:rsidR="005635BE" w:rsidRPr="00BE4EBF" w:rsidRDefault="005635BE" w:rsidP="00757561">
                    <w:r w:rsidRPr="00BE4EBF">
                      <w:rPr>
                        <w:szCs w:val="22"/>
                      </w:rPr>
                      <w:t>to the Contractor’s auditors, professional advisers and any other persons or bodies having a legal right or duty to have access to or knowledge of the Confidential Information in connection with the business of the Contractor</w:t>
                    </w:r>
                  </w:p>
                </w:tc>
              </w:tr>
              <w:tr w:rsidR="005635BE" w:rsidRPr="00BE4EBF" w14:paraId="38A90952" w14:textId="77777777" w:rsidTr="00757561">
                <w:tc>
                  <w:tcPr>
                    <w:tcW w:w="387" w:type="pct"/>
                  </w:tcPr>
                  <w:p w14:paraId="69321DC9" w14:textId="77777777" w:rsidR="005635BE" w:rsidRPr="00BE4EBF" w:rsidRDefault="005635BE" w:rsidP="00757561">
                    <w:pPr>
                      <w:rPr>
                        <w:color w:val="333399"/>
                      </w:rPr>
                    </w:pPr>
                  </w:p>
                </w:tc>
                <w:tc>
                  <w:tcPr>
                    <w:tcW w:w="388" w:type="pct"/>
                    <w:gridSpan w:val="2"/>
                  </w:tcPr>
                  <w:p w14:paraId="42AD91D2" w14:textId="77777777" w:rsidR="005635BE" w:rsidRPr="00BE4EBF" w:rsidRDefault="005635BE" w:rsidP="00757561"/>
                </w:tc>
                <w:tc>
                  <w:tcPr>
                    <w:tcW w:w="4224" w:type="pct"/>
                    <w:gridSpan w:val="3"/>
                  </w:tcPr>
                  <w:p w14:paraId="17BFEB0D" w14:textId="77777777" w:rsidR="005635BE" w:rsidRPr="00BE4EBF" w:rsidRDefault="005635BE" w:rsidP="00757561">
                    <w:r w:rsidRPr="00BE4EBF">
                      <w:rPr>
                        <w:szCs w:val="22"/>
                      </w:rPr>
                      <w:t>PROVIDED ALWAYS that the Contractor shall ensure that all such persons and bodies are made aware, prior to disclosure, of the confidential nature of the Confidential Information and that they owe a duty of confidence to the Contracting Authority; and shall use all reasonable endeavours to ensure that such persons and bodies comply with the provisions of this Agreement.</w:t>
                    </w:r>
                  </w:p>
                </w:tc>
              </w:tr>
              <w:tr w:rsidR="005635BE" w:rsidRPr="00BE4EBF" w14:paraId="5FF868BF" w14:textId="77777777" w:rsidTr="00757561">
                <w:tc>
                  <w:tcPr>
                    <w:tcW w:w="387" w:type="pct"/>
                  </w:tcPr>
                  <w:p w14:paraId="47D76016" w14:textId="77777777" w:rsidR="005635BE" w:rsidRPr="00BE4EBF" w:rsidRDefault="005635BE" w:rsidP="00757561">
                    <w:pPr>
                      <w:rPr>
                        <w:color w:val="333399"/>
                      </w:rPr>
                    </w:pPr>
                    <w:r w:rsidRPr="00BE4EBF">
                      <w:rPr>
                        <w:color w:val="333399"/>
                        <w:szCs w:val="22"/>
                      </w:rPr>
                      <w:t>5.</w:t>
                    </w:r>
                  </w:p>
                </w:tc>
                <w:tc>
                  <w:tcPr>
                    <w:tcW w:w="4613" w:type="pct"/>
                    <w:gridSpan w:val="5"/>
                  </w:tcPr>
                  <w:p w14:paraId="2C8E08E8" w14:textId="77777777" w:rsidR="005635BE" w:rsidRPr="00BE4EBF" w:rsidRDefault="005635BE" w:rsidP="00757561">
                    <w:pPr>
                      <w:rPr>
                        <w:bCs/>
                      </w:rPr>
                    </w:pPr>
                    <w:r w:rsidRPr="00BE4EBF">
                      <w:rPr>
                        <w:bCs/>
                        <w:szCs w:val="22"/>
                      </w:rPr>
                      <w:t>The obligations in this Agreement will not apply to any Confidential Information:</w:t>
                    </w:r>
                  </w:p>
                </w:tc>
              </w:tr>
              <w:tr w:rsidR="005635BE" w:rsidRPr="00BE4EBF" w14:paraId="0D467E5D" w14:textId="77777777" w:rsidTr="00757561">
                <w:tc>
                  <w:tcPr>
                    <w:tcW w:w="387" w:type="pct"/>
                  </w:tcPr>
                  <w:p w14:paraId="57D757A1" w14:textId="77777777" w:rsidR="005635BE" w:rsidRPr="00BE4EBF" w:rsidRDefault="005635BE" w:rsidP="00757561">
                    <w:pPr>
                      <w:rPr>
                        <w:color w:val="333399"/>
                      </w:rPr>
                    </w:pPr>
                  </w:p>
                </w:tc>
                <w:tc>
                  <w:tcPr>
                    <w:tcW w:w="388" w:type="pct"/>
                    <w:gridSpan w:val="2"/>
                  </w:tcPr>
                  <w:p w14:paraId="7B499912" w14:textId="77777777" w:rsidR="005635BE" w:rsidRPr="00BE4EBF" w:rsidRDefault="005635BE" w:rsidP="00757561">
                    <w:r w:rsidRPr="00BE4EBF">
                      <w:rPr>
                        <w:szCs w:val="22"/>
                      </w:rPr>
                      <w:t>i</w:t>
                    </w:r>
                  </w:p>
                </w:tc>
                <w:tc>
                  <w:tcPr>
                    <w:tcW w:w="4224" w:type="pct"/>
                    <w:gridSpan w:val="3"/>
                  </w:tcPr>
                  <w:p w14:paraId="518242B8" w14:textId="77777777" w:rsidR="005635BE" w:rsidRPr="00BE4EBF" w:rsidRDefault="005635BE" w:rsidP="00757561">
                    <w:r w:rsidRPr="00BE4EBF">
                      <w:rPr>
                        <w:szCs w:val="22"/>
                      </w:rPr>
                      <w:t>in the Contractor’s possession (with full right to disclose) before receiving it from the Contracting Authority; or</w:t>
                    </w:r>
                  </w:p>
                </w:tc>
              </w:tr>
              <w:tr w:rsidR="005635BE" w:rsidRPr="00BE4EBF" w14:paraId="0E08652D" w14:textId="77777777" w:rsidTr="00757561">
                <w:tc>
                  <w:tcPr>
                    <w:tcW w:w="387" w:type="pct"/>
                  </w:tcPr>
                  <w:p w14:paraId="646A7061" w14:textId="77777777" w:rsidR="005635BE" w:rsidRPr="00BE4EBF" w:rsidRDefault="005635BE" w:rsidP="00757561">
                    <w:pPr>
                      <w:rPr>
                        <w:color w:val="333399"/>
                      </w:rPr>
                    </w:pPr>
                  </w:p>
                </w:tc>
                <w:tc>
                  <w:tcPr>
                    <w:tcW w:w="388" w:type="pct"/>
                    <w:gridSpan w:val="2"/>
                  </w:tcPr>
                  <w:p w14:paraId="626614B9" w14:textId="77777777" w:rsidR="005635BE" w:rsidRPr="00BE4EBF" w:rsidRDefault="005635BE" w:rsidP="00757561">
                    <w:r w:rsidRPr="00BE4EBF">
                      <w:rPr>
                        <w:szCs w:val="22"/>
                      </w:rPr>
                      <w:t>ii</w:t>
                    </w:r>
                  </w:p>
                </w:tc>
                <w:tc>
                  <w:tcPr>
                    <w:tcW w:w="4224" w:type="pct"/>
                    <w:gridSpan w:val="3"/>
                  </w:tcPr>
                  <w:p w14:paraId="0135F519" w14:textId="77777777" w:rsidR="005635BE" w:rsidRPr="00BE4EBF" w:rsidRDefault="005635BE" w:rsidP="00757561">
                    <w:r w:rsidRPr="00BE4EBF">
                      <w:rPr>
                        <w:szCs w:val="22"/>
                      </w:rPr>
                      <w:t>which is or becomes public knowledge other than by breach of this clause; or</w:t>
                    </w:r>
                  </w:p>
                </w:tc>
              </w:tr>
              <w:tr w:rsidR="005635BE" w:rsidRPr="00BE4EBF" w14:paraId="43B4769F" w14:textId="77777777" w:rsidTr="00757561">
                <w:tc>
                  <w:tcPr>
                    <w:tcW w:w="387" w:type="pct"/>
                  </w:tcPr>
                  <w:p w14:paraId="731E1F73" w14:textId="77777777" w:rsidR="005635BE" w:rsidRPr="00BE4EBF" w:rsidRDefault="005635BE" w:rsidP="00757561">
                    <w:pPr>
                      <w:rPr>
                        <w:color w:val="333399"/>
                      </w:rPr>
                    </w:pPr>
                  </w:p>
                </w:tc>
                <w:tc>
                  <w:tcPr>
                    <w:tcW w:w="388" w:type="pct"/>
                    <w:gridSpan w:val="2"/>
                  </w:tcPr>
                  <w:p w14:paraId="65A97BA5" w14:textId="77777777" w:rsidR="005635BE" w:rsidRPr="00BE4EBF" w:rsidRDefault="005635BE" w:rsidP="00757561">
                    <w:r w:rsidRPr="00BE4EBF">
                      <w:rPr>
                        <w:szCs w:val="22"/>
                      </w:rPr>
                      <w:t>iii</w:t>
                    </w:r>
                  </w:p>
                </w:tc>
                <w:tc>
                  <w:tcPr>
                    <w:tcW w:w="4224" w:type="pct"/>
                    <w:gridSpan w:val="3"/>
                  </w:tcPr>
                  <w:p w14:paraId="31F94AB9" w14:textId="77777777" w:rsidR="005635BE" w:rsidRPr="00BE4EBF" w:rsidRDefault="005635BE" w:rsidP="00757561">
                    <w:r w:rsidRPr="00BE4EBF">
                      <w:rPr>
                        <w:szCs w:val="22"/>
                      </w:rPr>
                      <w:t>is independently developed by the Contractor without access to or use of the Confidential Information; or</w:t>
                    </w:r>
                  </w:p>
                </w:tc>
              </w:tr>
              <w:tr w:rsidR="005635BE" w:rsidRPr="00BE4EBF" w14:paraId="54771BFC" w14:textId="77777777" w:rsidTr="00757561">
                <w:tc>
                  <w:tcPr>
                    <w:tcW w:w="387" w:type="pct"/>
                  </w:tcPr>
                  <w:p w14:paraId="7D377C50" w14:textId="77777777" w:rsidR="005635BE" w:rsidRPr="00BE4EBF" w:rsidRDefault="005635BE" w:rsidP="00757561">
                    <w:pPr>
                      <w:rPr>
                        <w:color w:val="333399"/>
                      </w:rPr>
                    </w:pPr>
                  </w:p>
                </w:tc>
                <w:tc>
                  <w:tcPr>
                    <w:tcW w:w="388" w:type="pct"/>
                    <w:gridSpan w:val="2"/>
                  </w:tcPr>
                  <w:p w14:paraId="54A8FF00" w14:textId="77777777" w:rsidR="005635BE" w:rsidRPr="00BE4EBF" w:rsidRDefault="005635BE" w:rsidP="00757561">
                    <w:r w:rsidRPr="00BE4EBF">
                      <w:rPr>
                        <w:szCs w:val="22"/>
                      </w:rPr>
                      <w:t>iv</w:t>
                    </w:r>
                  </w:p>
                </w:tc>
                <w:tc>
                  <w:tcPr>
                    <w:tcW w:w="4224" w:type="pct"/>
                    <w:gridSpan w:val="3"/>
                  </w:tcPr>
                  <w:p w14:paraId="724B793D" w14:textId="77777777" w:rsidR="005635BE" w:rsidRPr="00BE4EBF" w:rsidRDefault="005635BE" w:rsidP="00757561">
                    <w:r w:rsidRPr="00BE4EBF">
                      <w:rPr>
                        <w:szCs w:val="22"/>
                      </w:rPr>
                      <w:t>is lawfully received from a third party (with full right to disclose).</w:t>
                    </w:r>
                  </w:p>
                </w:tc>
              </w:tr>
              <w:tr w:rsidR="005635BE" w:rsidRPr="00BE4EBF" w14:paraId="1BF42D72" w14:textId="77777777" w:rsidTr="00757561">
                <w:tc>
                  <w:tcPr>
                    <w:tcW w:w="387" w:type="pct"/>
                  </w:tcPr>
                  <w:p w14:paraId="78797214" w14:textId="77777777" w:rsidR="005635BE" w:rsidRPr="00BE4EBF" w:rsidRDefault="005635BE" w:rsidP="00757561">
                    <w:pPr>
                      <w:rPr>
                        <w:color w:val="333399"/>
                      </w:rPr>
                    </w:pPr>
                    <w:r w:rsidRPr="00BE4EBF">
                      <w:rPr>
                        <w:color w:val="333399"/>
                        <w:szCs w:val="22"/>
                      </w:rPr>
                      <w:t>6.</w:t>
                    </w:r>
                  </w:p>
                </w:tc>
                <w:tc>
                  <w:tcPr>
                    <w:tcW w:w="4613" w:type="pct"/>
                    <w:gridSpan w:val="5"/>
                  </w:tcPr>
                  <w:p w14:paraId="661A59CE" w14:textId="77777777" w:rsidR="005635BE" w:rsidRPr="00BE4EBF" w:rsidRDefault="005635BE" w:rsidP="00757561">
                    <w:r w:rsidRPr="00BE4EBF">
                      <w:rPr>
                        <w:szCs w:val="22"/>
                      </w:rPr>
                      <w:t>The Contractor undertakes:</w:t>
                    </w:r>
                  </w:p>
                </w:tc>
              </w:tr>
              <w:tr w:rsidR="005635BE" w:rsidRPr="00BE4EBF" w14:paraId="6298D3E4" w14:textId="77777777" w:rsidTr="00757561">
                <w:tc>
                  <w:tcPr>
                    <w:tcW w:w="387" w:type="pct"/>
                  </w:tcPr>
                  <w:p w14:paraId="018040B1" w14:textId="77777777" w:rsidR="005635BE" w:rsidRPr="00BE4EBF" w:rsidRDefault="005635BE" w:rsidP="00757561">
                    <w:pPr>
                      <w:rPr>
                        <w:color w:val="333399"/>
                      </w:rPr>
                    </w:pPr>
                  </w:p>
                </w:tc>
                <w:tc>
                  <w:tcPr>
                    <w:tcW w:w="388" w:type="pct"/>
                    <w:gridSpan w:val="2"/>
                  </w:tcPr>
                  <w:p w14:paraId="303E6459" w14:textId="77777777" w:rsidR="005635BE" w:rsidRPr="00BE4EBF" w:rsidRDefault="005635BE" w:rsidP="00757561">
                    <w:pPr>
                      <w:rPr>
                        <w:color w:val="44546A" w:themeColor="text2"/>
                      </w:rPr>
                    </w:pPr>
                    <w:r w:rsidRPr="00BE4EBF">
                      <w:rPr>
                        <w:color w:val="44546A" w:themeColor="text2"/>
                        <w:szCs w:val="22"/>
                      </w:rPr>
                      <w:t>6.1</w:t>
                    </w:r>
                  </w:p>
                </w:tc>
                <w:tc>
                  <w:tcPr>
                    <w:tcW w:w="4224" w:type="pct"/>
                    <w:gridSpan w:val="3"/>
                  </w:tcPr>
                  <w:p w14:paraId="649C7DF4" w14:textId="77777777" w:rsidR="005635BE" w:rsidRPr="00BE4EBF" w:rsidRDefault="005635BE" w:rsidP="00757561">
                    <w:r w:rsidRPr="00BE4EBF">
                      <w:rPr>
                        <w:szCs w:val="22"/>
                      </w:rPr>
                      <w:t>to comply with all directions of the Contracting Authority with regard to the use and application of all and any Confidential Information or data (including personal data as defined in the Data Protection Laws );</w:t>
                    </w:r>
                  </w:p>
                </w:tc>
              </w:tr>
              <w:tr w:rsidR="005635BE" w:rsidRPr="00BE4EBF" w14:paraId="372A3BBF" w14:textId="77777777" w:rsidTr="00757561">
                <w:tc>
                  <w:tcPr>
                    <w:tcW w:w="387" w:type="pct"/>
                  </w:tcPr>
                  <w:p w14:paraId="1C05B6AF" w14:textId="77777777" w:rsidR="005635BE" w:rsidRPr="00BE4EBF" w:rsidRDefault="005635BE" w:rsidP="00757561">
                    <w:pPr>
                      <w:rPr>
                        <w:color w:val="333399"/>
                      </w:rPr>
                    </w:pPr>
                  </w:p>
                </w:tc>
                <w:tc>
                  <w:tcPr>
                    <w:tcW w:w="388" w:type="pct"/>
                    <w:gridSpan w:val="2"/>
                  </w:tcPr>
                  <w:p w14:paraId="223E1DC9" w14:textId="77777777" w:rsidR="005635BE" w:rsidRPr="00BE4EBF" w:rsidRDefault="005635BE" w:rsidP="00757561">
                    <w:pPr>
                      <w:rPr>
                        <w:color w:val="44546A" w:themeColor="text2"/>
                      </w:rPr>
                    </w:pPr>
                    <w:r w:rsidRPr="00BE4EBF">
                      <w:rPr>
                        <w:color w:val="44546A" w:themeColor="text2"/>
                        <w:szCs w:val="22"/>
                      </w:rPr>
                      <w:t>6.2</w:t>
                    </w:r>
                  </w:p>
                </w:tc>
                <w:tc>
                  <w:tcPr>
                    <w:tcW w:w="4224" w:type="pct"/>
                    <w:gridSpan w:val="3"/>
                  </w:tcPr>
                  <w:p w14:paraId="44096310" w14:textId="77777777" w:rsidR="005635BE" w:rsidRPr="00BE4EBF" w:rsidRDefault="005635BE" w:rsidP="00757561">
                    <w:r w:rsidRPr="00BE4EBF">
                      <w:rPr>
                        <w:szCs w:val="22"/>
                      </w:rPr>
                      <w:t>to comply with all directions as to local security arrangements deemed reasonably necessary by the Contracting Authority including, if required, completion of documentation under the Official Secrets Act 1963 and comply with any vetting requirements of the Contracting Authority including by police authorities;</w:t>
                    </w:r>
                  </w:p>
                </w:tc>
              </w:tr>
              <w:tr w:rsidR="005635BE" w:rsidRPr="00BE4EBF" w14:paraId="38E15321" w14:textId="77777777" w:rsidTr="00757561">
                <w:tc>
                  <w:tcPr>
                    <w:tcW w:w="387" w:type="pct"/>
                  </w:tcPr>
                  <w:p w14:paraId="6A42ED8B" w14:textId="77777777" w:rsidR="005635BE" w:rsidRPr="00BE4EBF" w:rsidRDefault="005635BE" w:rsidP="00757561">
                    <w:pPr>
                      <w:rPr>
                        <w:color w:val="333399"/>
                      </w:rPr>
                    </w:pPr>
                  </w:p>
                </w:tc>
                <w:tc>
                  <w:tcPr>
                    <w:tcW w:w="388" w:type="pct"/>
                    <w:gridSpan w:val="2"/>
                  </w:tcPr>
                  <w:p w14:paraId="249FE190" w14:textId="77777777" w:rsidR="005635BE" w:rsidRPr="00BE4EBF" w:rsidRDefault="005635BE" w:rsidP="00757561">
                    <w:pPr>
                      <w:rPr>
                        <w:color w:val="44546A" w:themeColor="text2"/>
                      </w:rPr>
                    </w:pPr>
                    <w:r w:rsidRPr="00BE4EBF">
                      <w:rPr>
                        <w:color w:val="44546A" w:themeColor="text2"/>
                        <w:szCs w:val="22"/>
                      </w:rPr>
                      <w:t>6.3</w:t>
                    </w:r>
                  </w:p>
                </w:tc>
                <w:tc>
                  <w:tcPr>
                    <w:tcW w:w="4224" w:type="pct"/>
                    <w:gridSpan w:val="3"/>
                  </w:tcPr>
                  <w:p w14:paraId="249D12A7" w14:textId="77777777" w:rsidR="005635BE" w:rsidRPr="00BE4EBF" w:rsidRDefault="005635BE" w:rsidP="00757561">
                    <w:r w:rsidRPr="00BE4EBF">
                      <w:rPr>
                        <w:szCs w:val="22"/>
                      </w:rPr>
                      <w:t xml:space="preserve">upon termination of the Competition (or the Contract) for whatever reason to furnish to the Contracting Authority all Confidential Information or at the written direction of the Contracting Authority to destroy in a secure manner all (or such part or parts thereof as may be identified by the Contracting Authority) Confidential Information in its possession and shall erase any Confidential Information held by the Contractor in electronic form. The Contractor will upon request furnish a certificate to that effect should the Contracting Authority so request in writing. </w:t>
                    </w:r>
                    <w:r w:rsidRPr="00BE4EBF">
                      <w:rPr>
                        <w:bCs/>
                        <w:szCs w:val="22"/>
                      </w:rPr>
                      <w:t xml:space="preserve"> </w:t>
                    </w:r>
                    <w:r w:rsidRPr="00BE4EBF">
                      <w:rPr>
                        <w:szCs w:val="22"/>
                      </w:rPr>
                      <w:t>For the avoidance of doubt “document” includes documents stored on a computer storage medium and data in digital form whether legible or not.</w:t>
                    </w:r>
                  </w:p>
                </w:tc>
              </w:tr>
              <w:tr w:rsidR="005635BE" w:rsidRPr="00BE4EBF" w14:paraId="6F7015B4" w14:textId="77777777" w:rsidTr="00757561">
                <w:tc>
                  <w:tcPr>
                    <w:tcW w:w="387" w:type="pct"/>
                  </w:tcPr>
                  <w:p w14:paraId="373EF740" w14:textId="77777777" w:rsidR="005635BE" w:rsidRPr="00BE4EBF" w:rsidRDefault="005635BE" w:rsidP="00757561">
                    <w:pPr>
                      <w:rPr>
                        <w:color w:val="333399"/>
                      </w:rPr>
                    </w:pPr>
                    <w:r w:rsidRPr="00BE4EBF">
                      <w:rPr>
                        <w:color w:val="333399"/>
                        <w:szCs w:val="22"/>
                      </w:rPr>
                      <w:t>7.</w:t>
                    </w:r>
                  </w:p>
                  <w:p w14:paraId="05A01910" w14:textId="77777777" w:rsidR="005635BE" w:rsidRPr="00BE4EBF" w:rsidRDefault="005635BE" w:rsidP="00757561">
                    <w:pPr>
                      <w:rPr>
                        <w:rFonts w:eastAsia="MS Mincho"/>
                        <w:color w:val="333399"/>
                      </w:rPr>
                    </w:pPr>
                  </w:p>
                </w:tc>
                <w:tc>
                  <w:tcPr>
                    <w:tcW w:w="4613" w:type="pct"/>
                    <w:gridSpan w:val="5"/>
                  </w:tcPr>
                  <w:p w14:paraId="69EE20E0" w14:textId="77777777" w:rsidR="005635BE" w:rsidRPr="00BE4EBF" w:rsidRDefault="005635BE" w:rsidP="00757561">
                    <w:pPr>
                      <w:rPr>
                        <w:rFonts w:eastAsia="MS Mincho"/>
                      </w:rPr>
                    </w:pPr>
                    <w:r w:rsidRPr="00BE4EBF">
                      <w:rPr>
                        <w:szCs w:val="22"/>
                      </w:rPr>
                      <w:t>The Contractor shall not obtain any proprietary interest or any other interest whatsoever in the Confidential Information furnished to them by the Contracting Authority and the Contractor so acknowledges and confirms.</w:t>
                    </w:r>
                  </w:p>
                </w:tc>
              </w:tr>
              <w:tr w:rsidR="005635BE" w:rsidRPr="00BE4EBF" w14:paraId="2C3707CE" w14:textId="77777777" w:rsidTr="00757561">
                <w:tc>
                  <w:tcPr>
                    <w:tcW w:w="387" w:type="pct"/>
                  </w:tcPr>
                  <w:p w14:paraId="39FD7C8C" w14:textId="77777777" w:rsidR="005635BE" w:rsidRPr="00BE4EBF" w:rsidRDefault="005635BE" w:rsidP="00757561">
                    <w:pPr>
                      <w:rPr>
                        <w:color w:val="333399"/>
                      </w:rPr>
                    </w:pPr>
                    <w:r w:rsidRPr="00BE4EBF">
                      <w:rPr>
                        <w:color w:val="333399"/>
                      </w:rPr>
                      <w:t>8.</w:t>
                    </w:r>
                  </w:p>
                </w:tc>
                <w:tc>
                  <w:tcPr>
                    <w:tcW w:w="4613" w:type="pct"/>
                    <w:gridSpan w:val="5"/>
                  </w:tcPr>
                  <w:p w14:paraId="4C9FDEE6" w14:textId="77777777" w:rsidR="005635BE" w:rsidRPr="00BE4EBF" w:rsidRDefault="005635BE" w:rsidP="00757561">
                    <w:r w:rsidRPr="00BE4EBF">
                      <w:rPr>
                        <w:szCs w:val="22"/>
                      </w:rPr>
                      <w:t>The Contractor shall, in the performance of the Contract, access only such hardware, software, infrastructure, or any part of the databases, data or ICT system(s) of the Contracting Authority as may be necessary for the purposes of the Competition (and obligations thereunder or arising therefrom) and only as directed by the Contracting Authority and in the manner agreed in writing between the Parties.</w:t>
                    </w:r>
                  </w:p>
                </w:tc>
              </w:tr>
              <w:tr w:rsidR="005635BE" w:rsidRPr="00BE4EBF" w14:paraId="1B0E94FB" w14:textId="77777777" w:rsidTr="00757561">
                <w:tc>
                  <w:tcPr>
                    <w:tcW w:w="387" w:type="pct"/>
                  </w:tcPr>
                  <w:p w14:paraId="5633330A" w14:textId="77777777" w:rsidR="005635BE" w:rsidRPr="00BE4EBF" w:rsidRDefault="005635BE" w:rsidP="00757561">
                    <w:pPr>
                      <w:rPr>
                        <w:color w:val="333399"/>
                      </w:rPr>
                    </w:pPr>
                    <w:r w:rsidRPr="00BE4EBF">
                      <w:rPr>
                        <w:color w:val="333399"/>
                      </w:rPr>
                      <w:t>9.</w:t>
                    </w:r>
                  </w:p>
                </w:tc>
                <w:tc>
                  <w:tcPr>
                    <w:tcW w:w="4613" w:type="pct"/>
                    <w:gridSpan w:val="5"/>
                  </w:tcPr>
                  <w:p w14:paraId="0539F23C" w14:textId="77777777" w:rsidR="005635BE" w:rsidRPr="00BE4EBF" w:rsidRDefault="005635BE" w:rsidP="00757561">
                    <w:r w:rsidRPr="00BE4EBF">
                      <w:rPr>
                        <w:szCs w:val="22"/>
                      </w:rPr>
                      <w:t>The Contractor agrees that this Agreement will continue in force notwithstanding any court order relating to the Competition or termination of the Contract (if awarded) for any reason.</w:t>
                    </w:r>
                  </w:p>
                </w:tc>
              </w:tr>
              <w:tr w:rsidR="005635BE" w:rsidRPr="00BE4EBF" w14:paraId="050DD5BD" w14:textId="77777777" w:rsidTr="00757561">
                <w:tc>
                  <w:tcPr>
                    <w:tcW w:w="387" w:type="pct"/>
                  </w:tcPr>
                  <w:p w14:paraId="197628F8" w14:textId="77777777" w:rsidR="005635BE" w:rsidRPr="00BE4EBF" w:rsidRDefault="005635BE" w:rsidP="00757561">
                    <w:pPr>
                      <w:rPr>
                        <w:color w:val="333399"/>
                      </w:rPr>
                    </w:pPr>
                    <w:r w:rsidRPr="00BE4EBF">
                      <w:rPr>
                        <w:color w:val="333399"/>
                      </w:rPr>
                      <w:t>10.</w:t>
                    </w:r>
                  </w:p>
                  <w:p w14:paraId="650E6604" w14:textId="77777777" w:rsidR="005635BE" w:rsidRPr="00BE4EBF" w:rsidRDefault="005635BE" w:rsidP="00757561">
                    <w:pPr>
                      <w:rPr>
                        <w:color w:val="333399"/>
                      </w:rPr>
                    </w:pPr>
                  </w:p>
                  <w:p w14:paraId="746CA2EF" w14:textId="77777777" w:rsidR="005635BE" w:rsidRPr="00BE4EBF" w:rsidRDefault="005635BE" w:rsidP="00757561">
                    <w:pPr>
                      <w:rPr>
                        <w:color w:val="333399"/>
                      </w:rPr>
                    </w:pPr>
                  </w:p>
                  <w:p w14:paraId="06B391DB" w14:textId="77777777" w:rsidR="005635BE" w:rsidRPr="00BE4EBF" w:rsidRDefault="005635BE" w:rsidP="00757561">
                    <w:pPr>
                      <w:rPr>
                        <w:color w:val="333399"/>
                      </w:rPr>
                    </w:pPr>
                    <w:r w:rsidRPr="00BE4EBF">
                      <w:rPr>
                        <w:color w:val="333399"/>
                      </w:rPr>
                      <w:t>11.</w:t>
                    </w:r>
                  </w:p>
                </w:tc>
                <w:tc>
                  <w:tcPr>
                    <w:tcW w:w="4613" w:type="pct"/>
                    <w:gridSpan w:val="5"/>
                  </w:tcPr>
                  <w:p w14:paraId="31EF28BF" w14:textId="77777777" w:rsidR="005635BE" w:rsidRPr="00BE4EBF" w:rsidRDefault="005635BE" w:rsidP="00757561">
                    <w:r w:rsidRPr="00BE4EBF">
                      <w:rPr>
                        <w:szCs w:val="22"/>
                      </w:rPr>
                      <w:t>The Contractor agrees that this Agreement shall in all aspects be governed by and construed in accordance with the laws of Ireland and the Contractor hereby further agrees that the courts of Ireland have exclusive jurisdiction to hear and determine any disputes arising out of or in connection with this Agreement.</w:t>
                    </w:r>
                  </w:p>
                  <w:p w14:paraId="3EFAE4FA" w14:textId="77777777" w:rsidR="005635BE" w:rsidRPr="00BE4EBF" w:rsidRDefault="005635BE" w:rsidP="0054371F">
                    <w:pPr>
                      <w:numPr>
                        <w:ilvl w:val="2"/>
                        <w:numId w:val="11"/>
                      </w:numPr>
                      <w:spacing w:line="256" w:lineRule="auto"/>
                      <w:ind w:left="469" w:hanging="469"/>
                      <w:contextualSpacing/>
                    </w:pPr>
                    <w:r w:rsidRPr="00BE4EBF">
                      <w:rPr>
                        <w:szCs w:val="22"/>
                      </w:rPr>
                      <w:t>In this Agreement, the following terms shall have the meanings respectively ascribed to them:</w:t>
                    </w:r>
                  </w:p>
                  <w:p w14:paraId="3A2F3080" w14:textId="77777777" w:rsidR="005635BE" w:rsidRPr="00BE4EBF" w:rsidRDefault="005635BE" w:rsidP="00757561">
                    <w:pPr>
                      <w:spacing w:line="256" w:lineRule="auto"/>
                    </w:pPr>
                    <w:r w:rsidRPr="00BE4EBF">
                      <w:rPr>
                        <w:szCs w:val="22"/>
                      </w:rPr>
                      <w:t xml:space="preserve">“Data Controller” has the meaning given under the Data Protection Laws; </w:t>
                    </w:r>
                  </w:p>
                  <w:p w14:paraId="3F6464A2" w14:textId="77777777" w:rsidR="005635BE" w:rsidRPr="00BE4EBF" w:rsidRDefault="005635BE" w:rsidP="00757561">
                    <w:pPr>
                      <w:spacing w:line="256" w:lineRule="auto"/>
                    </w:pPr>
                    <w:r w:rsidRPr="00BE4EBF">
                      <w:rPr>
                        <w:szCs w:val="22"/>
                      </w:rPr>
                      <w:t xml:space="preserve">“Data Processor” has the meaning given under the Data Protection Laws; </w:t>
                    </w:r>
                  </w:p>
                  <w:p w14:paraId="0975754B" w14:textId="77777777" w:rsidR="005635BE" w:rsidRPr="00BE4EBF" w:rsidRDefault="005635BE" w:rsidP="00757561">
                    <w:pPr>
                      <w:spacing w:line="256" w:lineRule="auto"/>
                    </w:pPr>
                    <w:r w:rsidRPr="00BE4EBF">
                      <w:rPr>
                        <w:szCs w:val="22"/>
                      </w:rPr>
                      <w:t xml:space="preserve">“Data Subject” has the meaning given under the Data Protection Laws; </w:t>
                    </w:r>
                  </w:p>
                  <w:p w14:paraId="7A217AEF" w14:textId="77777777" w:rsidR="005635BE" w:rsidRPr="00BE4EBF" w:rsidRDefault="005635BE" w:rsidP="00757561">
                    <w:pPr>
                      <w:spacing w:line="256" w:lineRule="auto"/>
                    </w:pPr>
                    <w:r w:rsidRPr="00BE4EBF">
                      <w:rPr>
                        <w:szCs w:val="22"/>
                      </w:rPr>
                      <w:t>“Data Subject Access Request” means a request made by a Data Subject in accordance with rights granted under the Data Protection Laws to access his or her Personal Data;</w:t>
                    </w:r>
                  </w:p>
                  <w:p w14:paraId="717627F8" w14:textId="77777777" w:rsidR="005635BE" w:rsidRPr="00BE4EBF" w:rsidRDefault="005635BE" w:rsidP="00757561">
                    <w:pPr>
                      <w:spacing w:line="256" w:lineRule="auto"/>
                    </w:pPr>
                    <w:r w:rsidRPr="00BE4EBF">
                      <w:rPr>
                        <w:szCs w:val="22"/>
                      </w:rPr>
                      <w:t>“Personal Data” has the meaning given under Data Protection Laws;</w:t>
                    </w:r>
                  </w:p>
                  <w:p w14:paraId="5CE84CC1" w14:textId="77777777" w:rsidR="005635BE" w:rsidRPr="00BE4EBF" w:rsidRDefault="005635BE" w:rsidP="00757561">
                    <w:pPr>
                      <w:spacing w:line="256" w:lineRule="auto"/>
                    </w:pPr>
                    <w:r w:rsidRPr="00BE4EBF">
                      <w:rPr>
                        <w:szCs w:val="22"/>
                      </w:rPr>
                      <w:t>“Processing” has the meaning given under the Data Protection Laws;</w:t>
                    </w:r>
                  </w:p>
                  <w:p w14:paraId="56D56519" w14:textId="77777777" w:rsidR="005635BE" w:rsidRPr="00BE4EBF" w:rsidRDefault="005635BE" w:rsidP="0054371F">
                    <w:pPr>
                      <w:numPr>
                        <w:ilvl w:val="2"/>
                        <w:numId w:val="11"/>
                      </w:numPr>
                      <w:spacing w:line="256" w:lineRule="auto"/>
                      <w:ind w:left="469" w:hanging="469"/>
                      <w:contextualSpacing/>
                    </w:pPr>
                    <w:r w:rsidRPr="00BE4EBF">
                      <w:rPr>
                        <w:szCs w:val="22"/>
                      </w:rPr>
                      <w:t>The Contractor shall comply with all applicable requirements of the Data Protection Laws.</w:t>
                    </w:r>
                  </w:p>
                  <w:p w14:paraId="539459E1" w14:textId="77777777" w:rsidR="005635BE" w:rsidRPr="00BE4EBF" w:rsidRDefault="005635BE" w:rsidP="0054371F">
                    <w:pPr>
                      <w:numPr>
                        <w:ilvl w:val="2"/>
                        <w:numId w:val="11"/>
                      </w:numPr>
                      <w:spacing w:line="256" w:lineRule="auto"/>
                      <w:ind w:left="469" w:hanging="469"/>
                      <w:contextualSpacing/>
                    </w:pPr>
                    <w:r w:rsidRPr="00BE4EBF">
                      <w:rPr>
                        <w:szCs w:val="22"/>
                      </w:rPr>
                      <w:t xml:space="preserve">The Parties acknowledge that for the purposes of the Data Protection Laws, the </w:t>
                    </w:r>
                    <w:r>
                      <w:rPr>
                        <w:szCs w:val="22"/>
                      </w:rPr>
                      <w:t>Contracting Authority</w:t>
                    </w:r>
                    <w:r w:rsidRPr="00BE4EBF">
                      <w:rPr>
                        <w:szCs w:val="22"/>
                      </w:rPr>
                      <w:t xml:space="preserve"> is the Data Controller and the Contractor is the Data Processor in respect of Confidential Information which is Personal Data.  Schedule A sets out the scope, nature and purpose of Processing by the Contractor, the duration of the Processing and the types of Personal Data and categories of Data Subject.</w:t>
                    </w:r>
                  </w:p>
                  <w:p w14:paraId="7D48F8DB" w14:textId="77777777" w:rsidR="005635BE" w:rsidRPr="00BE4EBF" w:rsidRDefault="005635BE" w:rsidP="00757561">
                    <w:pPr>
                      <w:spacing w:line="256" w:lineRule="auto"/>
                      <w:ind w:left="2340"/>
                      <w:contextualSpacing/>
                    </w:pPr>
                  </w:p>
                  <w:p w14:paraId="737FEDE1" w14:textId="77777777" w:rsidR="005635BE" w:rsidRPr="00BE4EBF" w:rsidRDefault="005635BE" w:rsidP="0054371F">
                    <w:pPr>
                      <w:numPr>
                        <w:ilvl w:val="2"/>
                        <w:numId w:val="11"/>
                      </w:numPr>
                      <w:spacing w:line="256" w:lineRule="auto"/>
                      <w:ind w:left="469" w:hanging="469"/>
                      <w:contextualSpacing/>
                    </w:pPr>
                    <w:r w:rsidRPr="00BE4EBF">
                      <w:rPr>
                        <w:szCs w:val="22"/>
                      </w:rPr>
                      <w:t xml:space="preserve">Without prejudice to the generality of clause </w:t>
                    </w:r>
                    <w:r>
                      <w:rPr>
                        <w:szCs w:val="22"/>
                      </w:rPr>
                      <w:t>11</w:t>
                    </w:r>
                    <w:r w:rsidRPr="00BE4EBF">
                      <w:rPr>
                        <w:szCs w:val="22"/>
                      </w:rPr>
                      <w:t>(B), the Contractor shall, in relation to any Confidential Information which is Personal Data:-</w:t>
                    </w:r>
                  </w:p>
                  <w:p w14:paraId="0DD5C88D" w14:textId="77777777" w:rsidR="005635BE" w:rsidRPr="00BE4EBF" w:rsidRDefault="005635BE" w:rsidP="0054371F">
                    <w:pPr>
                      <w:numPr>
                        <w:ilvl w:val="0"/>
                        <w:numId w:val="15"/>
                      </w:numPr>
                      <w:spacing w:line="256" w:lineRule="auto"/>
                      <w:contextualSpacing/>
                    </w:pPr>
                    <w:r w:rsidRPr="00BE4EBF">
                      <w:rPr>
                        <w:szCs w:val="22"/>
                      </w:rPr>
                      <w:lastRenderedPageBreak/>
                      <w:t xml:space="preserve">process that Personal Data only on the written instructions of the </w:t>
                    </w:r>
                    <w:r>
                      <w:rPr>
                        <w:szCs w:val="22"/>
                      </w:rPr>
                      <w:t>Contracting Authority</w:t>
                    </w:r>
                    <w:r w:rsidRPr="00BE4EBF">
                      <w:rPr>
                        <w:szCs w:val="22"/>
                      </w:rPr>
                      <w:t xml:space="preserve">; </w:t>
                    </w:r>
                  </w:p>
                  <w:p w14:paraId="5D7B8DC8" w14:textId="77777777" w:rsidR="005635BE" w:rsidRPr="00BE4EBF" w:rsidRDefault="005635BE" w:rsidP="00757561">
                    <w:pPr>
                      <w:spacing w:line="256" w:lineRule="auto"/>
                      <w:ind w:left="405"/>
                      <w:contextualSpacing/>
                    </w:pPr>
                  </w:p>
                  <w:p w14:paraId="67FB1336" w14:textId="77777777" w:rsidR="005635BE" w:rsidRPr="00BE4EBF" w:rsidRDefault="005635BE" w:rsidP="0054371F">
                    <w:pPr>
                      <w:numPr>
                        <w:ilvl w:val="0"/>
                        <w:numId w:val="15"/>
                      </w:numPr>
                      <w:spacing w:line="256" w:lineRule="auto"/>
                      <w:contextualSpacing/>
                    </w:pPr>
                    <w:r w:rsidRPr="00BE4EBF">
                      <w:rPr>
                        <w:szCs w:val="22"/>
                      </w:rPr>
                      <w:t xml:space="preserve">ensure that it has in place appropriate technical and organisational measures, reviewed and approved by the </w:t>
                    </w:r>
                    <w:r>
                      <w:rPr>
                        <w:szCs w:val="22"/>
                      </w:rPr>
                      <w:t>Contracting Authority</w:t>
                    </w:r>
                    <w:r w:rsidRPr="00BE4EBF">
                      <w:rPr>
                        <w:szCs w:val="22"/>
                      </w:rPr>
                      <w:t>,  to protect against unauthorised or unlawful processing of Personal Data and against accidental loss or destruction of, or damage to, Personal Data, appropriate to the harm that might result from the unauthorised or unlawful processing or accidental loss, destruction or damage and the nature of the data to be protected, having regard to the state of technological development and the cost of implementing any measures (those measures may include, where appropriate, pseudonymising and encrypting Personal Data, ensuring confidentiality, integrity, availability and resilience of its systems and services, ensuring that availability of and access to Personal Data can be restored in a timely manner after an incident, and regularly assessing and evaluating the effectiveness of the technical and organisational measures adopted by it);</w:t>
                    </w:r>
                  </w:p>
                  <w:p w14:paraId="261CEB7D" w14:textId="77777777" w:rsidR="005635BE" w:rsidRPr="00BE4EBF" w:rsidRDefault="005635BE" w:rsidP="0054371F">
                    <w:pPr>
                      <w:numPr>
                        <w:ilvl w:val="0"/>
                        <w:numId w:val="15"/>
                      </w:numPr>
                      <w:spacing w:line="256" w:lineRule="auto"/>
                      <w:contextualSpacing/>
                    </w:pPr>
                    <w:r w:rsidRPr="00BE4EBF">
                      <w:rPr>
                        <w:szCs w:val="22"/>
                      </w:rPr>
                      <w:t>ensure that all personnel who have access to and/or process Personal Data are obliged to keep the Personal Data confidential;</w:t>
                    </w:r>
                  </w:p>
                  <w:p w14:paraId="3E82F154" w14:textId="77777777" w:rsidR="005635BE" w:rsidRPr="00BE4EBF" w:rsidRDefault="005635BE" w:rsidP="00757561">
                    <w:pPr>
                      <w:spacing w:line="256" w:lineRule="auto"/>
                      <w:ind w:left="405"/>
                      <w:contextualSpacing/>
                    </w:pPr>
                  </w:p>
                  <w:p w14:paraId="4070F1F7" w14:textId="77777777" w:rsidR="005635BE" w:rsidRPr="00BE4EBF" w:rsidRDefault="005635BE" w:rsidP="0054371F">
                    <w:pPr>
                      <w:numPr>
                        <w:ilvl w:val="0"/>
                        <w:numId w:val="15"/>
                      </w:numPr>
                      <w:spacing w:line="256" w:lineRule="auto"/>
                      <w:contextualSpacing/>
                    </w:pPr>
                    <w:r w:rsidRPr="00BE4EBF">
                      <w:rPr>
                        <w:szCs w:val="22"/>
                      </w:rPr>
                      <w:t xml:space="preserve">not transfer any Personal Data outside of the European Economic Area unless the prior written consent of the </w:t>
                    </w:r>
                    <w:r>
                      <w:rPr>
                        <w:szCs w:val="22"/>
                      </w:rPr>
                      <w:t>Contracting Authority</w:t>
                    </w:r>
                    <w:r w:rsidRPr="00BE4EBF">
                      <w:rPr>
                        <w:szCs w:val="22"/>
                      </w:rPr>
                      <w:t xml:space="preserve"> has been obtained and the following conditions are fulfilled;</w:t>
                    </w:r>
                  </w:p>
                  <w:p w14:paraId="47FF7163" w14:textId="77777777" w:rsidR="005635BE" w:rsidRPr="00BE4EBF" w:rsidRDefault="005635BE" w:rsidP="00757561">
                    <w:pPr>
                      <w:ind w:left="720"/>
                      <w:contextualSpacing/>
                    </w:pPr>
                  </w:p>
                  <w:p w14:paraId="2DADC8F2" w14:textId="77777777" w:rsidR="005635BE" w:rsidRPr="00BE4EBF" w:rsidRDefault="005635BE" w:rsidP="00757561">
                    <w:pPr>
                      <w:spacing w:line="256" w:lineRule="auto"/>
                      <w:ind w:left="405"/>
                      <w:contextualSpacing/>
                    </w:pPr>
                  </w:p>
                  <w:p w14:paraId="7F02A78E" w14:textId="77777777" w:rsidR="005635BE" w:rsidRPr="00BE4EBF" w:rsidRDefault="005635BE" w:rsidP="0054371F">
                    <w:pPr>
                      <w:numPr>
                        <w:ilvl w:val="0"/>
                        <w:numId w:val="16"/>
                      </w:numPr>
                      <w:spacing w:line="256" w:lineRule="auto"/>
                      <w:contextualSpacing/>
                    </w:pPr>
                    <w:r w:rsidRPr="00BE4EBF">
                      <w:rPr>
                        <w:szCs w:val="22"/>
                      </w:rPr>
                      <w:t xml:space="preserve">appropriate safeguards are in place  in relation to the transfer, to ensure that Personal Data is adequately protected in accordance with Chapter V of Regulation 2016/679 ( General Data Protection Regulation); </w:t>
                    </w:r>
                  </w:p>
                  <w:p w14:paraId="23E2E2E8" w14:textId="77777777" w:rsidR="005635BE" w:rsidRPr="00BE4EBF" w:rsidRDefault="005635BE" w:rsidP="0054371F">
                    <w:pPr>
                      <w:numPr>
                        <w:ilvl w:val="0"/>
                        <w:numId w:val="16"/>
                      </w:numPr>
                      <w:spacing w:line="256" w:lineRule="auto"/>
                      <w:contextualSpacing/>
                    </w:pPr>
                    <w:r w:rsidRPr="00BE4EBF">
                      <w:rPr>
                        <w:szCs w:val="22"/>
                      </w:rPr>
                      <w:t>the data subject has enforceable rights and effective legal remedies;</w:t>
                    </w:r>
                  </w:p>
                  <w:p w14:paraId="52279C8C" w14:textId="77777777" w:rsidR="005635BE" w:rsidRPr="00BE4EBF" w:rsidRDefault="005635BE" w:rsidP="0054371F">
                    <w:pPr>
                      <w:numPr>
                        <w:ilvl w:val="0"/>
                        <w:numId w:val="16"/>
                      </w:numPr>
                      <w:spacing w:line="256" w:lineRule="auto"/>
                      <w:contextualSpacing/>
                    </w:pPr>
                    <w:r w:rsidRPr="00BE4EBF">
                      <w:rPr>
                        <w:szCs w:val="22"/>
                      </w:rPr>
                      <w:t>The Contractor complies with its obligations under the Data Protection Laws by providing an adequate level of protection to any Personal Data that is transferred; and</w:t>
                    </w:r>
                  </w:p>
                  <w:p w14:paraId="54AD7E86" w14:textId="77777777" w:rsidR="005635BE" w:rsidRPr="00BE4EBF" w:rsidRDefault="005635BE" w:rsidP="0054371F">
                    <w:pPr>
                      <w:numPr>
                        <w:ilvl w:val="0"/>
                        <w:numId w:val="16"/>
                      </w:numPr>
                      <w:spacing w:line="256" w:lineRule="auto"/>
                      <w:contextualSpacing/>
                    </w:pPr>
                    <w:r w:rsidRPr="00BE4EBF">
                      <w:rPr>
                        <w:szCs w:val="22"/>
                      </w:rPr>
                      <w:t xml:space="preserve">The Contractor complies with reasonable instructions notified to it in advance by the </w:t>
                    </w:r>
                    <w:r>
                      <w:rPr>
                        <w:szCs w:val="22"/>
                      </w:rPr>
                      <w:t>Contracting Authority</w:t>
                    </w:r>
                    <w:r w:rsidRPr="00BE4EBF">
                      <w:rPr>
                        <w:szCs w:val="22"/>
                      </w:rPr>
                      <w:t xml:space="preserve"> with respect to the processing of the Personal Data;</w:t>
                    </w:r>
                  </w:p>
                  <w:p w14:paraId="1EDBC874" w14:textId="77777777" w:rsidR="005635BE" w:rsidRPr="00BE4EBF" w:rsidRDefault="005635BE" w:rsidP="00757561">
                    <w:pPr>
                      <w:spacing w:line="256" w:lineRule="auto"/>
                    </w:pPr>
                    <w:r w:rsidRPr="00BE4EBF">
                      <w:rPr>
                        <w:szCs w:val="22"/>
                      </w:rPr>
                      <w:t xml:space="preserve"> </w:t>
                    </w:r>
                  </w:p>
                  <w:p w14:paraId="70A5C196" w14:textId="77777777" w:rsidR="005635BE" w:rsidRPr="00BE4EBF" w:rsidRDefault="005635BE" w:rsidP="0054371F">
                    <w:pPr>
                      <w:numPr>
                        <w:ilvl w:val="2"/>
                        <w:numId w:val="11"/>
                      </w:numPr>
                      <w:spacing w:line="256" w:lineRule="auto"/>
                      <w:ind w:left="469" w:hanging="469"/>
                      <w:contextualSpacing/>
                    </w:pPr>
                    <w:r w:rsidRPr="00BE4EBF">
                      <w:rPr>
                        <w:szCs w:val="22"/>
                      </w:rPr>
                      <w:t xml:space="preserve">The Contractor shall promptly notify the </w:t>
                    </w:r>
                    <w:r>
                      <w:rPr>
                        <w:szCs w:val="22"/>
                      </w:rPr>
                      <w:t>Contracting Authority</w:t>
                    </w:r>
                    <w:r w:rsidRPr="00BE4EBF">
                      <w:rPr>
                        <w:szCs w:val="22"/>
                      </w:rPr>
                      <w:t xml:space="preserve"> if it receives a Data Subject Access Request to have access to any Personal Data or any other complaint, correspondence, notice, request  any order of the Court or request of any regulatory or government body relating to the </w:t>
                    </w:r>
                    <w:r>
                      <w:rPr>
                        <w:szCs w:val="22"/>
                      </w:rPr>
                      <w:t>Contracting Authority</w:t>
                    </w:r>
                    <w:r w:rsidRPr="00BE4EBF">
                      <w:rPr>
                        <w:szCs w:val="22"/>
                      </w:rPr>
                      <w:t xml:space="preserve">’s obligations under the Data Protection Laws and provide full co-operation and assistance to the </w:t>
                    </w:r>
                    <w:r>
                      <w:rPr>
                        <w:szCs w:val="22"/>
                      </w:rPr>
                      <w:t>Contracting Authority</w:t>
                    </w:r>
                    <w:r w:rsidRPr="00BE4EBF">
                      <w:rPr>
                        <w:szCs w:val="22"/>
                      </w:rPr>
                      <w:t xml:space="preserve"> in relation to any such complaint, order or request (including, without limitation, by allowing Data Subjects to have access to their data).</w:t>
                    </w:r>
                  </w:p>
                  <w:p w14:paraId="22008138" w14:textId="77777777" w:rsidR="005635BE" w:rsidRPr="00BE4EBF" w:rsidRDefault="005635BE" w:rsidP="00757561">
                    <w:pPr>
                      <w:spacing w:line="256" w:lineRule="auto"/>
                      <w:ind w:left="2340"/>
                      <w:contextualSpacing/>
                    </w:pPr>
                  </w:p>
                  <w:p w14:paraId="086A0036" w14:textId="77777777" w:rsidR="005635BE" w:rsidRPr="00BE4EBF" w:rsidRDefault="005635BE" w:rsidP="0054371F">
                    <w:pPr>
                      <w:numPr>
                        <w:ilvl w:val="2"/>
                        <w:numId w:val="11"/>
                      </w:numPr>
                      <w:spacing w:line="256" w:lineRule="auto"/>
                      <w:ind w:left="327" w:hanging="327"/>
                      <w:contextualSpacing/>
                    </w:pPr>
                    <w:r w:rsidRPr="00BE4EBF">
                      <w:rPr>
                        <w:szCs w:val="22"/>
                      </w:rPr>
                      <w:t xml:space="preserve">The Contractor shall without undue delay report in writing to the </w:t>
                    </w:r>
                    <w:r>
                      <w:rPr>
                        <w:szCs w:val="22"/>
                      </w:rPr>
                      <w:t>Contacting Authority</w:t>
                    </w:r>
                    <w:r w:rsidRPr="00BE4EBF">
                      <w:rPr>
                        <w:szCs w:val="22"/>
                      </w:rPr>
                      <w:t xml:space="preserve"> any data compromise involving Personal Data, or any circumstances that could have resulted in unauthorised access to or disclosure of Personal Data.</w:t>
                    </w:r>
                  </w:p>
                  <w:p w14:paraId="6596DA4D" w14:textId="77777777" w:rsidR="005635BE" w:rsidRPr="00BE4EBF" w:rsidRDefault="005635BE" w:rsidP="00757561">
                    <w:pPr>
                      <w:ind w:left="720"/>
                      <w:contextualSpacing/>
                    </w:pPr>
                  </w:p>
                  <w:p w14:paraId="6741AF23" w14:textId="77777777" w:rsidR="005635BE" w:rsidRPr="00BE4EBF" w:rsidRDefault="005635BE" w:rsidP="0054371F">
                    <w:pPr>
                      <w:numPr>
                        <w:ilvl w:val="2"/>
                        <w:numId w:val="11"/>
                      </w:numPr>
                      <w:spacing w:line="256" w:lineRule="auto"/>
                      <w:ind w:left="327" w:hanging="327"/>
                      <w:contextualSpacing/>
                    </w:pPr>
                    <w:r w:rsidRPr="00BE4EBF">
                      <w:rPr>
                        <w:szCs w:val="22"/>
                      </w:rPr>
                      <w:t xml:space="preserve">The Contractor shall assist the </w:t>
                    </w:r>
                    <w:r>
                      <w:rPr>
                        <w:szCs w:val="22"/>
                      </w:rPr>
                      <w:t>Contracting Authority</w:t>
                    </w:r>
                    <w:r w:rsidRPr="00BE4EBF">
                      <w:rPr>
                        <w:szCs w:val="22"/>
                      </w:rPr>
                      <w:t xml:space="preserve"> in ensuring compliance with its obligations under the Data Protection Laws with respect to security, impact assessments and consultations with supervisory authorities and regulators.</w:t>
                    </w:r>
                  </w:p>
                  <w:p w14:paraId="5DE8B285" w14:textId="77777777" w:rsidR="005635BE" w:rsidRPr="00BE4EBF" w:rsidRDefault="005635BE" w:rsidP="00757561">
                    <w:pPr>
                      <w:ind w:left="720"/>
                      <w:contextualSpacing/>
                    </w:pPr>
                  </w:p>
                  <w:p w14:paraId="43158C3B" w14:textId="77777777" w:rsidR="005635BE" w:rsidRPr="00BE4EBF" w:rsidRDefault="005635BE" w:rsidP="0054371F">
                    <w:pPr>
                      <w:numPr>
                        <w:ilvl w:val="2"/>
                        <w:numId w:val="11"/>
                      </w:numPr>
                      <w:spacing w:line="256" w:lineRule="auto"/>
                      <w:ind w:left="327" w:hanging="327"/>
                      <w:contextualSpacing/>
                    </w:pPr>
                    <w:r w:rsidRPr="00BE4EBF">
                      <w:rPr>
                        <w:szCs w:val="22"/>
                      </w:rPr>
                      <w:t xml:space="preserve">The Contractor shall at the written direction  of the </w:t>
                    </w:r>
                    <w:r>
                      <w:rPr>
                        <w:szCs w:val="22"/>
                      </w:rPr>
                      <w:t>Contracting Authority</w:t>
                    </w:r>
                    <w:r w:rsidRPr="00BE4EBF">
                      <w:rPr>
                        <w:szCs w:val="22"/>
                      </w:rPr>
                      <w:t xml:space="preserve">, amend, delete or return Personal Data and copies thereof to the </w:t>
                    </w:r>
                    <w:r>
                      <w:rPr>
                        <w:szCs w:val="22"/>
                      </w:rPr>
                      <w:t>Contracting Authority</w:t>
                    </w:r>
                    <w:r w:rsidRPr="00BE4EBF">
                      <w:rPr>
                        <w:szCs w:val="22"/>
                      </w:rPr>
                      <w:t xml:space="preserve"> on termination of this Agreement unless the Contractor is required by the laws of any member of the European Union or by the laws of the European Union applicable to the Contractor to store the Personal Data.</w:t>
                    </w:r>
                  </w:p>
                  <w:p w14:paraId="2CB18D33" w14:textId="77777777" w:rsidR="005635BE" w:rsidRPr="00BE4EBF" w:rsidRDefault="005635BE" w:rsidP="00757561">
                    <w:pPr>
                      <w:ind w:left="720"/>
                      <w:contextualSpacing/>
                    </w:pPr>
                  </w:p>
                  <w:p w14:paraId="3282A83B" w14:textId="77777777" w:rsidR="005635BE" w:rsidRPr="00BE4EBF" w:rsidRDefault="005635BE" w:rsidP="0054371F">
                    <w:pPr>
                      <w:numPr>
                        <w:ilvl w:val="2"/>
                        <w:numId w:val="11"/>
                      </w:numPr>
                      <w:spacing w:line="256" w:lineRule="auto"/>
                      <w:ind w:left="327" w:hanging="327"/>
                      <w:contextualSpacing/>
                    </w:pPr>
                    <w:r w:rsidRPr="00BE4EBF">
                      <w:rPr>
                        <w:szCs w:val="22"/>
                      </w:rPr>
                      <w:t xml:space="preserve">The Contractor shall permit the </w:t>
                    </w:r>
                    <w:r>
                      <w:rPr>
                        <w:szCs w:val="22"/>
                      </w:rPr>
                      <w:t>Contracting Authority</w:t>
                    </w:r>
                    <w:r w:rsidRPr="00BE4EBF">
                      <w:rPr>
                        <w:szCs w:val="22"/>
                      </w:rPr>
                      <w:t xml:space="preserve">, </w:t>
                    </w:r>
                    <w:r w:rsidRPr="00BE4EBF">
                      <w:rPr>
                        <w:rFonts w:eastAsia="Calibri"/>
                        <w:szCs w:val="22"/>
                        <w:lang w:val="en-IE"/>
                      </w:rPr>
                      <w:t xml:space="preserve">the Office of </w:t>
                    </w:r>
                    <w:r>
                      <w:rPr>
                        <w:rFonts w:eastAsia="Calibri"/>
                        <w:szCs w:val="22"/>
                        <w:lang w:val="en-IE"/>
                      </w:rPr>
                      <w:t>the Data Protection Commission</w:t>
                    </w:r>
                    <w:r w:rsidRPr="00BE4EBF">
                      <w:rPr>
                        <w:rFonts w:eastAsia="Calibri"/>
                        <w:szCs w:val="22"/>
                        <w:lang w:val="en-IE"/>
                      </w:rPr>
                      <w:t xml:space="preserve"> or other supervisory authority for data protection in Ireland,</w:t>
                    </w:r>
                    <w:r w:rsidRPr="00BE4EBF">
                      <w:rPr>
                        <w:szCs w:val="22"/>
                      </w:rPr>
                      <w:t xml:space="preserve"> and / or their nominee to conduct audits and or inspections of the Contractor’s facilities, and to have access to all data protection, confidentiality and security procedures, data equipment, mechanisms, documentation, databases, archives, data storage devices, electronic communications and storage systems used by the Contractor in any way for the provision of the services.  The Contractor shall comply with all reasonable directions of the </w:t>
                    </w:r>
                    <w:r>
                      <w:rPr>
                        <w:szCs w:val="22"/>
                      </w:rPr>
                      <w:t>Contracting Authority</w:t>
                    </w:r>
                    <w:r w:rsidRPr="00BE4EBF">
                      <w:rPr>
                        <w:szCs w:val="22"/>
                      </w:rPr>
                      <w:t xml:space="preserve"> arising out of any such inspection, audit or review.</w:t>
                    </w:r>
                  </w:p>
                  <w:p w14:paraId="597CBCF1" w14:textId="77777777" w:rsidR="005635BE" w:rsidRPr="00BE4EBF" w:rsidRDefault="005635BE" w:rsidP="00757561">
                    <w:pPr>
                      <w:ind w:left="720"/>
                      <w:contextualSpacing/>
                    </w:pPr>
                  </w:p>
                  <w:p w14:paraId="21695DC4" w14:textId="77777777" w:rsidR="005635BE" w:rsidRPr="00BE4EBF" w:rsidRDefault="005635BE" w:rsidP="0054371F">
                    <w:pPr>
                      <w:numPr>
                        <w:ilvl w:val="2"/>
                        <w:numId w:val="11"/>
                      </w:numPr>
                      <w:spacing w:line="256" w:lineRule="auto"/>
                      <w:ind w:left="469" w:hanging="469"/>
                      <w:contextualSpacing/>
                    </w:pPr>
                    <w:r w:rsidRPr="00BE4EBF">
                      <w:rPr>
                        <w:szCs w:val="22"/>
                      </w:rPr>
                      <w:t xml:space="preserve">The Contractor shall fully comply with, and implement policies which are communicated or notified to the Contractor by the </w:t>
                    </w:r>
                    <w:r>
                      <w:rPr>
                        <w:szCs w:val="22"/>
                      </w:rPr>
                      <w:t>Contracting Authority</w:t>
                    </w:r>
                    <w:r w:rsidRPr="00BE4EBF">
                      <w:rPr>
                        <w:szCs w:val="22"/>
                      </w:rPr>
                      <w:t xml:space="preserve"> from time to time.</w:t>
                    </w:r>
                  </w:p>
                  <w:p w14:paraId="623EF77A" w14:textId="77777777" w:rsidR="005635BE" w:rsidRPr="00BE4EBF" w:rsidRDefault="005635BE" w:rsidP="00757561">
                    <w:pPr>
                      <w:ind w:left="720"/>
                      <w:contextualSpacing/>
                      <w:rPr>
                        <w:highlight w:val="yellow"/>
                      </w:rPr>
                    </w:pPr>
                  </w:p>
                  <w:p w14:paraId="24A8E3E8" w14:textId="77777777" w:rsidR="005635BE" w:rsidRPr="00BE4EBF" w:rsidRDefault="005635BE" w:rsidP="0054371F">
                    <w:pPr>
                      <w:numPr>
                        <w:ilvl w:val="2"/>
                        <w:numId w:val="11"/>
                      </w:numPr>
                      <w:spacing w:line="256" w:lineRule="auto"/>
                      <w:ind w:left="611" w:hanging="611"/>
                      <w:contextualSpacing/>
                    </w:pPr>
                    <w:r w:rsidRPr="00BE4EBF">
                      <w:rPr>
                        <w:szCs w:val="22"/>
                      </w:rPr>
                      <w:t xml:space="preserve">The Contractor shall maintain complete and accurate records and information to demonstrate its compliance with this clause 11 and allow for inspections and contribute to any audits by the </w:t>
                    </w:r>
                    <w:r>
                      <w:rPr>
                        <w:szCs w:val="22"/>
                      </w:rPr>
                      <w:t>Contacting Authority</w:t>
                    </w:r>
                    <w:r w:rsidRPr="00BE4EBF">
                      <w:rPr>
                        <w:szCs w:val="22"/>
                      </w:rPr>
                      <w:t xml:space="preserve"> or the </w:t>
                    </w:r>
                    <w:r>
                      <w:rPr>
                        <w:szCs w:val="22"/>
                      </w:rPr>
                      <w:t>Contracting Authority</w:t>
                    </w:r>
                    <w:r w:rsidRPr="00BE4EBF">
                      <w:rPr>
                        <w:szCs w:val="22"/>
                      </w:rPr>
                      <w:t>’s designated auditor.</w:t>
                    </w:r>
                  </w:p>
                  <w:p w14:paraId="7E3BF3EC" w14:textId="77777777" w:rsidR="005635BE" w:rsidRPr="00BE4EBF" w:rsidRDefault="005635BE" w:rsidP="00757561">
                    <w:pPr>
                      <w:ind w:left="720"/>
                      <w:contextualSpacing/>
                    </w:pPr>
                  </w:p>
                  <w:p w14:paraId="5D09B139" w14:textId="77777777" w:rsidR="005635BE" w:rsidRPr="00BE4EBF" w:rsidRDefault="005635BE" w:rsidP="0054371F">
                    <w:pPr>
                      <w:numPr>
                        <w:ilvl w:val="2"/>
                        <w:numId w:val="11"/>
                      </w:numPr>
                      <w:spacing w:line="256" w:lineRule="auto"/>
                      <w:ind w:left="611" w:hanging="611"/>
                      <w:contextualSpacing/>
                    </w:pPr>
                    <w:r w:rsidRPr="00BE4EBF">
                      <w:rPr>
                        <w:szCs w:val="22"/>
                      </w:rPr>
                      <w:t>The Contractor shall:-</w:t>
                    </w:r>
                  </w:p>
                  <w:p w14:paraId="57E0C7B9" w14:textId="77777777" w:rsidR="005635BE" w:rsidRPr="00BE4EBF" w:rsidRDefault="005635BE" w:rsidP="00757561">
                    <w:pPr>
                      <w:spacing w:line="256" w:lineRule="auto"/>
                    </w:pPr>
                  </w:p>
                  <w:p w14:paraId="655AF340" w14:textId="77777777" w:rsidR="005635BE" w:rsidRPr="00BE4EBF" w:rsidRDefault="005635BE" w:rsidP="0054371F">
                    <w:pPr>
                      <w:numPr>
                        <w:ilvl w:val="0"/>
                        <w:numId w:val="14"/>
                      </w:numPr>
                      <w:spacing w:line="256" w:lineRule="auto"/>
                      <w:contextualSpacing/>
                    </w:pPr>
                    <w:r w:rsidRPr="00BE4EBF">
                      <w:rPr>
                        <w:szCs w:val="22"/>
                      </w:rPr>
                      <w:t xml:space="preserve">take all reasonable precautions to preserve the integrity of any </w:t>
                    </w:r>
                    <w:r w:rsidRPr="00BE4EBF">
                      <w:rPr>
                        <w:rFonts w:eastAsia="Calibri"/>
                        <w:szCs w:val="22"/>
                        <w:lang w:val="en-IE"/>
                      </w:rPr>
                      <w:t>Personal Data</w:t>
                    </w:r>
                    <w:r w:rsidRPr="00BE4EBF">
                      <w:rPr>
                        <w:szCs w:val="22"/>
                      </w:rPr>
                      <w:t xml:space="preserve"> which it processes and to prevent any corruption or loss of such </w:t>
                    </w:r>
                    <w:r w:rsidRPr="00BE4EBF">
                      <w:rPr>
                        <w:rFonts w:eastAsia="Calibri"/>
                        <w:szCs w:val="22"/>
                        <w:lang w:val="en-IE"/>
                      </w:rPr>
                      <w:t>Personal Data</w:t>
                    </w:r>
                    <w:r w:rsidRPr="00BE4EBF">
                      <w:rPr>
                        <w:szCs w:val="22"/>
                      </w:rPr>
                      <w:t>;</w:t>
                    </w:r>
                  </w:p>
                  <w:p w14:paraId="6D32BF6E" w14:textId="77777777" w:rsidR="005635BE" w:rsidRPr="00BE4EBF" w:rsidRDefault="005635BE" w:rsidP="0054371F">
                    <w:pPr>
                      <w:numPr>
                        <w:ilvl w:val="0"/>
                        <w:numId w:val="14"/>
                      </w:numPr>
                      <w:spacing w:line="256" w:lineRule="auto"/>
                      <w:contextualSpacing/>
                    </w:pPr>
                    <w:r w:rsidRPr="00BE4EBF">
                      <w:rPr>
                        <w:szCs w:val="22"/>
                      </w:rPr>
                      <w:t xml:space="preserve">ensure that a back-up copy of any and all such </w:t>
                    </w:r>
                    <w:r w:rsidRPr="00BE4EBF">
                      <w:rPr>
                        <w:rFonts w:eastAsia="Calibri"/>
                        <w:szCs w:val="22"/>
                        <w:lang w:val="en-IE"/>
                      </w:rPr>
                      <w:t>Personal Data</w:t>
                    </w:r>
                    <w:r w:rsidRPr="00BE4EBF">
                      <w:rPr>
                        <w:szCs w:val="22"/>
                      </w:rPr>
                      <w:t xml:space="preserve"> is made [insert frequency] and this copy is recorded on media from which the data can be reloaded if there is any corruption or loss of the data; and</w:t>
                    </w:r>
                  </w:p>
                  <w:p w14:paraId="4EE6CF5A" w14:textId="77777777" w:rsidR="005635BE" w:rsidRPr="00BE4EBF" w:rsidRDefault="005635BE" w:rsidP="0054371F">
                    <w:pPr>
                      <w:numPr>
                        <w:ilvl w:val="0"/>
                        <w:numId w:val="14"/>
                      </w:numPr>
                      <w:spacing w:line="256" w:lineRule="auto"/>
                      <w:contextualSpacing/>
                    </w:pPr>
                    <w:r w:rsidRPr="00BE4EBF">
                      <w:rPr>
                        <w:szCs w:val="22"/>
                      </w:rPr>
                      <w:t xml:space="preserve">in such an event and if attributable to any default by the Contractor or any Sub-contractor, promptly restore the </w:t>
                    </w:r>
                    <w:r w:rsidRPr="00BE4EBF">
                      <w:rPr>
                        <w:rFonts w:eastAsia="Calibri"/>
                        <w:szCs w:val="22"/>
                        <w:lang w:val="en-IE"/>
                      </w:rPr>
                      <w:t>Personal Data</w:t>
                    </w:r>
                    <w:r w:rsidRPr="00BE4EBF">
                      <w:rPr>
                        <w:szCs w:val="22"/>
                      </w:rPr>
                      <w:t xml:space="preserve"> at its own expense or, at the </w:t>
                    </w:r>
                    <w:r>
                      <w:rPr>
                        <w:szCs w:val="22"/>
                      </w:rPr>
                      <w:t>Contracting Authority</w:t>
                    </w:r>
                    <w:r w:rsidRPr="00BE4EBF">
                      <w:rPr>
                        <w:szCs w:val="22"/>
                      </w:rPr>
                      <w:t xml:space="preserve">’s option, reimburse the </w:t>
                    </w:r>
                    <w:r>
                      <w:rPr>
                        <w:szCs w:val="22"/>
                      </w:rPr>
                      <w:t>Contracting Authority</w:t>
                    </w:r>
                    <w:r w:rsidRPr="00BE4EBF">
                      <w:rPr>
                        <w:szCs w:val="22"/>
                      </w:rPr>
                      <w:t xml:space="preserve"> for any reasonable expenses it incurs in having the </w:t>
                    </w:r>
                    <w:r w:rsidRPr="00BE4EBF">
                      <w:rPr>
                        <w:rFonts w:eastAsia="Calibri"/>
                        <w:szCs w:val="22"/>
                        <w:lang w:val="en-IE"/>
                      </w:rPr>
                      <w:t>Personal Data</w:t>
                    </w:r>
                    <w:r w:rsidRPr="00BE4EBF">
                      <w:rPr>
                        <w:szCs w:val="22"/>
                      </w:rPr>
                      <w:t xml:space="preserve"> restored by a third party.</w:t>
                    </w:r>
                  </w:p>
                  <w:p w14:paraId="07AD9B39" w14:textId="77777777" w:rsidR="005635BE" w:rsidRPr="00BE4EBF" w:rsidRDefault="005635BE" w:rsidP="00757561">
                    <w:pPr>
                      <w:spacing w:line="256" w:lineRule="auto"/>
                      <w:ind w:left="720"/>
                      <w:contextualSpacing/>
                    </w:pPr>
                  </w:p>
                  <w:p w14:paraId="2A287FEC" w14:textId="77777777" w:rsidR="005635BE" w:rsidRPr="00BE4EBF" w:rsidRDefault="005635BE" w:rsidP="00757561">
                    <w:pPr>
                      <w:spacing w:line="256" w:lineRule="auto"/>
                      <w:ind w:left="720"/>
                      <w:contextualSpacing/>
                    </w:pPr>
                  </w:p>
                  <w:p w14:paraId="6EC04CA2" w14:textId="77777777" w:rsidR="005635BE" w:rsidRPr="00BE4EBF" w:rsidRDefault="005635BE" w:rsidP="00757561">
                    <w:pPr>
                      <w:spacing w:line="256" w:lineRule="auto"/>
                      <w:rPr>
                        <w:i/>
                        <w:color w:val="FF0000"/>
                      </w:rPr>
                    </w:pPr>
                    <w:r w:rsidRPr="00BE4EBF">
                      <w:rPr>
                        <w:i/>
                        <w:color w:val="FF0000"/>
                        <w:szCs w:val="22"/>
                      </w:rPr>
                      <w:t>(IF YOU ARE NOT CONSENTING TO A THIRD PARTY PROCESSOR - DELETE IF NOT IN USE)</w:t>
                    </w:r>
                  </w:p>
                  <w:p w14:paraId="6248E321" w14:textId="77777777" w:rsidR="005635BE" w:rsidRPr="00BE4EBF" w:rsidRDefault="005635BE" w:rsidP="0054371F">
                    <w:pPr>
                      <w:numPr>
                        <w:ilvl w:val="2"/>
                        <w:numId w:val="11"/>
                      </w:numPr>
                      <w:spacing w:line="256" w:lineRule="auto"/>
                      <w:ind w:left="611" w:hanging="611"/>
                      <w:contextualSpacing/>
                    </w:pPr>
                    <w:r w:rsidRPr="00BE4EBF">
                      <w:rPr>
                        <w:szCs w:val="22"/>
                      </w:rPr>
                      <w:t xml:space="preserve">The </w:t>
                    </w:r>
                    <w:r>
                      <w:rPr>
                        <w:szCs w:val="22"/>
                      </w:rPr>
                      <w:t>Contracting Authority</w:t>
                    </w:r>
                    <w:r w:rsidRPr="00BE4EBF">
                      <w:rPr>
                        <w:szCs w:val="22"/>
                      </w:rPr>
                      <w:t xml:space="preserve"> does not consent to the Contractor appointing any third party processor of Personal Data under this agreement</w:t>
                    </w:r>
                    <w:r>
                      <w:rPr>
                        <w:szCs w:val="22"/>
                      </w:rPr>
                      <w:t>.</w:t>
                    </w:r>
                    <w:r w:rsidRPr="00BE4EBF">
                      <w:rPr>
                        <w:szCs w:val="22"/>
                      </w:rPr>
                      <w:t xml:space="preserve"> </w:t>
                    </w:r>
                  </w:p>
                  <w:p w14:paraId="213E41A1" w14:textId="77777777" w:rsidR="005635BE" w:rsidRPr="00BE4EBF" w:rsidRDefault="005635BE" w:rsidP="00757561">
                    <w:pPr>
                      <w:spacing w:line="256" w:lineRule="auto"/>
                      <w:rPr>
                        <w:i/>
                        <w:color w:val="FF0000"/>
                      </w:rPr>
                    </w:pPr>
                    <w:r w:rsidRPr="00BE4EBF">
                      <w:rPr>
                        <w:i/>
                        <w:color w:val="FF0000"/>
                        <w:szCs w:val="22"/>
                      </w:rPr>
                      <w:t>(OR IF USING A THIRD PARTY PROCESSOR - DELETE IF NOT IN USE)</w:t>
                    </w:r>
                  </w:p>
                  <w:p w14:paraId="6C6892C1" w14:textId="77777777" w:rsidR="005635BE" w:rsidRPr="00BE4EBF" w:rsidRDefault="005635BE" w:rsidP="00757561">
                    <w:pPr>
                      <w:spacing w:line="256" w:lineRule="auto"/>
                    </w:pPr>
                    <w:r>
                      <w:rPr>
                        <w:szCs w:val="22"/>
                      </w:rPr>
                      <w:t>T</w:t>
                    </w:r>
                    <w:r w:rsidRPr="00BE4EBF">
                      <w:rPr>
                        <w:szCs w:val="22"/>
                      </w:rPr>
                      <w:t xml:space="preserve">he </w:t>
                    </w:r>
                    <w:r>
                      <w:rPr>
                        <w:szCs w:val="22"/>
                      </w:rPr>
                      <w:t>Contracting Authority</w:t>
                    </w:r>
                    <w:r w:rsidRPr="00BE4EBF">
                      <w:rPr>
                        <w:szCs w:val="22"/>
                      </w:rPr>
                      <w:t xml:space="preserve"> consents to the Contractor appointing </w:t>
                    </w:r>
                    <w:r w:rsidRPr="00BE4EBF">
                      <w:rPr>
                        <w:szCs w:val="22"/>
                        <w:highlight w:val="lightGray"/>
                      </w:rPr>
                      <w:t>[insert third-party processor]</w:t>
                    </w:r>
                    <w:r w:rsidRPr="00BE4EBF">
                      <w:rPr>
                        <w:szCs w:val="22"/>
                      </w:rPr>
                      <w:t xml:space="preserve"> as a third-party processor of Personal Data under this Agreement. The Contractor confirms that it has entered or (as the case may be) will enter into a written agreement incorporating terms which are substantially similar to those set out in this clause 11 as between the </w:t>
                    </w:r>
                    <w:r>
                      <w:rPr>
                        <w:szCs w:val="22"/>
                      </w:rPr>
                      <w:t>Contracting Authority</w:t>
                    </w:r>
                    <w:r w:rsidRPr="00BE4EBF">
                      <w:rPr>
                        <w:szCs w:val="22"/>
                      </w:rPr>
                      <w:t xml:space="preserve"> and the Contractor</w:t>
                    </w:r>
                    <w:r>
                      <w:rPr>
                        <w:szCs w:val="22"/>
                      </w:rPr>
                      <w:t>.  T</w:t>
                    </w:r>
                    <w:r w:rsidRPr="00BE4EBF">
                      <w:rPr>
                        <w:szCs w:val="22"/>
                      </w:rPr>
                      <w:t xml:space="preserve">he Contractor shall remain </w:t>
                    </w:r>
                    <w:r w:rsidRPr="00BE4EBF">
                      <w:rPr>
                        <w:szCs w:val="22"/>
                      </w:rPr>
                      <w:lastRenderedPageBreak/>
                      <w:t>fully liable for all acts or omissions of any third-party processor appointed by it pursuant to this clause 11.</w:t>
                    </w:r>
                  </w:p>
                  <w:p w14:paraId="02D2EB15" w14:textId="77777777" w:rsidR="005635BE" w:rsidRPr="00BE4EBF" w:rsidRDefault="005635BE" w:rsidP="00757561">
                    <w:pPr>
                      <w:spacing w:line="256" w:lineRule="auto"/>
                    </w:pPr>
                  </w:p>
                  <w:p w14:paraId="70912692" w14:textId="77777777" w:rsidR="005635BE" w:rsidRPr="00BE4EBF" w:rsidRDefault="005635BE" w:rsidP="0054371F">
                    <w:pPr>
                      <w:numPr>
                        <w:ilvl w:val="2"/>
                        <w:numId w:val="11"/>
                      </w:numPr>
                      <w:spacing w:line="256" w:lineRule="auto"/>
                      <w:ind w:left="327" w:hanging="283"/>
                      <w:contextualSpacing/>
                    </w:pPr>
                    <w:r w:rsidRPr="00BE4EBF">
                      <w:rPr>
                        <w:szCs w:val="22"/>
                      </w:rPr>
                      <w:t>Save for clauses 11B, 11C, 11D(4) and 11E, all the obligations on the Contractor in this clause 11 relating to the processing of Personal Data shall apply to the processing of all Confidential Information.</w:t>
                    </w:r>
                  </w:p>
                  <w:p w14:paraId="0B8193C0" w14:textId="77777777" w:rsidR="005635BE" w:rsidRPr="00BE4EBF" w:rsidRDefault="005635BE" w:rsidP="00757561"/>
                </w:tc>
              </w:tr>
            </w:tbl>
            <w:p w14:paraId="7ECD74D8" w14:textId="77777777" w:rsidR="005635BE" w:rsidRPr="00BE4EBF" w:rsidRDefault="005635BE" w:rsidP="005635BE">
              <w:pPr>
                <w:spacing w:after="240"/>
                <w:rPr>
                  <w:szCs w:val="22"/>
                </w:rPr>
              </w:pPr>
            </w:p>
            <w:p w14:paraId="2B0883B9" w14:textId="77777777" w:rsidR="005635BE" w:rsidRPr="00BE4EBF" w:rsidRDefault="00A86A4B" w:rsidP="005635BE">
              <w:pPr>
                <w:rPr>
                  <w:color w:val="FF0000"/>
                  <w:szCs w:val="22"/>
                  <w:highlight w:val="cyan"/>
                </w:rPr>
              </w:pPr>
            </w:p>
          </w:sdtContent>
        </w:sdt>
        <w:p w14:paraId="00B2106D" w14:textId="77777777" w:rsidR="005635BE" w:rsidRPr="00830A49" w:rsidRDefault="005635BE" w:rsidP="005635BE">
          <w:pPr>
            <w:rPr>
              <w:szCs w:val="22"/>
            </w:rPr>
          </w:pPr>
        </w:p>
        <w:tbl>
          <w:tblPr>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4470"/>
            <w:gridCol w:w="24"/>
            <w:gridCol w:w="4458"/>
            <w:gridCol w:w="44"/>
          </w:tblGrid>
          <w:tr w:rsidR="005635BE" w:rsidRPr="00830A49" w14:paraId="6B06BDB0" w14:textId="77777777" w:rsidTr="00757561">
            <w:trPr>
              <w:gridAfter w:val="1"/>
              <w:wAfter w:w="44" w:type="dxa"/>
              <w:trHeight w:val="964"/>
            </w:trPr>
            <w:tc>
              <w:tcPr>
                <w:tcW w:w="4470" w:type="dxa"/>
                <w:shd w:val="clear" w:color="auto" w:fill="CCCCCC"/>
              </w:tcPr>
              <w:p w14:paraId="4A2CCC43" w14:textId="77777777" w:rsidR="005635BE" w:rsidRPr="00830A49" w:rsidRDefault="005635BE" w:rsidP="00757561">
                <w:r w:rsidRPr="00830A49">
                  <w:rPr>
                    <w:szCs w:val="22"/>
                  </w:rPr>
                  <w:t xml:space="preserve">SIGNED for and on behalf of the </w:t>
                </w:r>
                <w:r w:rsidRPr="00B8044E">
                  <w:rPr>
                    <w:szCs w:val="22"/>
                  </w:rPr>
                  <w:t>Contracting Authority</w:t>
                </w:r>
              </w:p>
              <w:p w14:paraId="33A4F5B1" w14:textId="77777777" w:rsidR="005635BE" w:rsidRPr="00830A49" w:rsidRDefault="005635BE" w:rsidP="00757561"/>
              <w:p w14:paraId="5A7253F3" w14:textId="77777777" w:rsidR="005635BE" w:rsidRPr="00830A49" w:rsidRDefault="005635BE" w:rsidP="00757561">
                <w:r w:rsidRPr="00830A49">
                  <w:rPr>
                    <w:szCs w:val="22"/>
                  </w:rPr>
                  <w:t>__________________________</w:t>
                </w:r>
              </w:p>
              <w:p w14:paraId="6F0B8A82" w14:textId="77777777" w:rsidR="005635BE" w:rsidRPr="00830A49" w:rsidRDefault="005635BE" w:rsidP="00757561">
                <w:r w:rsidRPr="00830A49">
                  <w:rPr>
                    <w:szCs w:val="22"/>
                  </w:rPr>
                  <w:t>(being a duly authorised officer)</w:t>
                </w:r>
              </w:p>
            </w:tc>
            <w:tc>
              <w:tcPr>
                <w:tcW w:w="4482" w:type="dxa"/>
                <w:gridSpan w:val="2"/>
                <w:shd w:val="clear" w:color="auto" w:fill="CCCCCC"/>
              </w:tcPr>
              <w:p w14:paraId="28CD9962" w14:textId="77777777" w:rsidR="005635BE" w:rsidRPr="00830A49" w:rsidRDefault="005635BE" w:rsidP="00757561">
                <w:r w:rsidRPr="00830A49">
                  <w:rPr>
                    <w:szCs w:val="22"/>
                  </w:rPr>
                  <w:t>SIGNED for and on behalf of the Contractor</w:t>
                </w:r>
              </w:p>
              <w:p w14:paraId="72821DB0" w14:textId="77777777" w:rsidR="005635BE" w:rsidRPr="00830A49" w:rsidRDefault="005635BE" w:rsidP="00757561">
                <w:pPr>
                  <w:spacing w:after="360"/>
                </w:pPr>
              </w:p>
              <w:p w14:paraId="04B9E805" w14:textId="77777777" w:rsidR="005635BE" w:rsidRPr="00830A49" w:rsidRDefault="005635BE" w:rsidP="00757561">
                <w:r w:rsidRPr="00830A49">
                  <w:rPr>
                    <w:szCs w:val="22"/>
                  </w:rPr>
                  <w:t>____________________________</w:t>
                </w:r>
              </w:p>
            </w:tc>
          </w:tr>
          <w:tr w:rsidR="005635BE" w:rsidRPr="00830A49" w14:paraId="7C02425E" w14:textId="77777777" w:rsidTr="00757561">
            <w:trPr>
              <w:trHeight w:val="1044"/>
            </w:trPr>
            <w:tc>
              <w:tcPr>
                <w:tcW w:w="4494" w:type="dxa"/>
                <w:gridSpan w:val="2"/>
                <w:shd w:val="clear" w:color="auto" w:fill="CCCCCC"/>
              </w:tcPr>
              <w:p w14:paraId="7CA7F9C7" w14:textId="77777777" w:rsidR="005635BE" w:rsidRPr="00830A49" w:rsidRDefault="005635BE" w:rsidP="00757561">
                <w:r w:rsidRPr="00830A49">
                  <w:rPr>
                    <w:szCs w:val="22"/>
                  </w:rPr>
                  <w:t>Witness</w:t>
                </w:r>
              </w:p>
            </w:tc>
            <w:tc>
              <w:tcPr>
                <w:tcW w:w="4502" w:type="dxa"/>
                <w:gridSpan w:val="2"/>
                <w:shd w:val="clear" w:color="auto" w:fill="CCCCCC"/>
              </w:tcPr>
              <w:p w14:paraId="53263669" w14:textId="77777777" w:rsidR="005635BE" w:rsidRPr="00830A49" w:rsidRDefault="005635BE" w:rsidP="00757561">
                <w:r w:rsidRPr="00830A49">
                  <w:rPr>
                    <w:szCs w:val="22"/>
                  </w:rPr>
                  <w:t>Witness</w:t>
                </w:r>
              </w:p>
            </w:tc>
          </w:tr>
        </w:tbl>
        <w:p w14:paraId="7DB90362" w14:textId="77777777" w:rsidR="00BE4EBF" w:rsidRPr="00BE4EBF" w:rsidRDefault="00BE4EBF" w:rsidP="00BE4EBF">
          <w:pPr>
            <w:spacing w:after="240"/>
            <w:rPr>
              <w:szCs w:val="22"/>
            </w:rPr>
          </w:pPr>
        </w:p>
        <w:p w14:paraId="3DC3D4E4" w14:textId="77777777" w:rsidR="00BE4EBF" w:rsidRPr="00BE4EBF" w:rsidRDefault="00A86A4B" w:rsidP="00BE4EBF">
          <w:pPr>
            <w:rPr>
              <w:color w:val="FF0000"/>
              <w:szCs w:val="22"/>
              <w:highlight w:val="cyan"/>
            </w:rPr>
          </w:pPr>
        </w:p>
      </w:sdtContent>
    </w:sdt>
    <w:p w14:paraId="1CCB0646" w14:textId="77777777" w:rsidR="00B402FB" w:rsidRPr="00830A49" w:rsidRDefault="00B402FB" w:rsidP="00B402FB">
      <w:pPr>
        <w:rPr>
          <w:szCs w:val="22"/>
        </w:rPr>
      </w:pPr>
    </w:p>
    <w:p w14:paraId="33BC5DEF" w14:textId="77777777" w:rsidR="0031024C" w:rsidRDefault="0031024C" w:rsidP="00DB6F9F"/>
    <w:p w14:paraId="5C6C5DA2" w14:textId="77777777" w:rsidR="00DB6F9F" w:rsidRDefault="00DB6F9F" w:rsidP="00DB6F9F"/>
    <w:p w14:paraId="4450F874" w14:textId="77777777" w:rsidR="00DB6F9F" w:rsidRDefault="00DB6F9F" w:rsidP="00DB6F9F">
      <w:pPr>
        <w:pageBreakBefore/>
        <w:pBdr>
          <w:bottom w:val="single" w:sz="18" w:space="1" w:color="333399"/>
        </w:pBdr>
        <w:tabs>
          <w:tab w:val="left" w:pos="397"/>
          <w:tab w:val="left" w:pos="907"/>
          <w:tab w:val="left" w:pos="1134"/>
        </w:tabs>
        <w:spacing w:before="320" w:after="160"/>
        <w:outlineLvl w:val="0"/>
        <w:rPr>
          <w:b/>
          <w:bCs/>
          <w:color w:val="333399"/>
          <w:sz w:val="32"/>
          <w:szCs w:val="32"/>
          <w:lang w:val="en-US"/>
        </w:rPr>
      </w:pPr>
      <w:r>
        <w:rPr>
          <w:b/>
          <w:color w:val="333399"/>
          <w:sz w:val="32"/>
          <w:szCs w:val="32"/>
          <w:lang w:val="en-US"/>
        </w:rPr>
        <w:lastRenderedPageBreak/>
        <w:t xml:space="preserve">Schedule A to the Confidentiality Agreement: </w:t>
      </w:r>
      <w:r>
        <w:rPr>
          <w:b/>
          <w:bCs/>
          <w:color w:val="333399"/>
          <w:sz w:val="32"/>
          <w:szCs w:val="32"/>
          <w:lang w:val="en-US"/>
        </w:rPr>
        <w:t>Data Protection</w:t>
      </w:r>
    </w:p>
    <w:p w14:paraId="7158437E" w14:textId="77777777" w:rsidR="00DB6F9F" w:rsidRDefault="00DB6F9F" w:rsidP="00DB6F9F">
      <w:pPr>
        <w:spacing w:after="0"/>
        <w:rPr>
          <w:szCs w:val="22"/>
        </w:rPr>
      </w:pPr>
    </w:p>
    <w:sdt>
      <w:sdtPr>
        <w:rPr>
          <w:rFonts w:asciiTheme="minorHAnsi" w:hAnsiTheme="minorHAnsi"/>
          <w:color w:val="FF0000"/>
        </w:rPr>
        <w:id w:val="1975093239"/>
      </w:sdtPr>
      <w:sdtEndPr/>
      <w:sdtContent>
        <w:p w14:paraId="6222324E" w14:textId="77777777" w:rsidR="00DB6F9F" w:rsidRPr="00310EDC" w:rsidRDefault="00DB6F9F" w:rsidP="00DB6F9F">
          <w:pPr>
            <w:rPr>
              <w:bCs/>
              <w:i/>
              <w:szCs w:val="22"/>
              <w:u w:val="single"/>
            </w:rPr>
          </w:pPr>
          <w:r w:rsidRPr="00310EDC">
            <w:t xml:space="preserve"> </w:t>
          </w:r>
          <w:r w:rsidRPr="00310EDC">
            <w:rPr>
              <w:bCs/>
              <w:i/>
              <w:szCs w:val="22"/>
              <w:u w:val="single"/>
            </w:rPr>
            <w:t>[complete when completing the con</w:t>
          </w:r>
          <w:r w:rsidR="00292437" w:rsidRPr="00310EDC">
            <w:rPr>
              <w:bCs/>
              <w:i/>
              <w:szCs w:val="22"/>
              <w:u w:val="single"/>
            </w:rPr>
            <w:t>fidentiality agreement</w:t>
          </w:r>
          <w:r w:rsidRPr="00310EDC">
            <w:rPr>
              <w:bCs/>
              <w:i/>
              <w:szCs w:val="22"/>
              <w:u w:val="single"/>
            </w:rPr>
            <w:t>]</w:t>
          </w:r>
        </w:p>
        <w:p w14:paraId="54F0CC27" w14:textId="77777777" w:rsidR="00DB6F9F" w:rsidRPr="00310EDC" w:rsidRDefault="00DB6F9F" w:rsidP="00DB6F9F">
          <w:pPr>
            <w:rPr>
              <w:bCs/>
              <w:szCs w:val="22"/>
              <w:u w:val="single"/>
            </w:rPr>
          </w:pPr>
          <w:r w:rsidRPr="00310EDC">
            <w:rPr>
              <w:bCs/>
              <w:szCs w:val="22"/>
              <w:u w:val="single"/>
            </w:rPr>
            <w:t>Processing, Personal Data and Data Subjects</w:t>
          </w:r>
        </w:p>
        <w:p w14:paraId="34D4CAA3" w14:textId="77777777" w:rsidR="00DB6F9F" w:rsidRPr="00310EDC" w:rsidRDefault="00DB6F9F" w:rsidP="0054371F">
          <w:pPr>
            <w:numPr>
              <w:ilvl w:val="0"/>
              <w:numId w:val="17"/>
            </w:numPr>
            <w:rPr>
              <w:szCs w:val="22"/>
            </w:rPr>
          </w:pPr>
          <w:r w:rsidRPr="00310EDC">
            <w:rPr>
              <w:szCs w:val="22"/>
            </w:rPr>
            <w:t>Processing by the Contractor</w:t>
          </w:r>
        </w:p>
        <w:p w14:paraId="626E9A37" w14:textId="77777777" w:rsidR="00DB6F9F" w:rsidRPr="00310EDC" w:rsidRDefault="00DB6F9F" w:rsidP="00DB6F9F">
          <w:pPr>
            <w:ind w:left="720"/>
            <w:contextualSpacing/>
            <w:rPr>
              <w:szCs w:val="22"/>
            </w:rPr>
          </w:pPr>
        </w:p>
        <w:p w14:paraId="481F295D" w14:textId="77777777" w:rsidR="00DB6F9F" w:rsidRPr="00310EDC" w:rsidRDefault="00DB6F9F" w:rsidP="0054371F">
          <w:pPr>
            <w:numPr>
              <w:ilvl w:val="1"/>
              <w:numId w:val="17"/>
            </w:numPr>
            <w:ind w:left="1134"/>
            <w:contextualSpacing/>
            <w:rPr>
              <w:szCs w:val="22"/>
            </w:rPr>
          </w:pPr>
          <w:r w:rsidRPr="00310EDC">
            <w:rPr>
              <w:szCs w:val="22"/>
            </w:rPr>
            <w:t>Subject matter of processing</w:t>
          </w:r>
        </w:p>
        <w:p w14:paraId="6E82B883" w14:textId="77777777" w:rsidR="00DB6F9F" w:rsidRPr="00310EDC" w:rsidRDefault="00DB6F9F" w:rsidP="00DB6F9F">
          <w:pPr>
            <w:ind w:left="1134"/>
            <w:contextualSpacing/>
            <w:rPr>
              <w:szCs w:val="22"/>
            </w:rPr>
          </w:pPr>
        </w:p>
        <w:p w14:paraId="27ED70BA" w14:textId="77777777" w:rsidR="00DB6F9F" w:rsidRPr="00310EDC" w:rsidRDefault="00DB6F9F" w:rsidP="0054371F">
          <w:pPr>
            <w:numPr>
              <w:ilvl w:val="1"/>
              <w:numId w:val="17"/>
            </w:numPr>
            <w:ind w:left="1134"/>
            <w:contextualSpacing/>
            <w:rPr>
              <w:szCs w:val="22"/>
            </w:rPr>
          </w:pPr>
          <w:r w:rsidRPr="00310EDC">
            <w:rPr>
              <w:szCs w:val="22"/>
            </w:rPr>
            <w:t>Nature of processing</w:t>
          </w:r>
          <w:r w:rsidRPr="00310EDC">
            <w:rPr>
              <w:szCs w:val="22"/>
            </w:rPr>
            <w:br/>
          </w:r>
        </w:p>
        <w:p w14:paraId="5B0A6237" w14:textId="77777777" w:rsidR="00DB6F9F" w:rsidRPr="00310EDC" w:rsidRDefault="00DB6F9F" w:rsidP="0054371F">
          <w:pPr>
            <w:numPr>
              <w:ilvl w:val="1"/>
              <w:numId w:val="17"/>
            </w:numPr>
            <w:ind w:left="1134"/>
            <w:contextualSpacing/>
            <w:rPr>
              <w:szCs w:val="22"/>
            </w:rPr>
          </w:pPr>
          <w:r w:rsidRPr="00310EDC">
            <w:rPr>
              <w:szCs w:val="22"/>
            </w:rPr>
            <w:t>Purpose of processing</w:t>
          </w:r>
        </w:p>
        <w:p w14:paraId="3866BF3C" w14:textId="77777777" w:rsidR="00DB6F9F" w:rsidRPr="00310EDC" w:rsidRDefault="00DB6F9F" w:rsidP="00DB6F9F">
          <w:pPr>
            <w:ind w:left="1134"/>
            <w:contextualSpacing/>
            <w:rPr>
              <w:szCs w:val="22"/>
            </w:rPr>
          </w:pPr>
        </w:p>
        <w:p w14:paraId="58C31FCF" w14:textId="77777777" w:rsidR="00DB6F9F" w:rsidRPr="00310EDC" w:rsidRDefault="00DB6F9F" w:rsidP="0054371F">
          <w:pPr>
            <w:numPr>
              <w:ilvl w:val="1"/>
              <w:numId w:val="17"/>
            </w:numPr>
            <w:ind w:left="1134"/>
            <w:contextualSpacing/>
            <w:rPr>
              <w:szCs w:val="22"/>
            </w:rPr>
          </w:pPr>
          <w:r w:rsidRPr="00310EDC">
            <w:rPr>
              <w:szCs w:val="22"/>
            </w:rPr>
            <w:t>Duration of the processing</w:t>
          </w:r>
        </w:p>
        <w:p w14:paraId="50A83F2F" w14:textId="77777777" w:rsidR="00DB6F9F" w:rsidRPr="00310EDC" w:rsidRDefault="00DB6F9F" w:rsidP="00DB6F9F">
          <w:pPr>
            <w:ind w:left="720"/>
            <w:contextualSpacing/>
            <w:rPr>
              <w:szCs w:val="22"/>
            </w:rPr>
          </w:pPr>
        </w:p>
        <w:p w14:paraId="618CD8FF" w14:textId="77777777" w:rsidR="00DB6F9F" w:rsidRPr="00310EDC" w:rsidRDefault="00DB6F9F" w:rsidP="0054371F">
          <w:pPr>
            <w:numPr>
              <w:ilvl w:val="0"/>
              <w:numId w:val="17"/>
            </w:numPr>
            <w:rPr>
              <w:szCs w:val="22"/>
            </w:rPr>
          </w:pPr>
          <w:r w:rsidRPr="00310EDC">
            <w:rPr>
              <w:szCs w:val="22"/>
            </w:rPr>
            <w:t>Types of personal data</w:t>
          </w:r>
        </w:p>
        <w:p w14:paraId="736D9031" w14:textId="77777777" w:rsidR="00DB6F9F" w:rsidRPr="00310EDC" w:rsidRDefault="00DB6F9F" w:rsidP="00DB6F9F">
          <w:pPr>
            <w:ind w:left="720"/>
            <w:contextualSpacing/>
            <w:rPr>
              <w:szCs w:val="22"/>
            </w:rPr>
          </w:pPr>
        </w:p>
        <w:p w14:paraId="4D4194AC" w14:textId="77777777" w:rsidR="00DB6F9F" w:rsidRPr="00310EDC" w:rsidRDefault="00DB6F9F" w:rsidP="0054371F">
          <w:pPr>
            <w:pStyle w:val="ListParagraph"/>
            <w:numPr>
              <w:ilvl w:val="0"/>
              <w:numId w:val="17"/>
            </w:numPr>
            <w:rPr>
              <w:szCs w:val="22"/>
            </w:rPr>
          </w:pPr>
          <w:r w:rsidRPr="00310EDC">
            <w:rPr>
              <w:szCs w:val="22"/>
            </w:rPr>
            <w:t>Categories of data subject</w:t>
          </w:r>
        </w:p>
        <w:p w14:paraId="67F16179" w14:textId="77777777" w:rsidR="00DB6F9F" w:rsidRDefault="00DB6F9F" w:rsidP="00DB6F9F">
          <w:pPr>
            <w:spacing w:after="200"/>
            <w:rPr>
              <w:rFonts w:asciiTheme="minorHAnsi" w:hAnsiTheme="minorHAnsi"/>
              <w:szCs w:val="22"/>
            </w:rPr>
          </w:pPr>
        </w:p>
        <w:p w14:paraId="6C7D7902" w14:textId="77777777" w:rsidR="004D715F" w:rsidRDefault="004D715F" w:rsidP="00DB6F9F">
          <w:pPr>
            <w:rPr>
              <w:rFonts w:asciiTheme="minorHAnsi" w:hAnsiTheme="minorHAnsi"/>
              <w:color w:val="FF0000"/>
            </w:rPr>
          </w:pPr>
        </w:p>
        <w:p w14:paraId="7C2F66EE" w14:textId="77777777" w:rsidR="004D715F" w:rsidRDefault="004D715F" w:rsidP="00DB6F9F">
          <w:pPr>
            <w:rPr>
              <w:rFonts w:asciiTheme="minorHAnsi" w:hAnsiTheme="minorHAnsi"/>
              <w:color w:val="FF0000"/>
            </w:rPr>
          </w:pPr>
        </w:p>
        <w:p w14:paraId="5024B19A" w14:textId="77777777" w:rsidR="004D715F" w:rsidRDefault="004D715F" w:rsidP="00DB6F9F">
          <w:pPr>
            <w:rPr>
              <w:rFonts w:asciiTheme="minorHAnsi" w:hAnsiTheme="minorHAnsi"/>
              <w:color w:val="FF0000"/>
            </w:rPr>
          </w:pPr>
        </w:p>
        <w:p w14:paraId="614C06E2" w14:textId="77777777" w:rsidR="004D715F" w:rsidRDefault="004D715F" w:rsidP="00DB6F9F">
          <w:pPr>
            <w:rPr>
              <w:rFonts w:asciiTheme="minorHAnsi" w:hAnsiTheme="minorHAnsi"/>
              <w:color w:val="FF0000"/>
            </w:rPr>
          </w:pPr>
        </w:p>
        <w:p w14:paraId="6E93C51E" w14:textId="77777777" w:rsidR="004D715F" w:rsidRDefault="004D715F" w:rsidP="00DB6F9F">
          <w:pPr>
            <w:rPr>
              <w:rFonts w:asciiTheme="minorHAnsi" w:hAnsiTheme="minorHAnsi"/>
              <w:color w:val="FF0000"/>
            </w:rPr>
          </w:pPr>
        </w:p>
        <w:p w14:paraId="6E242E1E" w14:textId="77777777" w:rsidR="004D715F" w:rsidRDefault="004D715F" w:rsidP="00DB6F9F">
          <w:pPr>
            <w:rPr>
              <w:rFonts w:asciiTheme="minorHAnsi" w:hAnsiTheme="minorHAnsi"/>
              <w:color w:val="FF0000"/>
            </w:rPr>
          </w:pPr>
        </w:p>
        <w:p w14:paraId="0BE6154C" w14:textId="77777777" w:rsidR="004D715F" w:rsidRDefault="004D715F" w:rsidP="00DB6F9F">
          <w:pPr>
            <w:rPr>
              <w:rFonts w:asciiTheme="minorHAnsi" w:hAnsiTheme="minorHAnsi"/>
              <w:color w:val="FF0000"/>
            </w:rPr>
          </w:pPr>
        </w:p>
        <w:p w14:paraId="65B57D6C" w14:textId="77777777" w:rsidR="004D715F" w:rsidRDefault="004D715F" w:rsidP="00DB6F9F">
          <w:pPr>
            <w:rPr>
              <w:rFonts w:asciiTheme="minorHAnsi" w:hAnsiTheme="minorHAnsi"/>
              <w:color w:val="FF0000"/>
            </w:rPr>
          </w:pPr>
        </w:p>
        <w:p w14:paraId="623837DD" w14:textId="77777777" w:rsidR="004D715F" w:rsidRDefault="004D715F" w:rsidP="00DB6F9F">
          <w:pPr>
            <w:rPr>
              <w:rFonts w:asciiTheme="minorHAnsi" w:hAnsiTheme="minorHAnsi"/>
              <w:color w:val="FF0000"/>
            </w:rPr>
          </w:pPr>
        </w:p>
        <w:p w14:paraId="7621DAFB" w14:textId="77777777" w:rsidR="004D715F" w:rsidRDefault="004D715F" w:rsidP="00DB6F9F">
          <w:pPr>
            <w:rPr>
              <w:rFonts w:asciiTheme="minorHAnsi" w:hAnsiTheme="minorHAnsi"/>
              <w:color w:val="FF0000"/>
            </w:rPr>
          </w:pPr>
        </w:p>
        <w:p w14:paraId="65C889E6" w14:textId="77777777" w:rsidR="004D715F" w:rsidRDefault="004D715F" w:rsidP="00DB6F9F">
          <w:pPr>
            <w:rPr>
              <w:rFonts w:asciiTheme="minorHAnsi" w:hAnsiTheme="minorHAnsi"/>
              <w:color w:val="FF0000"/>
            </w:rPr>
          </w:pPr>
        </w:p>
        <w:p w14:paraId="3118C4C9" w14:textId="77777777" w:rsidR="004D715F" w:rsidRDefault="004D715F" w:rsidP="00DB6F9F">
          <w:pPr>
            <w:rPr>
              <w:rFonts w:asciiTheme="minorHAnsi" w:hAnsiTheme="minorHAnsi"/>
              <w:color w:val="FF0000"/>
            </w:rPr>
          </w:pPr>
        </w:p>
        <w:p w14:paraId="6A1378DC" w14:textId="77777777" w:rsidR="004D715F" w:rsidRDefault="004D715F" w:rsidP="00DB6F9F">
          <w:pPr>
            <w:rPr>
              <w:rFonts w:asciiTheme="minorHAnsi" w:hAnsiTheme="minorHAnsi"/>
              <w:color w:val="FF0000"/>
            </w:rPr>
          </w:pPr>
        </w:p>
        <w:p w14:paraId="7E6D4DAE" w14:textId="77777777" w:rsidR="004D715F" w:rsidRDefault="004D715F" w:rsidP="00DB6F9F">
          <w:pPr>
            <w:rPr>
              <w:rFonts w:asciiTheme="minorHAnsi" w:hAnsiTheme="minorHAnsi"/>
              <w:color w:val="FF0000"/>
            </w:rPr>
          </w:pPr>
        </w:p>
        <w:p w14:paraId="2F941BC5" w14:textId="77777777" w:rsidR="004D715F" w:rsidRDefault="004D715F" w:rsidP="00DB6F9F">
          <w:pPr>
            <w:rPr>
              <w:rFonts w:asciiTheme="minorHAnsi" w:hAnsiTheme="minorHAnsi"/>
              <w:color w:val="FF0000"/>
            </w:rPr>
          </w:pPr>
        </w:p>
        <w:p w14:paraId="17A2EDB2" w14:textId="77777777" w:rsidR="004D715F" w:rsidRDefault="004D715F" w:rsidP="00DB6F9F">
          <w:pPr>
            <w:rPr>
              <w:rFonts w:asciiTheme="minorHAnsi" w:hAnsiTheme="minorHAnsi"/>
              <w:color w:val="FF0000"/>
            </w:rPr>
          </w:pPr>
        </w:p>
        <w:p w14:paraId="214EE536" w14:textId="77777777" w:rsidR="009E0655" w:rsidRPr="009E0655" w:rsidRDefault="009E0655" w:rsidP="009E0655">
          <w:pPr>
            <w:keepNext/>
            <w:pBdr>
              <w:bottom w:val="single" w:sz="18" w:space="1" w:color="333399"/>
            </w:pBdr>
            <w:tabs>
              <w:tab w:val="left" w:pos="397"/>
              <w:tab w:val="left" w:pos="907"/>
              <w:tab w:val="left" w:pos="1134"/>
            </w:tabs>
            <w:spacing w:before="320" w:after="160"/>
            <w:outlineLvl w:val="0"/>
            <w:rPr>
              <w:rFonts w:ascii="Arial" w:hAnsi="Arial"/>
              <w:b/>
              <w:bCs/>
              <w:color w:val="333399"/>
              <w:sz w:val="32"/>
              <w:szCs w:val="32"/>
              <w:lang w:val="en-US"/>
            </w:rPr>
          </w:pPr>
          <w:r w:rsidRPr="009E0655">
            <w:rPr>
              <w:rFonts w:ascii="Arial" w:hAnsi="Arial"/>
              <w:b/>
              <w:bCs/>
              <w:color w:val="333399"/>
              <w:sz w:val="32"/>
              <w:szCs w:val="32"/>
              <w:lang w:val="en-US"/>
            </w:rPr>
            <w:lastRenderedPageBreak/>
            <w:t>Appendix 7: Confidentiality Agreement for Private Organisations</w:t>
          </w:r>
        </w:p>
        <w:p w14:paraId="6ABC1CAF" w14:textId="77777777" w:rsidR="009E0655" w:rsidRPr="009E0655" w:rsidRDefault="009E0655" w:rsidP="009E0655">
          <w:pPr>
            <w:jc w:val="left"/>
            <w:rPr>
              <w:b/>
            </w:rPr>
          </w:pPr>
          <w:r w:rsidRPr="009E0655">
            <w:rPr>
              <w:b/>
            </w:rPr>
            <w:t>[*Clauses in square brackets can be added or deleted as necessary, depending on the nature of the Contract.]</w:t>
          </w:r>
        </w:p>
        <w:p w14:paraId="4DA55E22" w14:textId="77777777" w:rsidR="009E0655" w:rsidRPr="009E0655" w:rsidRDefault="009E0655" w:rsidP="009E0655">
          <w:pPr>
            <w:spacing w:after="200" w:line="319" w:lineRule="auto"/>
          </w:pPr>
        </w:p>
        <w:p w14:paraId="5C192228" w14:textId="77777777" w:rsidR="009E0655" w:rsidRPr="009E0655" w:rsidRDefault="009E0655" w:rsidP="009E0655">
          <w:pPr>
            <w:autoSpaceDE w:val="0"/>
            <w:autoSpaceDN w:val="0"/>
            <w:jc w:val="left"/>
            <w:rPr>
              <w:b/>
              <w:u w:val="single"/>
            </w:rPr>
          </w:pPr>
          <w:r w:rsidRPr="009E0655">
            <w:rPr>
              <w:b/>
              <w:u w:val="single"/>
            </w:rPr>
            <w:t>NOTE TO TENDERERS: This  Confidentiality/Data Sharing Agreement is supplemental to  the Contract and Confidentiality Agreement published in the accompanying RFT.</w:t>
          </w:r>
        </w:p>
        <w:p w14:paraId="4B403046" w14:textId="77777777" w:rsidR="009E0655" w:rsidRPr="009E0655" w:rsidRDefault="009E0655" w:rsidP="009E0655">
          <w:pPr>
            <w:spacing w:after="200" w:line="319" w:lineRule="auto"/>
          </w:pPr>
        </w:p>
        <w:p w14:paraId="7888BBCD" w14:textId="77777777" w:rsidR="009E0655" w:rsidRPr="009E0655" w:rsidRDefault="009E0655" w:rsidP="009E0655">
          <w:pPr>
            <w:spacing w:after="200" w:line="319" w:lineRule="auto"/>
          </w:pPr>
          <w:r w:rsidRPr="009E0655">
            <w:t>THIS AGREEMENT is made on the [date] day of [month] 20  [year] BETWEEN:</w:t>
          </w:r>
        </w:p>
        <w:p w14:paraId="3099A787" w14:textId="77777777" w:rsidR="009E0655" w:rsidRPr="009E0655" w:rsidRDefault="009E0655" w:rsidP="009E0655">
          <w:pPr>
            <w:spacing w:after="200" w:line="319" w:lineRule="auto"/>
          </w:pPr>
          <w:r w:rsidRPr="009E0655">
            <w:rPr>
              <w:b/>
            </w:rPr>
            <w:t>The Minister for Agriculture, Food and the Marine, of Agriculture House, Kildare Street, Dublin 2</w:t>
          </w:r>
          <w:r w:rsidRPr="009E0655">
            <w:t xml:space="preserve"> (hereinafter “the Client”) of the one part; </w:t>
          </w:r>
          <w:r w:rsidRPr="009E0655">
            <w:br/>
            <w:t>and</w:t>
          </w:r>
        </w:p>
        <w:p w14:paraId="11BCA9DB" w14:textId="77777777" w:rsidR="009E0655" w:rsidRPr="009E0655" w:rsidRDefault="009E0655" w:rsidP="009E0655">
          <w:pPr>
            <w:spacing w:after="200" w:line="319" w:lineRule="auto"/>
          </w:pPr>
          <w:r w:rsidRPr="009E0655">
            <w:t>[Contractor's legal name: to be completed on signing], of [Contractor's address: to be completed on signing] (hereinafter called “the Contractor”) of the other part.</w:t>
          </w:r>
        </w:p>
        <w:p w14:paraId="0DCCF8CC" w14:textId="77777777" w:rsidR="009E0655" w:rsidRPr="009E0655" w:rsidRDefault="009E0655" w:rsidP="009E0655">
          <w:pPr>
            <w:keepLines/>
            <w:spacing w:line="320" w:lineRule="exact"/>
            <w:rPr>
              <w:b/>
            </w:rPr>
          </w:pPr>
          <w:r w:rsidRPr="009E0655">
            <w:rPr>
              <w:b/>
            </w:rPr>
            <w:t xml:space="preserve">WHEREAS </w:t>
          </w:r>
        </w:p>
        <w:p w14:paraId="0B717378" w14:textId="77777777" w:rsidR="009E0655" w:rsidRPr="009E0655" w:rsidRDefault="009E0655" w:rsidP="009E0655">
          <w:pPr>
            <w:keepLines/>
            <w:spacing w:line="320" w:lineRule="exact"/>
            <w:rPr>
              <w:b/>
            </w:rPr>
          </w:pPr>
        </w:p>
        <w:p w14:paraId="1A676F67" w14:textId="77777777" w:rsidR="009E0655" w:rsidRPr="009E0655" w:rsidRDefault="009E0655" w:rsidP="009E0655">
          <w:pPr>
            <w:tabs>
              <w:tab w:val="left" w:pos="759"/>
            </w:tabs>
            <w:spacing w:after="200" w:line="319" w:lineRule="auto"/>
          </w:pPr>
          <w:r w:rsidRPr="009E0655">
            <w:t>A.</w:t>
          </w:r>
          <w:r w:rsidRPr="009E0655">
            <w:tab/>
            <w:t>The Contractor has been identified as the preferred bidder in a public procurement competition entitled Request for Tenders for the Provision of [INSERT TITLE] dated [date of competition] (“the Competition”).</w:t>
          </w:r>
        </w:p>
        <w:p w14:paraId="0D298DB9" w14:textId="77777777" w:rsidR="009E0655" w:rsidRPr="009E0655" w:rsidRDefault="009E0655" w:rsidP="009E0655">
          <w:pPr>
            <w:tabs>
              <w:tab w:val="left" w:pos="759"/>
            </w:tabs>
            <w:spacing w:after="200" w:line="319" w:lineRule="auto"/>
          </w:pPr>
          <w:r w:rsidRPr="009E0655">
            <w:t>B.</w:t>
          </w:r>
          <w:r w:rsidRPr="009E0655">
            <w:tab/>
            <w:t xml:space="preserve">For the purposes of the Competition and any subsequent contract awarded thereunder (if any) (“the Contract”) certain confidential information (the “Confidential Information”) and personal data (“Personal Data”) as defined at clause 2 of this Agreement, will be furnished to the Contractor.  The Confidential Information and Personal Data are confidential to the Client. </w:t>
          </w:r>
        </w:p>
        <w:p w14:paraId="0E2EBABE" w14:textId="77777777" w:rsidR="009E0655" w:rsidRPr="009E0655" w:rsidRDefault="009E0655" w:rsidP="009E0655">
          <w:pPr>
            <w:spacing w:after="200" w:line="319" w:lineRule="auto"/>
            <w:rPr>
              <w:b/>
            </w:rPr>
          </w:pPr>
        </w:p>
        <w:p w14:paraId="31BEB7E8" w14:textId="77777777" w:rsidR="009E0655" w:rsidRPr="009E0655" w:rsidRDefault="009E0655" w:rsidP="009E0655">
          <w:pPr>
            <w:spacing w:after="200" w:line="319" w:lineRule="auto"/>
          </w:pPr>
          <w:r w:rsidRPr="009E0655">
            <w:rPr>
              <w:b/>
            </w:rPr>
            <w:t xml:space="preserve">NOW IT IS HEREBY AGREED </w:t>
          </w:r>
          <w:r w:rsidRPr="009E0655">
            <w:t>in consideration of the sum of [€5] (the receipt of which is hereby acknowledged by the Contractor) as follows:</w:t>
          </w:r>
        </w:p>
        <w:p w14:paraId="7CA2118D" w14:textId="77777777" w:rsidR="009E0655" w:rsidRPr="009E0655" w:rsidRDefault="009E0655" w:rsidP="009E0655">
          <w:pPr>
            <w:tabs>
              <w:tab w:val="left" w:pos="720"/>
            </w:tabs>
            <w:spacing w:after="200" w:line="319" w:lineRule="auto"/>
          </w:pPr>
          <w:r w:rsidRPr="009E0655">
            <w:t>1.</w:t>
          </w:r>
          <w:r w:rsidRPr="009E0655">
            <w:tab/>
            <w:t>The Contractor acknowledges that Confidential Information (including Personal Data) may be provided to him by the Client and that each item of Confidential Information and Personal Data shall be governed by the terms of this Agreement.</w:t>
          </w:r>
        </w:p>
        <w:p w14:paraId="708838FE" w14:textId="77777777" w:rsidR="009E0655" w:rsidRPr="009E0655" w:rsidRDefault="009E0655" w:rsidP="009E0655">
          <w:pPr>
            <w:tabs>
              <w:tab w:val="left" w:pos="720"/>
            </w:tabs>
            <w:spacing w:after="200" w:line="319" w:lineRule="auto"/>
          </w:pPr>
          <w:r w:rsidRPr="009E0655">
            <w:t>2.</w:t>
          </w:r>
          <w:r w:rsidRPr="009E0655">
            <w:tab/>
            <w:t>For the purposes of this Agreement "Confidential Information" means:</w:t>
          </w:r>
        </w:p>
        <w:p w14:paraId="34FF6255" w14:textId="77777777" w:rsidR="009E0655" w:rsidRPr="009E0655" w:rsidRDefault="009E0655" w:rsidP="009E0655">
          <w:pPr>
            <w:tabs>
              <w:tab w:val="left" w:pos="720"/>
              <w:tab w:val="left" w:pos="1440"/>
            </w:tabs>
            <w:spacing w:after="200" w:line="319" w:lineRule="auto"/>
          </w:pPr>
          <w:r w:rsidRPr="009E0655">
            <w:rPr>
              <w:color w:val="333399"/>
            </w:rPr>
            <w:lastRenderedPageBreak/>
            <w:tab/>
          </w:r>
          <w:r w:rsidRPr="009E0655">
            <w:t>2.1</w:t>
          </w:r>
          <w:r w:rsidRPr="009E0655">
            <w:tab/>
            <w:t>Unless specified in writing to the contrary by the Client all and any information (whether in documentary form, oral, electronic, audio-visual, audio-recorded or otherwise including any copy or copies thereof and whether scientific, commercial, financial, technical, operational or otherwise) relating to the provision of Services under the Contract and or relating to the Client and all and any information supplied or made available to the Contractor (to include agents, subcontractors, customers and suppliers) for the purposes of the Contract including for the avoidance of doubt Personal Data; and</w:t>
          </w:r>
        </w:p>
        <w:p w14:paraId="446C2CAC" w14:textId="77777777" w:rsidR="009E0655" w:rsidRPr="009E0655" w:rsidRDefault="009E0655" w:rsidP="009E0655">
          <w:pPr>
            <w:spacing w:line="319" w:lineRule="auto"/>
          </w:pPr>
          <w:r w:rsidRPr="009E0655">
            <w:rPr>
              <w:color w:val="333399"/>
            </w:rPr>
            <w:tab/>
          </w:r>
          <w:r w:rsidRPr="009E0655">
            <w:t>2.2</w:t>
          </w:r>
          <w:r w:rsidRPr="009E0655">
            <w:tab/>
            <w:t>Any and all information which has been derived or obtained from information described in sub-paragraph 2.1 including for the avoidance of doubt Personal Data.</w:t>
          </w:r>
        </w:p>
        <w:p w14:paraId="04FA9B81" w14:textId="77777777" w:rsidR="009E0655" w:rsidRPr="009E0655" w:rsidRDefault="009E0655" w:rsidP="009E0655">
          <w:pPr>
            <w:spacing w:line="319" w:lineRule="auto"/>
          </w:pPr>
        </w:p>
        <w:p w14:paraId="1D2C4F40" w14:textId="77777777" w:rsidR="009E0655" w:rsidRPr="009E0655" w:rsidRDefault="009E0655" w:rsidP="009E0655">
          <w:pPr>
            <w:spacing w:line="319" w:lineRule="auto"/>
            <w:ind w:firstLine="720"/>
          </w:pPr>
          <w:r w:rsidRPr="009E0655">
            <w:t xml:space="preserve">2.3  </w:t>
          </w:r>
          <w:r w:rsidRPr="009E0655">
            <w:tab/>
            <w:t>For the purposes of this Agreement “Personal Data” means:</w:t>
          </w:r>
        </w:p>
        <w:p w14:paraId="47E9043F" w14:textId="77777777" w:rsidR="009E0655" w:rsidRPr="009E0655" w:rsidRDefault="009E0655" w:rsidP="009E0655">
          <w:pPr>
            <w:spacing w:line="319" w:lineRule="auto"/>
          </w:pPr>
        </w:p>
        <w:p w14:paraId="5154AEFD" w14:textId="77777777" w:rsidR="009E0655" w:rsidRPr="009E0655" w:rsidRDefault="009E0655" w:rsidP="007973CB">
          <w:pPr>
            <w:numPr>
              <w:ilvl w:val="0"/>
              <w:numId w:val="59"/>
            </w:numPr>
            <w:tabs>
              <w:tab w:val="left" w:pos="720"/>
              <w:tab w:val="left" w:pos="1440"/>
            </w:tabs>
            <w:spacing w:after="0" w:line="319" w:lineRule="auto"/>
            <w:ind w:left="1985" w:hanging="567"/>
            <w:contextualSpacing/>
            <w:jc w:val="left"/>
          </w:pPr>
          <w:r w:rsidRPr="009E0655">
            <w:t>personal data as defined in the Data Protections Acts, 1988 and 2003.  The Contractor further acknowledges that the Personal Data may contain Sensitive Personal Data as defined in the Data Protection Acts 1988 and 2003.</w:t>
          </w:r>
        </w:p>
        <w:p w14:paraId="38CA1267" w14:textId="77777777" w:rsidR="009E0655" w:rsidRPr="009E0655" w:rsidRDefault="009E0655" w:rsidP="009E0655">
          <w:pPr>
            <w:tabs>
              <w:tab w:val="left" w:pos="720"/>
              <w:tab w:val="left" w:pos="1440"/>
            </w:tabs>
            <w:spacing w:line="319" w:lineRule="auto"/>
            <w:ind w:left="1985"/>
            <w:contextualSpacing/>
          </w:pPr>
        </w:p>
        <w:p w14:paraId="3B30C1E0" w14:textId="77777777" w:rsidR="009E0655" w:rsidRPr="009E0655" w:rsidRDefault="009E0655" w:rsidP="009E0655">
          <w:pPr>
            <w:tabs>
              <w:tab w:val="left" w:pos="720"/>
            </w:tabs>
            <w:spacing w:after="200" w:line="319" w:lineRule="auto"/>
          </w:pPr>
          <w:r w:rsidRPr="009E0655">
            <w:t>3.</w:t>
          </w:r>
          <w:r w:rsidRPr="009E0655">
            <w:tab/>
            <w:t>S[ubject to Clause [    ] and s]ave as may be required by law (or any statutory regulation or order having the force of law) or for the purpose of any proceedings in court or any tribunal of fact or law; or by order, request, regulation of any person or body or authority with whose order or requests the Contractor is obliged to comply, the Contractor agrees in respect of the Confidential Information:</w:t>
          </w:r>
        </w:p>
        <w:p w14:paraId="588A7AA7" w14:textId="77777777" w:rsidR="009E0655" w:rsidRPr="009E0655" w:rsidRDefault="009E0655" w:rsidP="009E0655">
          <w:pPr>
            <w:tabs>
              <w:tab w:val="left" w:pos="720"/>
              <w:tab w:val="left" w:pos="1440"/>
            </w:tabs>
            <w:spacing w:after="200" w:line="319" w:lineRule="auto"/>
          </w:pPr>
          <w:r w:rsidRPr="009E0655">
            <w:rPr>
              <w:color w:val="333399"/>
            </w:rPr>
            <w:tab/>
          </w:r>
          <w:r w:rsidRPr="009E0655">
            <w:t>3.1</w:t>
          </w:r>
          <w:r w:rsidRPr="009E0655">
            <w:tab/>
            <w:t>to treat such Confidential Information as confidential and to take all necessary steps to ensure that such confidentiality is maintained;</w:t>
          </w:r>
        </w:p>
        <w:p w14:paraId="53902F0F" w14:textId="77777777" w:rsidR="009E0655" w:rsidRPr="009E0655" w:rsidRDefault="009E0655" w:rsidP="009E0655">
          <w:pPr>
            <w:tabs>
              <w:tab w:val="left" w:pos="720"/>
              <w:tab w:val="left" w:pos="1440"/>
            </w:tabs>
            <w:spacing w:after="200" w:line="319" w:lineRule="auto"/>
          </w:pPr>
          <w:r w:rsidRPr="009E0655">
            <w:rPr>
              <w:color w:val="333399"/>
            </w:rPr>
            <w:tab/>
          </w:r>
          <w:r w:rsidRPr="009E0655">
            <w:t>3.2</w:t>
          </w:r>
          <w:r w:rsidRPr="009E0655">
            <w:tab/>
            <w:t>not, without the Client’s prior written consent, to communicate or disclose any part of such Confidential Information or Personal Data to any person except</w:t>
          </w:r>
        </w:p>
        <w:p w14:paraId="5D6A3CD9" w14:textId="77777777" w:rsidR="009E0655" w:rsidRPr="009E0655" w:rsidRDefault="009E0655" w:rsidP="009E0655">
          <w:pPr>
            <w:tabs>
              <w:tab w:val="left" w:pos="720"/>
              <w:tab w:val="left" w:pos="1440"/>
              <w:tab w:val="left" w:pos="1980"/>
            </w:tabs>
            <w:spacing w:after="200" w:line="319" w:lineRule="auto"/>
          </w:pPr>
          <w:r w:rsidRPr="009E0655">
            <w:rPr>
              <w:color w:val="333399"/>
            </w:rPr>
            <w:tab/>
          </w:r>
          <w:r w:rsidRPr="009E0655">
            <w:tab/>
            <w:t>i.</w:t>
          </w:r>
          <w:r w:rsidRPr="009E0655">
            <w:tab/>
            <w:t>to those employees, agents, subcontractors and other suppliers on a need to know basis; and/or</w:t>
          </w:r>
        </w:p>
        <w:p w14:paraId="4FAD27F9" w14:textId="77777777" w:rsidR="009E0655" w:rsidRPr="009E0655" w:rsidRDefault="009E0655" w:rsidP="009E0655">
          <w:pPr>
            <w:tabs>
              <w:tab w:val="left" w:pos="720"/>
              <w:tab w:val="left" w:pos="1440"/>
              <w:tab w:val="left" w:pos="1980"/>
            </w:tabs>
            <w:spacing w:after="200" w:line="319" w:lineRule="auto"/>
          </w:pPr>
          <w:r w:rsidRPr="009E0655">
            <w:rPr>
              <w:color w:val="333399"/>
            </w:rPr>
            <w:tab/>
          </w:r>
          <w:r w:rsidRPr="009E0655">
            <w:tab/>
            <w:t>ii.</w:t>
          </w:r>
          <w:r w:rsidRPr="009E0655">
            <w:tab/>
            <w:t>to the Contractor’s auditors, professional advisers and any other persons or bodies having a legal right or duty to have access to or knowledge of the Confidential Information in connection with the business of the Contractor</w:t>
          </w:r>
        </w:p>
        <w:p w14:paraId="40E35ED0" w14:textId="77777777" w:rsidR="009E0655" w:rsidRPr="009E0655" w:rsidRDefault="009E0655" w:rsidP="009E0655">
          <w:pPr>
            <w:tabs>
              <w:tab w:val="left" w:pos="720"/>
              <w:tab w:val="left" w:pos="1440"/>
            </w:tabs>
            <w:spacing w:after="200" w:line="319" w:lineRule="auto"/>
          </w:pPr>
          <w:r w:rsidRPr="009E0655">
            <w:rPr>
              <w:color w:val="333399"/>
            </w:rPr>
            <w:tab/>
          </w:r>
          <w:r w:rsidRPr="009E0655">
            <w:tab/>
            <w:t xml:space="preserve">PROVIDED ALWAYS that the Contractor shall ensure that all such persons and bodies are made aware, prior to disclosure, of the confidential nature of the Confidential Information and that they owe a duty of confidence to the Client.  </w:t>
          </w:r>
        </w:p>
        <w:p w14:paraId="6DB925DB" w14:textId="77777777" w:rsidR="009E0655" w:rsidRPr="009E0655" w:rsidRDefault="009E0655" w:rsidP="009E0655">
          <w:pPr>
            <w:tabs>
              <w:tab w:val="left" w:pos="720"/>
              <w:tab w:val="left" w:pos="1440"/>
            </w:tabs>
            <w:spacing w:after="200" w:line="319" w:lineRule="auto"/>
          </w:pPr>
          <w:r w:rsidRPr="009E0655">
            <w:tab/>
          </w:r>
          <w:r w:rsidRPr="009E0655">
            <w:rPr>
              <w:b/>
            </w:rPr>
            <w:t>[</w:t>
          </w:r>
          <w:r w:rsidRPr="009E0655">
            <w:t xml:space="preserve">3.3 </w:t>
          </w:r>
          <w:r w:rsidRPr="009E0655">
            <w:tab/>
            <w:t>The Contractor shall obtain from each of its employees having access to the data a signed declaration confirming their personal compliance with the obligations under this Agreement.</w:t>
          </w:r>
          <w:r w:rsidRPr="009E0655">
            <w:rPr>
              <w:b/>
            </w:rPr>
            <w:t>]</w:t>
          </w:r>
        </w:p>
        <w:p w14:paraId="72EE29A8" w14:textId="77777777" w:rsidR="009E0655" w:rsidRPr="009E0655" w:rsidRDefault="009E0655" w:rsidP="009E0655">
          <w:pPr>
            <w:tabs>
              <w:tab w:val="left" w:pos="720"/>
            </w:tabs>
            <w:spacing w:after="200" w:line="319" w:lineRule="auto"/>
          </w:pPr>
          <w:r w:rsidRPr="009E0655">
            <w:lastRenderedPageBreak/>
            <w:t>4.</w:t>
          </w:r>
          <w:r w:rsidRPr="009E0655">
            <w:tab/>
            <w:t>The obligations in this Agreement will not apply to any Confidential Information:</w:t>
          </w:r>
        </w:p>
        <w:p w14:paraId="35C10FD6" w14:textId="77777777" w:rsidR="009E0655" w:rsidRPr="009E0655" w:rsidRDefault="009E0655" w:rsidP="009E0655">
          <w:pPr>
            <w:tabs>
              <w:tab w:val="left" w:pos="720"/>
              <w:tab w:val="left" w:pos="1440"/>
            </w:tabs>
            <w:spacing w:after="200" w:line="319" w:lineRule="auto"/>
            <w:ind w:left="2160" w:hanging="2160"/>
          </w:pPr>
          <w:r w:rsidRPr="009E0655">
            <w:rPr>
              <w:color w:val="333399"/>
            </w:rPr>
            <w:tab/>
          </w:r>
          <w:r w:rsidRPr="009E0655">
            <w:rPr>
              <w:color w:val="333399"/>
            </w:rPr>
            <w:tab/>
          </w:r>
          <w:r w:rsidRPr="009E0655">
            <w:t>i.</w:t>
          </w:r>
          <w:r w:rsidRPr="009E0655">
            <w:tab/>
            <w:t>in the Contractor’s possession (with full right to disclose) before receiving it from the Client; or</w:t>
          </w:r>
        </w:p>
        <w:p w14:paraId="4A895DAF" w14:textId="77777777" w:rsidR="009E0655" w:rsidRPr="009E0655" w:rsidRDefault="009E0655" w:rsidP="009E0655">
          <w:pPr>
            <w:tabs>
              <w:tab w:val="left" w:pos="720"/>
              <w:tab w:val="left" w:pos="1440"/>
            </w:tabs>
            <w:spacing w:after="200" w:line="319" w:lineRule="auto"/>
            <w:ind w:left="2160" w:hanging="2160"/>
          </w:pPr>
          <w:r w:rsidRPr="009E0655">
            <w:rPr>
              <w:color w:val="333399"/>
            </w:rPr>
            <w:tab/>
          </w:r>
          <w:r w:rsidRPr="009E0655">
            <w:rPr>
              <w:color w:val="333399"/>
            </w:rPr>
            <w:tab/>
          </w:r>
          <w:r w:rsidRPr="009E0655">
            <w:t>ii.</w:t>
          </w:r>
          <w:r w:rsidRPr="009E0655">
            <w:tab/>
            <w:t>which is or becomes public knowledge other than by breach of this clause; or</w:t>
          </w:r>
        </w:p>
        <w:p w14:paraId="12DBCD5B" w14:textId="77777777" w:rsidR="009E0655" w:rsidRPr="009E0655" w:rsidRDefault="009E0655" w:rsidP="009E0655">
          <w:pPr>
            <w:spacing w:after="200" w:line="319" w:lineRule="auto"/>
            <w:ind w:left="2160" w:hanging="720"/>
          </w:pPr>
          <w:r w:rsidRPr="009E0655">
            <w:t>iii.</w:t>
          </w:r>
          <w:r w:rsidRPr="009E0655">
            <w:tab/>
            <w:t>is independently developed by the Contractor without access to or use of the Confidential Information or</w:t>
          </w:r>
        </w:p>
        <w:p w14:paraId="1561DA2D" w14:textId="77777777" w:rsidR="009E0655" w:rsidRPr="009E0655" w:rsidRDefault="009E0655" w:rsidP="009E0655">
          <w:pPr>
            <w:spacing w:after="200" w:line="319" w:lineRule="auto"/>
            <w:ind w:left="720" w:firstLine="720"/>
          </w:pPr>
          <w:r w:rsidRPr="009E0655">
            <w:t xml:space="preserve">iv.    </w:t>
          </w:r>
          <w:r w:rsidRPr="009E0655">
            <w:tab/>
            <w:t>is lawfully received from a third party (with full right to disclose).</w:t>
          </w:r>
        </w:p>
        <w:p w14:paraId="65FBBA13" w14:textId="77777777" w:rsidR="009E0655" w:rsidRPr="009E0655" w:rsidRDefault="009E0655" w:rsidP="009E0655">
          <w:pPr>
            <w:spacing w:after="200" w:line="319" w:lineRule="auto"/>
          </w:pPr>
          <w:r w:rsidRPr="009E0655">
            <w:t xml:space="preserve">5.  </w:t>
          </w:r>
          <w:r w:rsidRPr="009E0655">
            <w:tab/>
            <w:t>The Contractor undertakes:</w:t>
          </w:r>
        </w:p>
        <w:p w14:paraId="051E60EB" w14:textId="77777777" w:rsidR="009E0655" w:rsidRPr="009E0655" w:rsidRDefault="009E0655" w:rsidP="009E0655">
          <w:pPr>
            <w:spacing w:after="200" w:line="319" w:lineRule="auto"/>
            <w:ind w:firstLine="720"/>
          </w:pPr>
          <w:r w:rsidRPr="009E0655">
            <w:t xml:space="preserve">5.1 </w:t>
          </w:r>
          <w:r w:rsidRPr="009E0655">
            <w:tab/>
            <w:t>to comply with all directions of the Client with regard to the use and application of all and any Confidential Information or data (including Personal Data as defined in the Data Protection Acts, 1988 and 2003);</w:t>
          </w:r>
        </w:p>
        <w:p w14:paraId="7978CE11" w14:textId="77777777" w:rsidR="009E0655" w:rsidRPr="009E0655" w:rsidRDefault="009E0655" w:rsidP="009E0655">
          <w:pPr>
            <w:spacing w:after="200" w:line="319" w:lineRule="auto"/>
            <w:ind w:firstLine="720"/>
          </w:pPr>
          <w:r w:rsidRPr="009E0655">
            <w:t xml:space="preserve">5.2 </w:t>
          </w:r>
          <w:r w:rsidRPr="009E0655">
            <w:tab/>
            <w:t>to comply with all directions as to local security arrangements deemed reasonably necessary by the Client including, if required, completion of documentation under the Official Secrets Act 1963 and comply with any vetting requirements of the Client including by police authorities;</w:t>
          </w:r>
        </w:p>
        <w:p w14:paraId="2A8652F2" w14:textId="77777777" w:rsidR="009E0655" w:rsidRPr="009E0655" w:rsidRDefault="009E0655" w:rsidP="009E0655">
          <w:pPr>
            <w:spacing w:line="319" w:lineRule="auto"/>
            <w:ind w:firstLine="720"/>
          </w:pPr>
          <w:r w:rsidRPr="009E0655">
            <w:t xml:space="preserve">5.3  </w:t>
          </w:r>
          <w:r w:rsidRPr="009E0655">
            <w:tab/>
            <w:t xml:space="preserve">not to destroy, or permit to be destroyed, any records relevant to the performance of its obligations under the Contract or this Agreement otherwise than in accordance with the instructions of the Client.  The Contractor shall ensure that all Confidential Information and data is maintained for [seven (7)] years after the expiry of the Contract and that the Client has access to retrieve documentation throughout this period. Notwithstanding the foregoing </w:t>
          </w:r>
          <w:r w:rsidRPr="009E0655">
            <w:rPr>
              <w:lang w:val="en-US" w:eastAsia="en-IE"/>
            </w:rPr>
            <w:t>Personal Data will be retained by the Contractor for no longer than is necessary and will be destroyed in an appropriate, secure manner.  The Contractor shall provide the Client</w:t>
          </w:r>
          <w:r w:rsidRPr="009E0655">
            <w:rPr>
              <w:lang w:eastAsia="en-IE"/>
            </w:rPr>
            <w:t xml:space="preserve"> </w:t>
          </w:r>
          <w:r w:rsidRPr="009E0655">
            <w:rPr>
              <w:lang w:val="en-US" w:eastAsia="en-IE"/>
            </w:rPr>
            <w:t>with confirmation of the destruction of data that is no longer required.</w:t>
          </w:r>
        </w:p>
        <w:p w14:paraId="7E28CF9F" w14:textId="77777777" w:rsidR="009E0655" w:rsidRPr="009E0655" w:rsidRDefault="009E0655" w:rsidP="009E0655">
          <w:pPr>
            <w:spacing w:line="360" w:lineRule="auto"/>
            <w:ind w:left="1646"/>
            <w:contextualSpacing/>
          </w:pPr>
        </w:p>
        <w:p w14:paraId="7EB2126D" w14:textId="77777777" w:rsidR="009E0655" w:rsidRPr="009E0655" w:rsidRDefault="009E0655" w:rsidP="009E0655">
          <w:pPr>
            <w:spacing w:after="200" w:line="319" w:lineRule="auto"/>
          </w:pPr>
          <w:r w:rsidRPr="009E0655">
            <w:t>Notwithstanding any other provision of the Agreement:</w:t>
          </w:r>
        </w:p>
        <w:p w14:paraId="1079CF9E" w14:textId="77777777" w:rsidR="009E0655" w:rsidRPr="009E0655" w:rsidRDefault="009E0655" w:rsidP="009E0655">
          <w:pPr>
            <w:spacing w:after="200" w:line="319" w:lineRule="auto"/>
            <w:ind w:firstLine="720"/>
          </w:pPr>
          <w:r w:rsidRPr="009E0655">
            <w:t xml:space="preserve">5.4  </w:t>
          </w:r>
          <w:r w:rsidRPr="009E0655">
            <w:tab/>
            <w:t>to comply with the requirements of Data Protection law, such guidelines as may be issued by the Data Protection Commissioner from time to time, including but not being limited to:</w:t>
          </w:r>
        </w:p>
        <w:p w14:paraId="2C1EA928" w14:textId="77777777" w:rsidR="009E0655" w:rsidRPr="009E0655" w:rsidRDefault="009E0655" w:rsidP="007973CB">
          <w:pPr>
            <w:numPr>
              <w:ilvl w:val="0"/>
              <w:numId w:val="61"/>
            </w:numPr>
            <w:spacing w:after="200" w:line="319" w:lineRule="auto"/>
            <w:contextualSpacing/>
            <w:jc w:val="left"/>
          </w:pPr>
          <w:r w:rsidRPr="009E0655">
            <w:t xml:space="preserve">Data Protection Acts 1988 and 2003 and </w:t>
          </w:r>
        </w:p>
        <w:p w14:paraId="2F4C2552" w14:textId="77777777" w:rsidR="009E0655" w:rsidRPr="009E0655" w:rsidRDefault="009E0655" w:rsidP="009E0655">
          <w:pPr>
            <w:spacing w:after="200" w:line="319" w:lineRule="auto"/>
            <w:ind w:left="2160"/>
            <w:contextualSpacing/>
          </w:pPr>
        </w:p>
        <w:p w14:paraId="174080B3" w14:textId="77777777" w:rsidR="009E0655" w:rsidRPr="009E0655" w:rsidRDefault="009E0655" w:rsidP="007973CB">
          <w:pPr>
            <w:numPr>
              <w:ilvl w:val="0"/>
              <w:numId w:val="61"/>
            </w:numPr>
            <w:spacing w:after="200" w:line="319" w:lineRule="auto"/>
            <w:contextualSpacing/>
            <w:jc w:val="left"/>
          </w:pPr>
          <w:r w:rsidRPr="009E0655">
            <w:t>All EU requirements arising (including, but not limited to, provisions relating to the processing of data, ensuring security of data and restrictions on transfers of data abroad) and from 25 May 2018 the General Data Protection Regulation (Regulation (EU) 2016/679) and any legislation and regulations implementing same.</w:t>
          </w:r>
          <w:r w:rsidRPr="009E0655">
            <w:rPr>
              <w:b/>
            </w:rPr>
            <w:tab/>
          </w:r>
          <w:r w:rsidRPr="009E0655">
            <w:rPr>
              <w:color w:val="333399"/>
            </w:rPr>
            <w:tab/>
          </w:r>
        </w:p>
        <w:p w14:paraId="20961890" w14:textId="77777777" w:rsidR="009E0655" w:rsidRPr="009E0655" w:rsidRDefault="009E0655" w:rsidP="009E0655">
          <w:pPr>
            <w:spacing w:after="200" w:line="319" w:lineRule="auto"/>
            <w:ind w:firstLine="709"/>
          </w:pPr>
          <w:r w:rsidRPr="009E0655">
            <w:rPr>
              <w:b/>
            </w:rPr>
            <w:lastRenderedPageBreak/>
            <w:t>[</w:t>
          </w:r>
          <w:r w:rsidRPr="009E0655">
            <w:t xml:space="preserve">5.5    </w:t>
          </w:r>
          <w:r w:rsidRPr="009E0655">
            <w:tab/>
            <w:t>to put in place a clear and comprehensive plan to protect Confidential Information and Personal Data and meet all its obligations under the Data Protection Acts 1988 and 2003, such guidance as may be issued by the Data Protection Commissioner from time to time, the Client’s directions and this Agreement (“Data Protection Plan”). The Data Protection Plan must include the Contractor’s security controls and management processes and shall be submitted to the Client for approval when requested within a reasonable timescale specified by the Client.</w:t>
          </w:r>
        </w:p>
        <w:p w14:paraId="3939155E" w14:textId="77777777" w:rsidR="009E0655" w:rsidRPr="009E0655" w:rsidRDefault="009E0655" w:rsidP="009E0655">
          <w:pPr>
            <w:spacing w:after="200" w:line="360" w:lineRule="auto"/>
            <w:ind w:firstLine="1418"/>
            <w:rPr>
              <w:color w:val="000000"/>
              <w:lang w:val="en-IE"/>
            </w:rPr>
          </w:pPr>
          <w:r w:rsidRPr="009E0655">
            <w:rPr>
              <w:color w:val="000000"/>
            </w:rPr>
            <w:t>5.5.1</w:t>
          </w:r>
          <w:r w:rsidRPr="009E0655">
            <w:rPr>
              <w:color w:val="000000"/>
            </w:rPr>
            <w:tab/>
            <w:t xml:space="preserve">to set out in its Data Protection Plan its arrangements with its sub-contractors, agents, and any other entity that may be involved in assessing or processing Confidential Information (including Personal Data)  in such a manner that they reflect the provisions of this Agreement; </w:t>
          </w:r>
        </w:p>
        <w:p w14:paraId="5DF594CF" w14:textId="77777777" w:rsidR="009E0655" w:rsidRPr="009E0655" w:rsidRDefault="009E0655" w:rsidP="009E0655">
          <w:pPr>
            <w:spacing w:after="200" w:line="360" w:lineRule="auto"/>
            <w:ind w:firstLine="1418"/>
            <w:rPr>
              <w:color w:val="000000"/>
              <w:lang w:val="en-IE"/>
            </w:rPr>
          </w:pPr>
          <w:r w:rsidRPr="009E0655">
            <w:rPr>
              <w:color w:val="000000"/>
            </w:rPr>
            <w:t>5.5.2</w:t>
          </w:r>
          <w:r w:rsidRPr="009E0655">
            <w:rPr>
              <w:color w:val="000000"/>
            </w:rPr>
            <w:tab/>
            <w:t xml:space="preserve">to monitor discharge of its obligations under this Agreement by way of regular review and, </w:t>
          </w:r>
          <w:r w:rsidRPr="009E0655">
            <w:t>as soon as practicable,</w:t>
          </w:r>
          <w:r w:rsidRPr="009E0655">
            <w:rPr>
              <w:color w:val="000000"/>
            </w:rPr>
            <w:t xml:space="preserve"> amend the </w:t>
          </w:r>
          <w:r w:rsidRPr="009E0655">
            <w:t>Data Protection Plan and complete the appropriate technical/process/management changes necessary;</w:t>
          </w:r>
        </w:p>
        <w:p w14:paraId="315AA4FD" w14:textId="77777777" w:rsidR="009E0655" w:rsidRPr="009E0655" w:rsidRDefault="009E0655" w:rsidP="009E0655">
          <w:pPr>
            <w:tabs>
              <w:tab w:val="left" w:pos="720"/>
            </w:tabs>
            <w:spacing w:after="200" w:line="360" w:lineRule="auto"/>
            <w:ind w:firstLine="1418"/>
            <w:rPr>
              <w:b/>
            </w:rPr>
          </w:pPr>
          <w:r w:rsidRPr="009E0655">
            <w:rPr>
              <w:color w:val="000000"/>
              <w:lang w:val="en-IE"/>
            </w:rPr>
            <w:tab/>
            <w:t>5.5.3</w:t>
          </w:r>
          <w:r w:rsidRPr="009E0655">
            <w:rPr>
              <w:color w:val="000000"/>
              <w:lang w:val="en-IE"/>
            </w:rPr>
            <w:tab/>
            <w:t>to provide in the Data Protection Plan a written description of the technical and organisational methods employed by the Contractor for processing Personal Data</w:t>
          </w:r>
          <w:r w:rsidRPr="009E0655">
            <w:rPr>
              <w:color w:val="000000"/>
            </w:rPr>
            <w:t>;</w:t>
          </w:r>
          <w:r w:rsidRPr="009E0655">
            <w:rPr>
              <w:b/>
              <w:color w:val="000000"/>
            </w:rPr>
            <w:t>]</w:t>
          </w:r>
          <w:r w:rsidRPr="009E0655">
            <w:rPr>
              <w:color w:val="000000"/>
            </w:rPr>
            <w:t xml:space="preserve"> </w:t>
          </w:r>
        </w:p>
        <w:p w14:paraId="7D7844F0" w14:textId="77777777" w:rsidR="009E0655" w:rsidRPr="009E0655" w:rsidRDefault="009E0655" w:rsidP="009E0655">
          <w:pPr>
            <w:tabs>
              <w:tab w:val="left" w:pos="720"/>
              <w:tab w:val="left" w:pos="1440"/>
            </w:tabs>
            <w:spacing w:after="200" w:line="319" w:lineRule="auto"/>
            <w:rPr>
              <w:color w:val="000000"/>
              <w:lang w:val="en-IE"/>
            </w:rPr>
          </w:pPr>
          <w:r w:rsidRPr="009E0655">
            <w:rPr>
              <w:color w:val="333399"/>
            </w:rPr>
            <w:tab/>
          </w:r>
          <w:r w:rsidRPr="009E0655">
            <w:t>5.6</w:t>
          </w:r>
          <w:r w:rsidRPr="009E0655">
            <w:tab/>
          </w:r>
          <w:r w:rsidRPr="009E0655">
            <w:rPr>
              <w:color w:val="000000"/>
              <w:lang w:val="en-IE"/>
            </w:rPr>
            <w:t xml:space="preserve">to take measures to ensure that the privacy, security and the integrity of Confidential Information and Personal Data is fully protected.  The Contractor must comply with all and any requirements as to the management of Confidential Information and Personal Data as may be specified by the </w:t>
          </w:r>
          <w:r w:rsidRPr="009E0655">
            <w:rPr>
              <w:iCs/>
              <w:color w:val="000000"/>
              <w:lang w:val="en-IE"/>
            </w:rPr>
            <w:t xml:space="preserve">Client </w:t>
          </w:r>
          <w:r w:rsidRPr="009E0655">
            <w:rPr>
              <w:color w:val="000000"/>
              <w:lang w:val="en-IE"/>
            </w:rPr>
            <w:t>from time to time;</w:t>
          </w:r>
        </w:p>
        <w:p w14:paraId="09F9B2E3" w14:textId="77777777" w:rsidR="009E0655" w:rsidRPr="009E0655" w:rsidRDefault="009E0655" w:rsidP="009E0655">
          <w:pPr>
            <w:spacing w:after="200" w:line="360" w:lineRule="auto"/>
            <w:ind w:firstLine="709"/>
            <w:rPr>
              <w:color w:val="000000"/>
              <w:lang w:val="en-IE"/>
            </w:rPr>
          </w:pPr>
          <w:r w:rsidRPr="009E0655">
            <w:rPr>
              <w:color w:val="000000"/>
              <w:lang w:val="en-IE"/>
            </w:rPr>
            <w:t>5.7</w:t>
          </w:r>
          <w:r w:rsidRPr="009E0655">
            <w:rPr>
              <w:color w:val="000000"/>
              <w:lang w:val="en-IE"/>
            </w:rPr>
            <w:tab/>
            <w:t xml:space="preserve">to assist the </w:t>
          </w:r>
          <w:r w:rsidRPr="009E0655">
            <w:rPr>
              <w:color w:val="000000"/>
            </w:rPr>
            <w:t>Client</w:t>
          </w:r>
          <w:r w:rsidRPr="009E0655">
            <w:rPr>
              <w:color w:val="000000"/>
              <w:lang w:val="en-IE"/>
            </w:rPr>
            <w:t xml:space="preserve"> in processing the Personal Data only in accordance with instructions from the </w:t>
          </w:r>
          <w:r w:rsidRPr="009E0655">
            <w:rPr>
              <w:color w:val="000000"/>
            </w:rPr>
            <w:t>Client</w:t>
          </w:r>
          <w:r w:rsidRPr="009E0655">
            <w:rPr>
              <w:color w:val="000000"/>
              <w:lang w:val="en-IE"/>
            </w:rPr>
            <w:t xml:space="preserve"> (which may be specific instructions or instructions of a general nature as set out in accordance with this Agreement or as otherwise notified by the </w:t>
          </w:r>
          <w:r w:rsidRPr="009E0655">
            <w:rPr>
              <w:color w:val="000000"/>
            </w:rPr>
            <w:t>Client</w:t>
          </w:r>
          <w:r w:rsidRPr="009E0655">
            <w:rPr>
              <w:color w:val="000000"/>
              <w:lang w:val="en-IE"/>
            </w:rPr>
            <w:t xml:space="preserve"> to the Contractor from time to time;</w:t>
          </w:r>
        </w:p>
        <w:p w14:paraId="4B506024" w14:textId="77777777" w:rsidR="009E0655" w:rsidRPr="009E0655" w:rsidRDefault="009E0655" w:rsidP="009E0655">
          <w:pPr>
            <w:spacing w:after="200" w:line="360" w:lineRule="auto"/>
            <w:ind w:firstLine="709"/>
            <w:rPr>
              <w:color w:val="000000"/>
              <w:lang w:val="en-IE"/>
            </w:rPr>
          </w:pPr>
          <w:r w:rsidRPr="009E0655">
            <w:rPr>
              <w:color w:val="000000"/>
              <w:lang w:val="en-IE"/>
            </w:rPr>
            <w:t>5.8</w:t>
          </w:r>
          <w:r w:rsidRPr="009E0655">
            <w:rPr>
              <w:color w:val="000000"/>
              <w:lang w:val="en-IE"/>
            </w:rPr>
            <w:tab/>
            <w:t>to implement appropriate technical and organisational measures to protect the Personal Data against unauthorised or unlawful processing and to protect all Confidential Information against accidental loss, destruction, damage, alteration or disclosure.  The measure shall be appropriate to the risk or harm which might result from any unauthorised or unlawful processing, accidental loss, destruction or damage to the Confidential Information and/or Personal Data and having regard to the nature of the Confidential Information and/or Personal Data which is to be protected;</w:t>
          </w:r>
        </w:p>
        <w:p w14:paraId="65852F53" w14:textId="77777777" w:rsidR="009E0655" w:rsidRPr="009E0655" w:rsidRDefault="009E0655" w:rsidP="009E0655">
          <w:pPr>
            <w:spacing w:after="200" w:line="360" w:lineRule="auto"/>
            <w:ind w:firstLine="709"/>
            <w:rPr>
              <w:color w:val="000000"/>
              <w:lang w:val="en-IE"/>
            </w:rPr>
          </w:pPr>
          <w:r w:rsidRPr="009E0655">
            <w:rPr>
              <w:b/>
              <w:color w:val="000000"/>
              <w:lang w:val="en-IE"/>
            </w:rPr>
            <w:t>[</w:t>
          </w:r>
          <w:r w:rsidRPr="009E0655">
            <w:rPr>
              <w:color w:val="000000"/>
              <w:lang w:val="en-IE"/>
            </w:rPr>
            <w:t>5.9</w:t>
          </w:r>
          <w:r w:rsidRPr="009E0655">
            <w:rPr>
              <w:color w:val="000000"/>
              <w:lang w:val="en-IE"/>
            </w:rPr>
            <w:tab/>
            <w:t>to take reasonable steps to ensure the reliability and level of training of any personnel, agents, sub-contractors or others who have access to Confidential Information;</w:t>
          </w:r>
          <w:r w:rsidRPr="009E0655">
            <w:rPr>
              <w:b/>
              <w:color w:val="000000"/>
              <w:lang w:val="en-IE"/>
            </w:rPr>
            <w:t>]</w:t>
          </w:r>
        </w:p>
        <w:p w14:paraId="417572B9" w14:textId="77777777" w:rsidR="009E0655" w:rsidRPr="009E0655" w:rsidRDefault="009E0655" w:rsidP="009E0655">
          <w:pPr>
            <w:spacing w:after="200" w:line="360" w:lineRule="auto"/>
            <w:ind w:firstLine="709"/>
            <w:rPr>
              <w:color w:val="000000"/>
              <w:lang w:val="en-IE"/>
            </w:rPr>
          </w:pPr>
          <w:r w:rsidRPr="009E0655">
            <w:rPr>
              <w:color w:val="000000"/>
              <w:lang w:val="en-IE"/>
            </w:rPr>
            <w:lastRenderedPageBreak/>
            <w:t>5.10</w:t>
          </w:r>
          <w:r w:rsidRPr="009E0655">
            <w:rPr>
              <w:color w:val="000000"/>
              <w:lang w:val="en-IE"/>
            </w:rPr>
            <w:tab/>
            <w:t xml:space="preserve">to obtain prior written approval from the </w:t>
          </w:r>
          <w:r w:rsidRPr="009E0655">
            <w:rPr>
              <w:color w:val="000000"/>
            </w:rPr>
            <w:t>Client</w:t>
          </w:r>
          <w:r w:rsidRPr="009E0655">
            <w:rPr>
              <w:color w:val="000000"/>
              <w:lang w:val="en-IE"/>
            </w:rPr>
            <w:t xml:space="preserve"> in order to transfer any Personal Data to any sub-contractors, third parties or agents for the provision of the Services;</w:t>
          </w:r>
        </w:p>
        <w:p w14:paraId="51BEE871" w14:textId="77777777" w:rsidR="009E0655" w:rsidRPr="009E0655" w:rsidRDefault="009E0655" w:rsidP="009E0655">
          <w:pPr>
            <w:spacing w:after="200" w:line="360" w:lineRule="auto"/>
            <w:ind w:firstLine="709"/>
            <w:rPr>
              <w:color w:val="000000"/>
              <w:lang w:val="en-IE"/>
            </w:rPr>
          </w:pPr>
          <w:r w:rsidRPr="009E0655">
            <w:rPr>
              <w:b/>
              <w:color w:val="000000"/>
              <w:lang w:val="en-IE"/>
            </w:rPr>
            <w:t>[</w:t>
          </w:r>
          <w:r w:rsidRPr="009E0655">
            <w:rPr>
              <w:color w:val="000000"/>
              <w:lang w:val="en-IE"/>
            </w:rPr>
            <w:t>5.11</w:t>
          </w:r>
          <w:r w:rsidRPr="009E0655">
            <w:rPr>
              <w:color w:val="000000"/>
              <w:lang w:val="en-IE"/>
            </w:rPr>
            <w:tab/>
            <w:t>to ensure that all personnel required to access Confidential Information (or to process Personal Data) are suitably trained and informed of the confidential nature of the Confidential Information and all staff comply with the obligations set out in this Agreement and the law;</w:t>
          </w:r>
          <w:r w:rsidRPr="009E0655">
            <w:rPr>
              <w:b/>
              <w:color w:val="000000"/>
              <w:lang w:val="en-IE"/>
            </w:rPr>
            <w:t>]</w:t>
          </w:r>
        </w:p>
        <w:p w14:paraId="23E80A99" w14:textId="77777777" w:rsidR="009E0655" w:rsidRPr="009E0655" w:rsidRDefault="009E0655" w:rsidP="009E0655">
          <w:pPr>
            <w:spacing w:after="200" w:line="360" w:lineRule="auto"/>
            <w:rPr>
              <w:color w:val="000000"/>
              <w:lang w:val="en-IE"/>
            </w:rPr>
          </w:pPr>
          <w:r w:rsidRPr="009E0655">
            <w:rPr>
              <w:color w:val="000000"/>
              <w:lang w:val="en-IE"/>
            </w:rPr>
            <w:tab/>
            <w:t xml:space="preserve">5.12 </w:t>
          </w:r>
          <w:r w:rsidRPr="009E0655">
            <w:rPr>
              <w:color w:val="000000"/>
              <w:lang w:val="en-IE"/>
            </w:rPr>
            <w:tab/>
            <w:t xml:space="preserve">to assist the </w:t>
          </w:r>
          <w:r w:rsidRPr="009E0655">
            <w:rPr>
              <w:color w:val="000000"/>
            </w:rPr>
            <w:t>Client</w:t>
          </w:r>
          <w:r w:rsidRPr="009E0655">
            <w:rPr>
              <w:color w:val="000000"/>
              <w:lang w:val="en-IE"/>
            </w:rPr>
            <w:t xml:space="preserve"> in complying with a data subject access request (as defined in the Data Protection Acts, 1988 and 2003) within the relevant timescales specified under law and the Data Protection Commissioner’s guidance and in accordance with the </w:t>
          </w:r>
          <w:r w:rsidRPr="009E0655">
            <w:rPr>
              <w:color w:val="000000"/>
            </w:rPr>
            <w:t>Client’s</w:t>
          </w:r>
          <w:r w:rsidRPr="009E0655">
            <w:rPr>
              <w:color w:val="000000"/>
              <w:lang w:val="en-IE"/>
            </w:rPr>
            <w:t xml:space="preserve"> instructions;</w:t>
          </w:r>
        </w:p>
        <w:p w14:paraId="17EB575E" w14:textId="77777777" w:rsidR="009E0655" w:rsidRPr="009E0655" w:rsidRDefault="009E0655" w:rsidP="009E0655">
          <w:pPr>
            <w:spacing w:after="200" w:line="360" w:lineRule="auto"/>
            <w:ind w:firstLine="709"/>
            <w:rPr>
              <w:color w:val="000000"/>
            </w:rPr>
          </w:pPr>
          <w:r w:rsidRPr="009E0655">
            <w:rPr>
              <w:color w:val="000000"/>
              <w:lang w:val="en-IE"/>
            </w:rPr>
            <w:t>5.13</w:t>
          </w:r>
          <w:r w:rsidRPr="009E0655">
            <w:rPr>
              <w:color w:val="000000"/>
              <w:lang w:val="en-IE"/>
            </w:rPr>
            <w:tab/>
            <w:t xml:space="preserve">to permit the </w:t>
          </w:r>
          <w:r w:rsidRPr="009E0655">
            <w:rPr>
              <w:color w:val="000000"/>
            </w:rPr>
            <w:t>Client</w:t>
          </w:r>
          <w:r w:rsidRPr="009E0655">
            <w:rPr>
              <w:color w:val="000000"/>
              <w:lang w:val="en-IE"/>
            </w:rPr>
            <w:t xml:space="preserve"> or its representative  to inspect and verify the Contractor’s data processing activities and to comply with all reasonable requests or directions by the </w:t>
          </w:r>
          <w:r w:rsidRPr="009E0655">
            <w:rPr>
              <w:color w:val="000000"/>
            </w:rPr>
            <w:t>Client</w:t>
          </w:r>
          <w:r w:rsidRPr="009E0655">
            <w:rPr>
              <w:color w:val="000000"/>
              <w:lang w:val="en-IE"/>
            </w:rPr>
            <w:t xml:space="preserve"> to enable the Client or its representative to verify and/or procure that the Contractor is in full compliance with its obligations under this Agreement;</w:t>
          </w:r>
        </w:p>
        <w:p w14:paraId="3A836513" w14:textId="77777777" w:rsidR="009E0655" w:rsidRPr="009E0655" w:rsidRDefault="009E0655" w:rsidP="009E0655">
          <w:pPr>
            <w:spacing w:after="200" w:line="360" w:lineRule="auto"/>
            <w:ind w:firstLine="709"/>
            <w:rPr>
              <w:color w:val="000000"/>
              <w:lang w:val="en-IE"/>
            </w:rPr>
          </w:pPr>
          <w:r w:rsidRPr="009E0655">
            <w:rPr>
              <w:b/>
              <w:color w:val="000000"/>
            </w:rPr>
            <w:t>[</w:t>
          </w:r>
          <w:r w:rsidRPr="009E0655">
            <w:rPr>
              <w:color w:val="000000"/>
            </w:rPr>
            <w:t>5.14</w:t>
          </w:r>
          <w:r w:rsidRPr="009E0655">
            <w:rPr>
              <w:color w:val="000000"/>
            </w:rPr>
            <w:tab/>
            <w:t>to ensure an audit trail is maintained on access to technical and evidential requirements;</w:t>
          </w:r>
          <w:r w:rsidRPr="009E0655">
            <w:rPr>
              <w:b/>
              <w:color w:val="000000"/>
            </w:rPr>
            <w:t>]</w:t>
          </w:r>
        </w:p>
        <w:p w14:paraId="5DC95F05" w14:textId="77777777" w:rsidR="009E0655" w:rsidRPr="009E0655" w:rsidRDefault="009E0655" w:rsidP="009E0655">
          <w:pPr>
            <w:spacing w:after="200" w:line="360" w:lineRule="auto"/>
            <w:ind w:firstLine="709"/>
            <w:rPr>
              <w:color w:val="000000"/>
              <w:lang w:val="en-IE"/>
            </w:rPr>
          </w:pPr>
          <w:r w:rsidRPr="009E0655">
            <w:rPr>
              <w:b/>
            </w:rPr>
            <w:t>[</w:t>
          </w:r>
          <w:r w:rsidRPr="009E0655">
            <w:t xml:space="preserve">5.15 </w:t>
          </w:r>
          <w:r w:rsidRPr="009E0655">
            <w:tab/>
            <w:t>to register with the Office of the Data Protection Commissioner</w:t>
          </w:r>
          <w:r w:rsidRPr="009E0655">
            <w:rPr>
              <w:color w:val="000000"/>
              <w:lang w:val="en-IE"/>
            </w:rPr>
            <w:t xml:space="preserve"> </w:t>
          </w:r>
          <w:r w:rsidRPr="009E0655">
            <w:t>for Ireland.</w:t>
          </w:r>
          <w:r w:rsidRPr="009E0655">
            <w:rPr>
              <w:b/>
            </w:rPr>
            <w:t>]</w:t>
          </w:r>
        </w:p>
        <w:p w14:paraId="114F29D9" w14:textId="77777777" w:rsidR="009E0655" w:rsidRPr="009E0655" w:rsidRDefault="009E0655" w:rsidP="009E0655">
          <w:pPr>
            <w:spacing w:after="200" w:line="360" w:lineRule="auto"/>
            <w:ind w:firstLine="709"/>
            <w:rPr>
              <w:color w:val="000000"/>
              <w:lang w:val="en-IE"/>
            </w:rPr>
          </w:pPr>
          <w:r w:rsidRPr="009E0655">
            <w:rPr>
              <w:color w:val="000000"/>
              <w:lang w:val="en-IE"/>
            </w:rPr>
            <w:t xml:space="preserve">5.16  </w:t>
          </w:r>
          <w:r w:rsidRPr="009E0655">
            <w:rPr>
              <w:color w:val="000000"/>
              <w:lang w:val="en-IE"/>
            </w:rPr>
            <w:tab/>
            <w:t xml:space="preserve">not to knowingly cause the </w:t>
          </w:r>
          <w:r w:rsidRPr="009E0655">
            <w:rPr>
              <w:color w:val="000000"/>
            </w:rPr>
            <w:t>Client</w:t>
          </w:r>
          <w:r w:rsidRPr="009E0655">
            <w:rPr>
              <w:color w:val="000000"/>
              <w:lang w:val="en-IE"/>
            </w:rPr>
            <w:t xml:space="preserve"> to breach any of its obligations under the Data Protection Acts, 1988 and 2003 and such guidance as may be issued by the Data Protection Commissioner from time to time. </w:t>
          </w:r>
        </w:p>
        <w:p w14:paraId="250513F2" w14:textId="77777777" w:rsidR="009E0655" w:rsidRPr="009E0655" w:rsidRDefault="009E0655" w:rsidP="009E0655">
          <w:pPr>
            <w:rPr>
              <w:lang w:val="en-IE"/>
            </w:rPr>
          </w:pPr>
        </w:p>
        <w:p w14:paraId="4EDAE189" w14:textId="77777777" w:rsidR="009E0655" w:rsidRPr="009E0655" w:rsidRDefault="009E0655" w:rsidP="007973CB">
          <w:pPr>
            <w:numPr>
              <w:ilvl w:val="0"/>
              <w:numId w:val="60"/>
            </w:numPr>
            <w:spacing w:after="0" w:line="360" w:lineRule="auto"/>
            <w:contextualSpacing/>
            <w:jc w:val="left"/>
          </w:pPr>
          <w:r w:rsidRPr="009E0655">
            <w:t xml:space="preserve">The Parties agree that any breach or threatened breach of this Agreement by the Contractor may cause not only financial harm but, irreparable harm to the Client and that money damages may not provide an adequate remedy for such harm.  In the event of a breach or threatened breach of this Agreement, the Client in addition to any other rights it may have shall be entitled to obtain equitable relief, including an injunction, without the necessity of posting any bond or surety. </w:t>
          </w:r>
        </w:p>
        <w:p w14:paraId="3E0B2E92" w14:textId="77777777" w:rsidR="009E0655" w:rsidRPr="009E0655" w:rsidRDefault="009E0655" w:rsidP="009E0655">
          <w:pPr>
            <w:spacing w:line="360" w:lineRule="auto"/>
            <w:contextualSpacing/>
          </w:pPr>
        </w:p>
        <w:p w14:paraId="4E065CCC" w14:textId="77777777" w:rsidR="009E0655" w:rsidRPr="009E0655" w:rsidRDefault="009E0655" w:rsidP="007973CB">
          <w:pPr>
            <w:numPr>
              <w:ilvl w:val="0"/>
              <w:numId w:val="60"/>
            </w:numPr>
            <w:spacing w:after="200" w:line="360" w:lineRule="auto"/>
            <w:ind w:hanging="426"/>
            <w:contextualSpacing/>
            <w:jc w:val="left"/>
            <w:rPr>
              <w:b/>
              <w:bCs/>
              <w:lang w:eastAsia="en-IE"/>
            </w:rPr>
          </w:pPr>
          <w:r w:rsidRPr="009E0655">
            <w:t xml:space="preserve">The Contractor shall not obtain any proprietary interest or any other interest whatsoever in the Confidential Information furnished to the Contractor by the Client and the Contractor so acknowledges and confirms. </w:t>
          </w:r>
        </w:p>
        <w:p w14:paraId="6522DC11" w14:textId="77777777" w:rsidR="009E0655" w:rsidRPr="009E0655" w:rsidRDefault="009E0655" w:rsidP="009E0655">
          <w:pPr>
            <w:ind w:left="720"/>
            <w:contextualSpacing/>
            <w:rPr>
              <w:lang w:eastAsia="en-IE"/>
            </w:rPr>
          </w:pPr>
        </w:p>
        <w:p w14:paraId="05616FD7" w14:textId="77777777" w:rsidR="009E0655" w:rsidRPr="009E0655" w:rsidRDefault="009E0655" w:rsidP="007973CB">
          <w:pPr>
            <w:numPr>
              <w:ilvl w:val="0"/>
              <w:numId w:val="60"/>
            </w:numPr>
            <w:spacing w:after="200" w:line="360" w:lineRule="auto"/>
            <w:ind w:hanging="426"/>
            <w:contextualSpacing/>
            <w:jc w:val="left"/>
            <w:rPr>
              <w:b/>
              <w:bCs/>
              <w:lang w:eastAsia="en-IE"/>
            </w:rPr>
          </w:pPr>
          <w:r w:rsidRPr="009E0655">
            <w:rPr>
              <w:lang w:eastAsia="en-IE"/>
            </w:rPr>
            <w:lastRenderedPageBreak/>
            <w:t xml:space="preserve">The Contractor shall indemnify and keep the Client indemnified in full from and against all claims, proceedings, actions, damages, losses, penalties, fines, levies, costs, expenses and all loss of goodwill, whether direct or indirect and all consequential or indirect loss howsoever arising out of, in respect of or in connection with any breach by the Contractor of this Agreement.  </w:t>
          </w:r>
        </w:p>
        <w:p w14:paraId="060C41A8" w14:textId="77777777" w:rsidR="009E0655" w:rsidRPr="009E0655" w:rsidRDefault="009E0655" w:rsidP="009E0655">
          <w:pPr>
            <w:ind w:left="720"/>
            <w:contextualSpacing/>
            <w:rPr>
              <w:lang w:eastAsia="en-IE"/>
            </w:rPr>
          </w:pPr>
        </w:p>
        <w:p w14:paraId="1F3F8680" w14:textId="77777777" w:rsidR="009E0655" w:rsidRPr="009E0655" w:rsidRDefault="009E0655" w:rsidP="007973CB">
          <w:pPr>
            <w:numPr>
              <w:ilvl w:val="0"/>
              <w:numId w:val="60"/>
            </w:numPr>
            <w:spacing w:after="200" w:line="360" w:lineRule="auto"/>
            <w:ind w:hanging="426"/>
            <w:contextualSpacing/>
            <w:jc w:val="left"/>
            <w:rPr>
              <w:b/>
              <w:bCs/>
              <w:lang w:eastAsia="en-IE"/>
            </w:rPr>
          </w:pPr>
          <w:r w:rsidRPr="009E0655">
            <w:rPr>
              <w:lang w:eastAsia="en-IE"/>
            </w:rPr>
            <w:t xml:space="preserve">The </w:t>
          </w:r>
          <w:r w:rsidRPr="009E0655">
            <w:rPr>
              <w:lang w:val="en-US" w:eastAsia="en-IE"/>
            </w:rPr>
            <w:t xml:space="preserve">Client </w:t>
          </w:r>
          <w:r w:rsidRPr="009E0655">
            <w:rPr>
              <w:lang w:eastAsia="en-IE"/>
            </w:rPr>
            <w:t xml:space="preserve">is the Data Controller in respect of any Personal Data and is responsible to the Data Protection Commissioner for the security of Personal Data.  The Contractor must report suspected or actual security incidents (as defined at Clause [9.1] below) to the Data Protection Commissioner.  Such reporting is the Client’s responsibility and it will decide each case on its individual circumstances.  All Security Incidents must be reported to [  insert name ] of the </w:t>
          </w:r>
          <w:r w:rsidRPr="009E0655">
            <w:rPr>
              <w:lang w:val="en-US" w:eastAsia="en-IE"/>
            </w:rPr>
            <w:t xml:space="preserve">Client </w:t>
          </w:r>
          <w:r w:rsidRPr="009E0655">
            <w:rPr>
              <w:lang w:eastAsia="en-IE"/>
            </w:rPr>
            <w:t>as soon as discovered.  Contact details will be provided by the Client to the Contractor.</w:t>
          </w:r>
        </w:p>
        <w:p w14:paraId="6317A661" w14:textId="77777777" w:rsidR="009E0655" w:rsidRPr="009E0655" w:rsidRDefault="009E0655" w:rsidP="009E0655">
          <w:pPr>
            <w:ind w:left="720"/>
            <w:contextualSpacing/>
            <w:rPr>
              <w:b/>
              <w:bCs/>
              <w:lang w:eastAsia="en-IE"/>
            </w:rPr>
          </w:pPr>
        </w:p>
        <w:p w14:paraId="1D56B4D3" w14:textId="77777777" w:rsidR="009E0655" w:rsidRPr="009E0655" w:rsidRDefault="009E0655" w:rsidP="007973CB">
          <w:pPr>
            <w:numPr>
              <w:ilvl w:val="1"/>
              <w:numId w:val="62"/>
            </w:numPr>
            <w:spacing w:after="200" w:line="360" w:lineRule="auto"/>
            <w:ind w:hanging="731"/>
            <w:contextualSpacing/>
            <w:jc w:val="left"/>
            <w:rPr>
              <w:b/>
              <w:bCs/>
              <w:lang w:eastAsia="en-IE"/>
            </w:rPr>
          </w:pPr>
          <w:r w:rsidRPr="009E0655">
            <w:rPr>
              <w:bCs/>
              <w:lang w:eastAsia="en-IE"/>
            </w:rPr>
            <w:t>A</w:t>
          </w:r>
          <w:r w:rsidRPr="009E0655">
            <w:rPr>
              <w:b/>
              <w:bCs/>
              <w:lang w:eastAsia="en-IE"/>
            </w:rPr>
            <w:t xml:space="preserve"> </w:t>
          </w:r>
          <w:r w:rsidRPr="009E0655">
            <w:rPr>
              <w:lang w:eastAsia="en-IE"/>
            </w:rPr>
            <w:t xml:space="preserve">Security Incident is defined as: </w:t>
          </w:r>
        </w:p>
        <w:p w14:paraId="2263D779" w14:textId="77777777" w:rsidR="009E0655" w:rsidRPr="009E0655" w:rsidRDefault="009E0655" w:rsidP="009E0655">
          <w:pPr>
            <w:spacing w:line="360" w:lineRule="auto"/>
            <w:rPr>
              <w:color w:val="000000"/>
              <w:lang w:eastAsia="en-IE"/>
            </w:rPr>
          </w:pPr>
          <w:r w:rsidRPr="009E0655">
            <w:rPr>
              <w:lang w:eastAsia="en-IE"/>
            </w:rPr>
            <w:t xml:space="preserve">“A deliberate attempt, whether successful or not, to compromise the Client’s data or Confidential Information and/or any incident resulting in a loss of Client data or Confidential Information.  This includes a breakdown in provider systems/processes that has resulted in the Client’s data or Confidential Information becoming exposed/potentially exposed to external sources.  It also includes Confidential Information or Personal Data given to unauthorised person or persons and/or </w:t>
          </w:r>
          <w:r w:rsidRPr="009E0655">
            <w:rPr>
              <w:color w:val="000000"/>
              <w:lang w:eastAsia="en-IE"/>
            </w:rPr>
            <w:t>any incident that gives rise to a risk of unauthorised disclosure, loss, destruction or alteration of Confidential Information or Personal Data, in manual or electronic form”.</w:t>
          </w:r>
        </w:p>
        <w:p w14:paraId="6B4E081C" w14:textId="77777777" w:rsidR="009E0655" w:rsidRPr="009E0655" w:rsidRDefault="009E0655" w:rsidP="009E0655">
          <w:pPr>
            <w:spacing w:line="360" w:lineRule="auto"/>
            <w:ind w:left="792"/>
            <w:rPr>
              <w:lang w:eastAsia="en-IE"/>
            </w:rPr>
          </w:pPr>
        </w:p>
        <w:p w14:paraId="2B99FB21" w14:textId="77777777" w:rsidR="009E0655" w:rsidRPr="009E0655" w:rsidRDefault="009E0655" w:rsidP="007973CB">
          <w:pPr>
            <w:numPr>
              <w:ilvl w:val="1"/>
              <w:numId w:val="62"/>
            </w:numPr>
            <w:tabs>
              <w:tab w:val="left" w:pos="720"/>
            </w:tabs>
            <w:spacing w:after="200" w:line="360" w:lineRule="auto"/>
            <w:ind w:firstLine="709"/>
            <w:contextualSpacing/>
            <w:jc w:val="left"/>
          </w:pPr>
          <w:r w:rsidRPr="009E0655">
            <w:rPr>
              <w:lang w:val="en-US" w:eastAsia="en-IE"/>
            </w:rPr>
            <w:t xml:space="preserve">The Contractor shall co-operate and assist, in a timeframe that may be determined by the Client, in the investigation of any complaint made or </w:t>
          </w:r>
          <w:r w:rsidRPr="009E0655">
            <w:rPr>
              <w:lang w:eastAsia="en-IE"/>
            </w:rPr>
            <w:t xml:space="preserve">Security Incident and may be required to </w:t>
          </w:r>
          <w:r w:rsidRPr="009E0655">
            <w:rPr>
              <w:lang w:val="en-US" w:eastAsia="en-IE"/>
            </w:rPr>
            <w:t>examine relevant records on foot of any request legally made in relation to data breaches and/or unlawful processing.  For the avoidance of any doubt all sub-contractors of the Contractor shall also be obliged to co-operate and assist in the investigation of any complaint made or examine relevant records on foot of any request legally made in relation to data breaches and/or unlawful processing.</w:t>
          </w:r>
        </w:p>
        <w:p w14:paraId="4D43FCA0" w14:textId="77777777" w:rsidR="009E0655" w:rsidRPr="009E0655" w:rsidRDefault="009E0655" w:rsidP="009E0655">
          <w:pPr>
            <w:tabs>
              <w:tab w:val="left" w:pos="720"/>
            </w:tabs>
            <w:spacing w:after="200" w:line="319" w:lineRule="auto"/>
            <w:rPr>
              <w:color w:val="333399"/>
            </w:rPr>
          </w:pPr>
        </w:p>
        <w:p w14:paraId="443F6595" w14:textId="77777777" w:rsidR="009E0655" w:rsidRPr="009E0655" w:rsidRDefault="009E0655" w:rsidP="009E0655">
          <w:pPr>
            <w:tabs>
              <w:tab w:val="left" w:pos="720"/>
            </w:tabs>
            <w:spacing w:after="200" w:line="319" w:lineRule="auto"/>
            <w:ind w:hanging="426"/>
          </w:pPr>
          <w:r w:rsidRPr="009E0655">
            <w:rPr>
              <w:b/>
            </w:rPr>
            <w:t>[</w:t>
          </w:r>
          <w:r w:rsidRPr="009E0655">
            <w:t>10.</w:t>
          </w:r>
          <w:r w:rsidRPr="009E0655">
            <w:tab/>
            <w:t xml:space="preserve">The Contractor shall, in the performance of the Contract, access only such hardware, software, infrastructure, or any part of the Client’s databases, data or ICT system(s) as may be necessary for the </w:t>
          </w:r>
          <w:r w:rsidRPr="009E0655">
            <w:lastRenderedPageBreak/>
            <w:t>purposes of the Competition (and obligations thereunder or arising therefrom) and only as directed by the Client and in the manner agreed in writing between the Parties.</w:t>
          </w:r>
          <w:r w:rsidRPr="009E0655">
            <w:rPr>
              <w:b/>
            </w:rPr>
            <w:t>]</w:t>
          </w:r>
        </w:p>
        <w:p w14:paraId="4F28EEB4" w14:textId="77777777" w:rsidR="009E0655" w:rsidRPr="009E0655" w:rsidRDefault="009E0655" w:rsidP="009E0655">
          <w:pPr>
            <w:spacing w:line="319" w:lineRule="auto"/>
            <w:ind w:hanging="426"/>
          </w:pPr>
          <w:r w:rsidRPr="009E0655">
            <w:t>11.</w:t>
          </w:r>
          <w:r w:rsidRPr="009E0655">
            <w:rPr>
              <w:color w:val="333399"/>
            </w:rPr>
            <w:tab/>
          </w:r>
          <w:r w:rsidRPr="009E0655">
            <w:t>The Contractor agrees that this Agreement will continue in force notwithstanding any court order relating to the Competition or termination of the Contract (if awarded) for any reason.</w:t>
          </w:r>
        </w:p>
        <w:p w14:paraId="705A469B" w14:textId="77777777" w:rsidR="009E0655" w:rsidRPr="009E0655" w:rsidRDefault="009E0655" w:rsidP="009E0655">
          <w:pPr>
            <w:tabs>
              <w:tab w:val="left" w:pos="720"/>
            </w:tabs>
            <w:spacing w:line="319" w:lineRule="auto"/>
            <w:ind w:hanging="426"/>
          </w:pPr>
        </w:p>
        <w:p w14:paraId="525392A2" w14:textId="77777777" w:rsidR="009E0655" w:rsidRPr="009E0655" w:rsidRDefault="009E0655" w:rsidP="009E0655">
          <w:pPr>
            <w:spacing w:after="200" w:line="319" w:lineRule="auto"/>
            <w:ind w:hanging="426"/>
          </w:pPr>
          <w:r w:rsidRPr="009E0655">
            <w:t>12.</w:t>
          </w:r>
          <w:r w:rsidRPr="009E0655">
            <w:rPr>
              <w:color w:val="333399"/>
            </w:rPr>
            <w:tab/>
          </w:r>
          <w:r w:rsidRPr="009E0655">
            <w:t>The Contractor agrees that this Agreement shall in all aspects be governed by and construed in accordance with the laws of Ireland and the Contractor hereby further agrees that the courts of Ireland have exclusive jurisdiction to hear and determine any disputes arising out of or in connection with this Agreement.</w:t>
          </w:r>
        </w:p>
        <w:p w14:paraId="6B2D2119" w14:textId="77777777" w:rsidR="009E0655" w:rsidRPr="009E0655" w:rsidRDefault="009E0655" w:rsidP="009E0655">
          <w:pPr>
            <w:spacing w:after="200" w:line="319" w:lineRule="auto"/>
          </w:pPr>
        </w:p>
        <w:p w14:paraId="3D5BAA87" w14:textId="77777777" w:rsidR="009E0655" w:rsidRPr="009E0655" w:rsidRDefault="009E0655" w:rsidP="009E0655">
          <w:pPr>
            <w:tabs>
              <w:tab w:val="left" w:pos="720"/>
            </w:tabs>
            <w:spacing w:after="200" w:line="319" w:lineRule="auto"/>
          </w:pPr>
        </w:p>
        <w:p w14:paraId="00A9CCFF" w14:textId="77777777" w:rsidR="009E0655" w:rsidRPr="009E0655" w:rsidRDefault="009E0655" w:rsidP="009E0655"/>
        <w:tbl>
          <w:tblPr>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4497"/>
            <w:gridCol w:w="4499"/>
          </w:tblGrid>
          <w:tr w:rsidR="009E0655" w:rsidRPr="009E0655" w14:paraId="398A8559" w14:textId="77777777" w:rsidTr="00775AB9">
            <w:trPr>
              <w:trHeight w:val="964"/>
            </w:trPr>
            <w:tc>
              <w:tcPr>
                <w:tcW w:w="4642" w:type="dxa"/>
                <w:shd w:val="clear" w:color="auto" w:fill="CCCCCC"/>
              </w:tcPr>
              <w:p w14:paraId="0D29FED9" w14:textId="77777777" w:rsidR="009E0655" w:rsidRPr="009E0655" w:rsidRDefault="009E0655" w:rsidP="009E0655">
                <w:r w:rsidRPr="009E0655">
                  <w:t>SIGNED for and on behalf of the Client</w:t>
                </w:r>
              </w:p>
              <w:p w14:paraId="1F2284C1" w14:textId="77777777" w:rsidR="009E0655" w:rsidRPr="009E0655" w:rsidRDefault="009E0655" w:rsidP="009E0655"/>
              <w:p w14:paraId="0A4BAEC1" w14:textId="77777777" w:rsidR="009E0655" w:rsidRPr="009E0655" w:rsidRDefault="009E0655" w:rsidP="009E0655"/>
              <w:p w14:paraId="147BDAA6" w14:textId="77777777" w:rsidR="009E0655" w:rsidRPr="009E0655" w:rsidRDefault="009E0655" w:rsidP="009E0655"/>
              <w:p w14:paraId="6E7FDACC" w14:textId="77777777" w:rsidR="009E0655" w:rsidRPr="009E0655" w:rsidRDefault="009E0655" w:rsidP="009E0655">
                <w:r w:rsidRPr="009E0655">
                  <w:t>(being a duly authorised officer)</w:t>
                </w:r>
              </w:p>
            </w:tc>
            <w:tc>
              <w:tcPr>
                <w:tcW w:w="4645" w:type="dxa"/>
                <w:shd w:val="clear" w:color="auto" w:fill="CCCCCC"/>
              </w:tcPr>
              <w:p w14:paraId="39F9A70E" w14:textId="77777777" w:rsidR="009E0655" w:rsidRPr="009E0655" w:rsidRDefault="009E0655" w:rsidP="009E0655">
                <w:r w:rsidRPr="009E0655">
                  <w:t>SIGNED for and on behalf of the Contractor</w:t>
                </w:r>
              </w:p>
            </w:tc>
          </w:tr>
          <w:tr w:rsidR="009E0655" w:rsidRPr="009E0655" w14:paraId="4DD3B6B9" w14:textId="77777777" w:rsidTr="00775AB9">
            <w:trPr>
              <w:trHeight w:val="1044"/>
            </w:trPr>
            <w:tc>
              <w:tcPr>
                <w:tcW w:w="4642" w:type="dxa"/>
                <w:shd w:val="clear" w:color="auto" w:fill="CCCCCC"/>
              </w:tcPr>
              <w:p w14:paraId="122A8931" w14:textId="77777777" w:rsidR="009E0655" w:rsidRPr="009E0655" w:rsidRDefault="009E0655" w:rsidP="009E0655">
                <w:r w:rsidRPr="009E0655">
                  <w:t>Witness</w:t>
                </w:r>
              </w:p>
            </w:tc>
            <w:tc>
              <w:tcPr>
                <w:tcW w:w="4645" w:type="dxa"/>
                <w:shd w:val="clear" w:color="auto" w:fill="CCCCCC"/>
              </w:tcPr>
              <w:p w14:paraId="04DDD8D3" w14:textId="77777777" w:rsidR="009E0655" w:rsidRPr="009E0655" w:rsidRDefault="009E0655" w:rsidP="009E0655">
                <w:r w:rsidRPr="009E0655">
                  <w:t>Witness</w:t>
                </w:r>
              </w:p>
            </w:tc>
          </w:tr>
          <w:tr w:rsidR="009E0655" w:rsidRPr="009E0655" w14:paraId="2037D1BB" w14:textId="77777777" w:rsidTr="00775AB9">
            <w:trPr>
              <w:trHeight w:val="507"/>
            </w:trPr>
            <w:tc>
              <w:tcPr>
                <w:tcW w:w="4642" w:type="dxa"/>
                <w:shd w:val="clear" w:color="auto" w:fill="CCCCCC"/>
              </w:tcPr>
              <w:p w14:paraId="4E15A728" w14:textId="77777777" w:rsidR="009E0655" w:rsidRPr="009E0655" w:rsidRDefault="009E0655" w:rsidP="009E0655"/>
            </w:tc>
            <w:tc>
              <w:tcPr>
                <w:tcW w:w="4645" w:type="dxa"/>
                <w:shd w:val="clear" w:color="auto" w:fill="CCCCCC"/>
              </w:tcPr>
              <w:p w14:paraId="2FBA7C1B" w14:textId="77777777" w:rsidR="009E0655" w:rsidRPr="009E0655" w:rsidRDefault="009E0655" w:rsidP="009E0655"/>
            </w:tc>
          </w:tr>
        </w:tbl>
        <w:p w14:paraId="1875B612" w14:textId="77777777" w:rsidR="009E0655" w:rsidRPr="009E0655" w:rsidRDefault="009E0655" w:rsidP="009E0655">
          <w:pPr>
            <w:jc w:val="left"/>
            <w:rPr>
              <w:b/>
              <w:bCs/>
              <w:color w:val="2E74B5" w:themeColor="accent1" w:themeShade="BF"/>
              <w:sz w:val="28"/>
              <w:szCs w:val="28"/>
            </w:rPr>
          </w:pPr>
        </w:p>
        <w:p w14:paraId="76D6A0C9" w14:textId="77777777" w:rsidR="009E0655" w:rsidRPr="009E0655" w:rsidRDefault="009E0655" w:rsidP="009E0655">
          <w:pPr>
            <w:jc w:val="left"/>
          </w:pPr>
        </w:p>
        <w:p w14:paraId="22E32D77" w14:textId="77777777" w:rsidR="009E0655" w:rsidRPr="009E0655" w:rsidRDefault="009E0655" w:rsidP="009E0655">
          <w:pPr>
            <w:spacing w:after="200"/>
            <w:rPr>
              <w:rFonts w:asciiTheme="minorHAnsi" w:hAnsiTheme="minorHAnsi"/>
              <w:szCs w:val="22"/>
            </w:rPr>
          </w:pPr>
        </w:p>
        <w:p w14:paraId="0053FE2F" w14:textId="77777777" w:rsidR="009E0655" w:rsidRPr="009E0655" w:rsidRDefault="009E0655" w:rsidP="009E0655">
          <w:pPr>
            <w:spacing w:after="200"/>
            <w:rPr>
              <w:rFonts w:asciiTheme="minorHAnsi" w:hAnsiTheme="minorHAnsi"/>
              <w:szCs w:val="22"/>
            </w:rPr>
          </w:pPr>
        </w:p>
        <w:p w14:paraId="314AFD48" w14:textId="77777777" w:rsidR="009E0655" w:rsidRPr="009E0655" w:rsidRDefault="009E0655" w:rsidP="009E0655">
          <w:pPr>
            <w:spacing w:after="200"/>
            <w:rPr>
              <w:rFonts w:asciiTheme="minorHAnsi" w:hAnsiTheme="minorHAnsi"/>
              <w:szCs w:val="22"/>
            </w:rPr>
          </w:pPr>
        </w:p>
        <w:p w14:paraId="4F659106" w14:textId="77777777" w:rsidR="009E0655" w:rsidRPr="009E0655" w:rsidRDefault="009E0655" w:rsidP="009E0655">
          <w:pPr>
            <w:jc w:val="left"/>
            <w:rPr>
              <w:b/>
              <w:bCs/>
              <w:color w:val="2E74B5" w:themeColor="accent1" w:themeShade="BF"/>
              <w:sz w:val="28"/>
              <w:szCs w:val="28"/>
            </w:rPr>
          </w:pPr>
          <w:bookmarkStart w:id="69" w:name="_Hlk60308925"/>
          <w:r w:rsidRPr="009E0655">
            <w:rPr>
              <w:b/>
              <w:bCs/>
              <w:color w:val="2E74B5" w:themeColor="accent1" w:themeShade="BF"/>
              <w:sz w:val="28"/>
              <w:szCs w:val="28"/>
            </w:rPr>
            <w:t>APPENDIX 8: CURRICULUM VITAE TEMPLATES</w:t>
          </w:r>
        </w:p>
        <w:p w14:paraId="0679848D" w14:textId="77777777" w:rsidR="009E0655" w:rsidRPr="009E0655" w:rsidRDefault="009E0655" w:rsidP="009E0655">
          <w:pPr>
            <w:jc w:val="left"/>
            <w:rPr>
              <w:b/>
              <w:bCs/>
              <w:color w:val="2E74B5" w:themeColor="accent1" w:themeShade="BF"/>
              <w:sz w:val="28"/>
              <w:szCs w:val="28"/>
            </w:rPr>
          </w:pPr>
        </w:p>
        <w:tbl>
          <w:tblPr>
            <w:tblW w:w="9876" w:type="dxa"/>
            <w:tblInd w:w="12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2682"/>
            <w:gridCol w:w="42"/>
            <w:gridCol w:w="1262"/>
            <w:gridCol w:w="1559"/>
            <w:gridCol w:w="4331"/>
          </w:tblGrid>
          <w:tr w:rsidR="009E0655" w:rsidRPr="009E0655" w14:paraId="42C0B878" w14:textId="77777777" w:rsidTr="00775AB9">
            <w:trPr>
              <w:trHeight w:val="384"/>
            </w:trPr>
            <w:tc>
              <w:tcPr>
                <w:tcW w:w="9876" w:type="dxa"/>
                <w:gridSpan w:val="5"/>
                <w:shd w:val="clear" w:color="auto" w:fill="C5E0B3" w:themeFill="accent6" w:themeFillTint="66"/>
              </w:tcPr>
              <w:p w14:paraId="7EDEC1E0" w14:textId="77777777" w:rsidR="009E0655" w:rsidRPr="009E0655" w:rsidRDefault="009E0655" w:rsidP="009E0655">
                <w:pPr>
                  <w:spacing w:after="0" w:line="240" w:lineRule="auto"/>
                  <w:jc w:val="center"/>
                  <w:rPr>
                    <w:b/>
                  </w:rPr>
                </w:pPr>
                <w:r w:rsidRPr="009E0655">
                  <w:rPr>
                    <w:b/>
                  </w:rPr>
                  <w:t>Curriculum Vitae</w:t>
                </w:r>
              </w:p>
            </w:tc>
          </w:tr>
          <w:tr w:rsidR="009E0655" w:rsidRPr="009E0655" w14:paraId="00BE5C85" w14:textId="77777777" w:rsidTr="00775AB9">
            <w:trPr>
              <w:trHeight w:val="384"/>
            </w:trPr>
            <w:tc>
              <w:tcPr>
                <w:tcW w:w="9876" w:type="dxa"/>
                <w:gridSpan w:val="5"/>
                <w:shd w:val="clear" w:color="auto" w:fill="C5E0B3" w:themeFill="accent6" w:themeFillTint="66"/>
              </w:tcPr>
              <w:p w14:paraId="7671A470" w14:textId="77777777" w:rsidR="009E0655" w:rsidRPr="009E0655" w:rsidRDefault="009E0655" w:rsidP="009E0655">
                <w:pPr>
                  <w:spacing w:after="0" w:line="240" w:lineRule="auto"/>
                  <w:jc w:val="center"/>
                </w:pPr>
                <w:r w:rsidRPr="009E0655">
                  <w:rPr>
                    <w:b/>
                  </w:rPr>
                  <w:t>Section 1 – Personal Information</w:t>
                </w:r>
              </w:p>
            </w:tc>
          </w:tr>
          <w:tr w:rsidR="009E0655" w:rsidRPr="009E0655" w14:paraId="1E727A53" w14:textId="77777777" w:rsidTr="00775AB9">
            <w:trPr>
              <w:trHeight w:val="328"/>
            </w:trPr>
            <w:tc>
              <w:tcPr>
                <w:tcW w:w="2724" w:type="dxa"/>
                <w:gridSpan w:val="2"/>
              </w:tcPr>
              <w:p w14:paraId="21F0094C" w14:textId="77777777" w:rsidR="009E0655" w:rsidRPr="009E0655" w:rsidRDefault="009E0655" w:rsidP="009E0655">
                <w:pPr>
                  <w:spacing w:after="0" w:line="240" w:lineRule="auto"/>
                  <w:jc w:val="left"/>
                  <w:rPr>
                    <w:b/>
                  </w:rPr>
                </w:pPr>
                <w:r w:rsidRPr="009E0655">
                  <w:rPr>
                    <w:b/>
                  </w:rPr>
                  <w:t xml:space="preserve">Candidate Name: </w:t>
                </w:r>
              </w:p>
            </w:tc>
            <w:tc>
              <w:tcPr>
                <w:tcW w:w="7152" w:type="dxa"/>
                <w:gridSpan w:val="3"/>
              </w:tcPr>
              <w:p w14:paraId="10A17E2F" w14:textId="77777777" w:rsidR="009E0655" w:rsidRPr="009E0655" w:rsidRDefault="009E0655" w:rsidP="009E0655">
                <w:pPr>
                  <w:spacing w:after="0" w:line="240" w:lineRule="auto"/>
                  <w:jc w:val="left"/>
                </w:pPr>
              </w:p>
            </w:tc>
          </w:tr>
          <w:tr w:rsidR="009E0655" w:rsidRPr="009E0655" w14:paraId="3FFE36AD" w14:textId="77777777" w:rsidTr="00775AB9">
            <w:trPr>
              <w:trHeight w:val="290"/>
            </w:trPr>
            <w:tc>
              <w:tcPr>
                <w:tcW w:w="2724" w:type="dxa"/>
                <w:gridSpan w:val="2"/>
              </w:tcPr>
              <w:p w14:paraId="28CB888D" w14:textId="77777777" w:rsidR="009E0655" w:rsidRPr="009E0655" w:rsidRDefault="009E0655" w:rsidP="009E0655">
                <w:pPr>
                  <w:spacing w:after="0" w:line="240" w:lineRule="auto"/>
                  <w:jc w:val="left"/>
                  <w:rPr>
                    <w:b/>
                  </w:rPr>
                </w:pPr>
                <w:r w:rsidRPr="009E0655">
                  <w:rPr>
                    <w:b/>
                  </w:rPr>
                  <w:lastRenderedPageBreak/>
                  <w:t xml:space="preserve">Proposed for Role of: </w:t>
                </w:r>
              </w:p>
            </w:tc>
            <w:tc>
              <w:tcPr>
                <w:tcW w:w="7152" w:type="dxa"/>
                <w:gridSpan w:val="3"/>
              </w:tcPr>
              <w:p w14:paraId="23424282" w14:textId="66CFF470" w:rsidR="009E0655" w:rsidRPr="009E0655" w:rsidRDefault="009E0655" w:rsidP="009E0655">
                <w:pPr>
                  <w:spacing w:after="0" w:line="240" w:lineRule="auto"/>
                  <w:jc w:val="center"/>
                  <w:rPr>
                    <w:b/>
                  </w:rPr>
                </w:pPr>
                <w:r w:rsidRPr="009E0655">
                  <w:rPr>
                    <w:b/>
                  </w:rPr>
                  <w:t xml:space="preserve">Project Manager </w:t>
                </w:r>
              </w:p>
            </w:tc>
          </w:tr>
          <w:tr w:rsidR="009E0655" w:rsidRPr="009E0655" w14:paraId="71078AD8" w14:textId="77777777" w:rsidTr="00775AB9">
            <w:trPr>
              <w:trHeight w:val="528"/>
            </w:trPr>
            <w:tc>
              <w:tcPr>
                <w:tcW w:w="9876" w:type="dxa"/>
                <w:gridSpan w:val="5"/>
                <w:shd w:val="clear" w:color="auto" w:fill="C5E0B3" w:themeFill="accent6" w:themeFillTint="66"/>
              </w:tcPr>
              <w:p w14:paraId="16846AF2" w14:textId="77777777" w:rsidR="009E0655" w:rsidRPr="009E0655" w:rsidRDefault="009E0655" w:rsidP="009E0655">
                <w:pPr>
                  <w:spacing w:after="0" w:line="240" w:lineRule="auto"/>
                  <w:jc w:val="center"/>
                  <w:rPr>
                    <w:b/>
                  </w:rPr>
                </w:pPr>
                <w:r w:rsidRPr="009E0655">
                  <w:rPr>
                    <w:b/>
                  </w:rPr>
                  <w:t>Section 2 - Educational Qualifications</w:t>
                </w:r>
              </w:p>
            </w:tc>
          </w:tr>
          <w:tr w:rsidR="009E0655" w:rsidRPr="009E0655" w14:paraId="1E70145B" w14:textId="77777777" w:rsidTr="00775AB9">
            <w:trPr>
              <w:trHeight w:val="720"/>
            </w:trPr>
            <w:tc>
              <w:tcPr>
                <w:tcW w:w="2724" w:type="dxa"/>
                <w:gridSpan w:val="2"/>
                <w:shd w:val="clear" w:color="auto" w:fill="D9D9D9"/>
              </w:tcPr>
              <w:p w14:paraId="496684DE" w14:textId="77777777" w:rsidR="009E0655" w:rsidRPr="009E0655" w:rsidRDefault="009E0655" w:rsidP="009E0655">
                <w:pPr>
                  <w:spacing w:after="0" w:line="240" w:lineRule="auto"/>
                  <w:jc w:val="left"/>
                </w:pPr>
                <w:r w:rsidRPr="009E0655">
                  <w:rPr>
                    <w:i/>
                    <w:u w:val="single"/>
                  </w:rPr>
                  <w:t xml:space="preserve">Title of Degree(s) / qualification(s) held  </w:t>
                </w:r>
              </w:p>
            </w:tc>
            <w:tc>
              <w:tcPr>
                <w:tcW w:w="2821" w:type="dxa"/>
                <w:gridSpan w:val="2"/>
                <w:shd w:val="clear" w:color="auto" w:fill="C5E0B3" w:themeFill="accent6" w:themeFillTint="66"/>
              </w:tcPr>
              <w:p w14:paraId="7D0410FC" w14:textId="77777777" w:rsidR="009E0655" w:rsidRPr="009E0655" w:rsidRDefault="009E0655" w:rsidP="009E0655">
                <w:pPr>
                  <w:spacing w:after="0" w:line="240" w:lineRule="auto"/>
                  <w:jc w:val="left"/>
                </w:pPr>
                <w:r w:rsidRPr="009E0655">
                  <w:rPr>
                    <w:i/>
                    <w:u w:val="single"/>
                  </w:rPr>
                  <w:t>University, College or Examining Authority</w:t>
                </w:r>
              </w:p>
            </w:tc>
            <w:tc>
              <w:tcPr>
                <w:tcW w:w="4331" w:type="dxa"/>
                <w:shd w:val="clear" w:color="auto" w:fill="C5E0B3" w:themeFill="accent6" w:themeFillTint="66"/>
              </w:tcPr>
              <w:p w14:paraId="200C99AC" w14:textId="77777777" w:rsidR="009E0655" w:rsidRPr="009E0655" w:rsidRDefault="009E0655" w:rsidP="009E0655">
                <w:pPr>
                  <w:spacing w:after="0" w:line="240" w:lineRule="auto"/>
                  <w:jc w:val="left"/>
                </w:pPr>
                <w:r w:rsidRPr="009E0655">
                  <w:rPr>
                    <w:i/>
                    <w:u w:val="single"/>
                  </w:rPr>
                  <w:t>Year in which Degree(s) / qualification(s) was obtained</w:t>
                </w:r>
              </w:p>
            </w:tc>
          </w:tr>
          <w:tr w:rsidR="009E0655" w:rsidRPr="009E0655" w14:paraId="56D2121A" w14:textId="77777777" w:rsidTr="00775AB9">
            <w:trPr>
              <w:trHeight w:val="343"/>
            </w:trPr>
            <w:tc>
              <w:tcPr>
                <w:tcW w:w="2724" w:type="dxa"/>
                <w:gridSpan w:val="2"/>
              </w:tcPr>
              <w:p w14:paraId="4CC9BBBA" w14:textId="77777777" w:rsidR="009E0655" w:rsidRPr="009E0655" w:rsidRDefault="009E0655" w:rsidP="009E0655">
                <w:pPr>
                  <w:spacing w:after="0" w:line="240" w:lineRule="auto"/>
                  <w:jc w:val="left"/>
                  <w:rPr>
                    <w:b/>
                    <w:i/>
                    <w:u w:val="single"/>
                  </w:rPr>
                </w:pPr>
              </w:p>
            </w:tc>
            <w:tc>
              <w:tcPr>
                <w:tcW w:w="2821" w:type="dxa"/>
                <w:gridSpan w:val="2"/>
              </w:tcPr>
              <w:p w14:paraId="7233B226" w14:textId="77777777" w:rsidR="009E0655" w:rsidRPr="009E0655" w:rsidRDefault="009E0655" w:rsidP="009E0655">
                <w:pPr>
                  <w:spacing w:after="0" w:line="240" w:lineRule="auto"/>
                  <w:jc w:val="left"/>
                  <w:rPr>
                    <w:b/>
                    <w:i/>
                    <w:u w:val="single"/>
                  </w:rPr>
                </w:pPr>
              </w:p>
            </w:tc>
            <w:tc>
              <w:tcPr>
                <w:tcW w:w="4331" w:type="dxa"/>
              </w:tcPr>
              <w:p w14:paraId="44464501" w14:textId="77777777" w:rsidR="009E0655" w:rsidRPr="009E0655" w:rsidRDefault="009E0655" w:rsidP="009E0655">
                <w:pPr>
                  <w:spacing w:after="0" w:line="240" w:lineRule="auto"/>
                  <w:jc w:val="left"/>
                  <w:rPr>
                    <w:b/>
                    <w:i/>
                    <w:u w:val="single"/>
                  </w:rPr>
                </w:pPr>
              </w:p>
            </w:tc>
          </w:tr>
          <w:tr w:rsidR="009E0655" w:rsidRPr="009E0655" w14:paraId="76CA5E93" w14:textId="77777777" w:rsidTr="00775AB9">
            <w:trPr>
              <w:trHeight w:val="345"/>
            </w:trPr>
            <w:tc>
              <w:tcPr>
                <w:tcW w:w="2724" w:type="dxa"/>
                <w:gridSpan w:val="2"/>
              </w:tcPr>
              <w:p w14:paraId="540D4802" w14:textId="77777777" w:rsidR="009E0655" w:rsidRPr="009E0655" w:rsidRDefault="009E0655" w:rsidP="009E0655">
                <w:pPr>
                  <w:spacing w:after="0" w:line="240" w:lineRule="auto"/>
                  <w:jc w:val="left"/>
                  <w:rPr>
                    <w:b/>
                    <w:i/>
                    <w:u w:val="single"/>
                  </w:rPr>
                </w:pPr>
              </w:p>
            </w:tc>
            <w:tc>
              <w:tcPr>
                <w:tcW w:w="2821" w:type="dxa"/>
                <w:gridSpan w:val="2"/>
              </w:tcPr>
              <w:p w14:paraId="1C906964" w14:textId="77777777" w:rsidR="009E0655" w:rsidRPr="009E0655" w:rsidRDefault="009E0655" w:rsidP="009E0655">
                <w:pPr>
                  <w:spacing w:after="0" w:line="240" w:lineRule="auto"/>
                  <w:jc w:val="left"/>
                  <w:rPr>
                    <w:b/>
                    <w:i/>
                    <w:u w:val="single"/>
                  </w:rPr>
                </w:pPr>
              </w:p>
            </w:tc>
            <w:tc>
              <w:tcPr>
                <w:tcW w:w="4331" w:type="dxa"/>
              </w:tcPr>
              <w:p w14:paraId="6B27F40C" w14:textId="77777777" w:rsidR="009E0655" w:rsidRPr="009E0655" w:rsidRDefault="009E0655" w:rsidP="009E0655">
                <w:pPr>
                  <w:spacing w:after="0" w:line="240" w:lineRule="auto"/>
                  <w:jc w:val="left"/>
                  <w:rPr>
                    <w:b/>
                    <w:i/>
                    <w:u w:val="single"/>
                  </w:rPr>
                </w:pPr>
              </w:p>
            </w:tc>
          </w:tr>
          <w:tr w:rsidR="009E0655" w:rsidRPr="009E0655" w14:paraId="7950D81F" w14:textId="77777777" w:rsidTr="00775AB9">
            <w:trPr>
              <w:trHeight w:val="483"/>
            </w:trPr>
            <w:tc>
              <w:tcPr>
                <w:tcW w:w="9876" w:type="dxa"/>
                <w:gridSpan w:val="5"/>
                <w:shd w:val="clear" w:color="auto" w:fill="C5E0B3" w:themeFill="accent6" w:themeFillTint="66"/>
              </w:tcPr>
              <w:p w14:paraId="4C9B3519" w14:textId="77777777" w:rsidR="009E0655" w:rsidRPr="009E0655" w:rsidRDefault="009E0655" w:rsidP="009E0655">
                <w:pPr>
                  <w:spacing w:after="0" w:line="240" w:lineRule="auto"/>
                  <w:jc w:val="center"/>
                  <w:rPr>
                    <w:b/>
                  </w:rPr>
                </w:pPr>
                <w:r w:rsidRPr="009E0655">
                  <w:rPr>
                    <w:b/>
                  </w:rPr>
                  <w:t>Section 3 - Career History (start with most recent position and add lines as required)</w:t>
                </w:r>
              </w:p>
            </w:tc>
          </w:tr>
          <w:tr w:rsidR="009E0655" w:rsidRPr="009E0655" w14:paraId="00B3BB54" w14:textId="77777777" w:rsidTr="00775AB9">
            <w:trPr>
              <w:trHeight w:val="447"/>
            </w:trPr>
            <w:tc>
              <w:tcPr>
                <w:tcW w:w="2682" w:type="dxa"/>
                <w:vMerge w:val="restart"/>
                <w:shd w:val="clear" w:color="auto" w:fill="D9D9D9"/>
              </w:tcPr>
              <w:p w14:paraId="2D800783" w14:textId="77777777" w:rsidR="009E0655" w:rsidRPr="009E0655" w:rsidRDefault="009E0655" w:rsidP="009E0655">
                <w:pPr>
                  <w:spacing w:after="0" w:line="240" w:lineRule="auto"/>
                  <w:jc w:val="left"/>
                </w:pPr>
                <w:r w:rsidRPr="009E0655">
                  <w:rPr>
                    <w:i/>
                    <w:u w:val="single"/>
                  </w:rPr>
                  <w:t>Employers’ name</w:t>
                </w:r>
              </w:p>
              <w:p w14:paraId="23ACF5F2" w14:textId="77777777" w:rsidR="009E0655" w:rsidRPr="009E0655" w:rsidRDefault="009E0655" w:rsidP="009E0655">
                <w:pPr>
                  <w:spacing w:after="0" w:line="240" w:lineRule="auto"/>
                  <w:jc w:val="left"/>
                </w:pPr>
              </w:p>
            </w:tc>
            <w:tc>
              <w:tcPr>
                <w:tcW w:w="2863" w:type="dxa"/>
                <w:gridSpan w:val="3"/>
                <w:shd w:val="clear" w:color="auto" w:fill="D9D9D9"/>
              </w:tcPr>
              <w:p w14:paraId="3D641816" w14:textId="77777777" w:rsidR="009E0655" w:rsidRPr="009E0655" w:rsidRDefault="009E0655" w:rsidP="009E0655">
                <w:pPr>
                  <w:spacing w:after="0" w:line="240" w:lineRule="auto"/>
                  <w:jc w:val="center"/>
                </w:pPr>
                <w:r w:rsidRPr="009E0655">
                  <w:rPr>
                    <w:i/>
                    <w:u w:val="single"/>
                  </w:rPr>
                  <w:t>Length of time in position</w:t>
                </w:r>
              </w:p>
            </w:tc>
            <w:tc>
              <w:tcPr>
                <w:tcW w:w="4331" w:type="dxa"/>
                <w:vMerge w:val="restart"/>
                <w:shd w:val="clear" w:color="auto" w:fill="D9D9D9"/>
              </w:tcPr>
              <w:p w14:paraId="43FCCF4C" w14:textId="77777777" w:rsidR="009E0655" w:rsidRPr="009E0655" w:rsidRDefault="009E0655" w:rsidP="009E0655">
                <w:pPr>
                  <w:spacing w:after="0" w:line="240" w:lineRule="auto"/>
                  <w:jc w:val="center"/>
                  <w:rPr>
                    <w:u w:val="single"/>
                  </w:rPr>
                </w:pPr>
                <w:r w:rsidRPr="009E0655">
                  <w:rPr>
                    <w:u w:val="single"/>
                  </w:rPr>
                  <w:t>Project Name and Role</w:t>
                </w:r>
              </w:p>
              <w:p w14:paraId="54A95F24" w14:textId="77777777" w:rsidR="009E0655" w:rsidRPr="009E0655" w:rsidRDefault="009E0655" w:rsidP="009E0655">
                <w:pPr>
                  <w:spacing w:after="0" w:line="240" w:lineRule="auto"/>
                  <w:jc w:val="left"/>
                </w:pPr>
              </w:p>
            </w:tc>
          </w:tr>
          <w:tr w:rsidR="009E0655" w:rsidRPr="009E0655" w14:paraId="3AFBFE06" w14:textId="77777777" w:rsidTr="00775AB9">
            <w:trPr>
              <w:trHeight w:val="261"/>
            </w:trPr>
            <w:tc>
              <w:tcPr>
                <w:tcW w:w="2682" w:type="dxa"/>
                <w:vMerge/>
              </w:tcPr>
              <w:p w14:paraId="0A26316D" w14:textId="77777777" w:rsidR="009E0655" w:rsidRPr="009E0655" w:rsidRDefault="009E0655" w:rsidP="009E0655">
                <w:pPr>
                  <w:spacing w:after="0" w:line="240" w:lineRule="auto"/>
                  <w:jc w:val="left"/>
                  <w:rPr>
                    <w:b/>
                    <w:i/>
                    <w:u w:val="single"/>
                  </w:rPr>
                </w:pPr>
              </w:p>
            </w:tc>
            <w:tc>
              <w:tcPr>
                <w:tcW w:w="1304" w:type="dxa"/>
                <w:gridSpan w:val="2"/>
                <w:shd w:val="clear" w:color="auto" w:fill="D9D9D9"/>
              </w:tcPr>
              <w:p w14:paraId="7642E701" w14:textId="77777777" w:rsidR="009E0655" w:rsidRPr="009E0655" w:rsidRDefault="009E0655" w:rsidP="009E0655">
                <w:pPr>
                  <w:spacing w:after="0" w:line="240" w:lineRule="auto"/>
                  <w:jc w:val="center"/>
                </w:pPr>
                <w:r w:rsidRPr="009E0655">
                  <w:rPr>
                    <w:i/>
                    <w:u w:val="single"/>
                  </w:rPr>
                  <w:t>From</w:t>
                </w:r>
              </w:p>
            </w:tc>
            <w:tc>
              <w:tcPr>
                <w:tcW w:w="1559" w:type="dxa"/>
                <w:shd w:val="clear" w:color="auto" w:fill="D9D9D9"/>
              </w:tcPr>
              <w:p w14:paraId="7FA516D8" w14:textId="77777777" w:rsidR="009E0655" w:rsidRPr="009E0655" w:rsidRDefault="009E0655" w:rsidP="009E0655">
                <w:pPr>
                  <w:spacing w:after="0" w:line="240" w:lineRule="auto"/>
                  <w:jc w:val="center"/>
                  <w:rPr>
                    <w:i/>
                    <w:u w:val="single"/>
                  </w:rPr>
                </w:pPr>
                <w:r w:rsidRPr="009E0655">
                  <w:rPr>
                    <w:i/>
                    <w:u w:val="single"/>
                  </w:rPr>
                  <w:t>To</w:t>
                </w:r>
              </w:p>
            </w:tc>
            <w:tc>
              <w:tcPr>
                <w:tcW w:w="4331" w:type="dxa"/>
                <w:vMerge/>
              </w:tcPr>
              <w:p w14:paraId="7B6A6044" w14:textId="77777777" w:rsidR="009E0655" w:rsidRPr="009E0655" w:rsidRDefault="009E0655" w:rsidP="009E0655">
                <w:pPr>
                  <w:spacing w:after="0" w:line="240" w:lineRule="auto"/>
                  <w:jc w:val="left"/>
                  <w:rPr>
                    <w:b/>
                    <w:i/>
                    <w:u w:val="single"/>
                  </w:rPr>
                </w:pPr>
              </w:p>
            </w:tc>
          </w:tr>
          <w:tr w:rsidR="009E0655" w:rsidRPr="009E0655" w14:paraId="1955CA84" w14:textId="77777777" w:rsidTr="00775AB9">
            <w:trPr>
              <w:trHeight w:val="311"/>
            </w:trPr>
            <w:tc>
              <w:tcPr>
                <w:tcW w:w="2682" w:type="dxa"/>
              </w:tcPr>
              <w:p w14:paraId="704D069E" w14:textId="77777777" w:rsidR="009E0655" w:rsidRPr="009E0655" w:rsidRDefault="009E0655" w:rsidP="009E0655">
                <w:pPr>
                  <w:spacing w:after="0" w:line="240" w:lineRule="auto"/>
                  <w:jc w:val="left"/>
                </w:pPr>
              </w:p>
            </w:tc>
            <w:tc>
              <w:tcPr>
                <w:tcW w:w="1304" w:type="dxa"/>
                <w:gridSpan w:val="2"/>
              </w:tcPr>
              <w:p w14:paraId="5603BE74" w14:textId="77777777" w:rsidR="009E0655" w:rsidRPr="009E0655" w:rsidRDefault="009E0655" w:rsidP="009E0655">
                <w:pPr>
                  <w:spacing w:after="0" w:line="240" w:lineRule="auto"/>
                  <w:jc w:val="left"/>
                </w:pPr>
              </w:p>
            </w:tc>
            <w:tc>
              <w:tcPr>
                <w:tcW w:w="1559" w:type="dxa"/>
              </w:tcPr>
              <w:p w14:paraId="68AE4713" w14:textId="77777777" w:rsidR="009E0655" w:rsidRPr="009E0655" w:rsidRDefault="009E0655" w:rsidP="009E0655">
                <w:pPr>
                  <w:spacing w:after="0" w:line="240" w:lineRule="auto"/>
                  <w:jc w:val="left"/>
                </w:pPr>
              </w:p>
            </w:tc>
            <w:tc>
              <w:tcPr>
                <w:tcW w:w="4331" w:type="dxa"/>
              </w:tcPr>
              <w:p w14:paraId="00E98311" w14:textId="77777777" w:rsidR="009E0655" w:rsidRPr="009E0655" w:rsidRDefault="009E0655" w:rsidP="009E0655">
                <w:pPr>
                  <w:spacing w:after="0" w:line="240" w:lineRule="auto"/>
                  <w:jc w:val="left"/>
                </w:pPr>
              </w:p>
            </w:tc>
          </w:tr>
          <w:tr w:rsidR="009E0655" w:rsidRPr="009E0655" w14:paraId="1182A1F6" w14:textId="77777777" w:rsidTr="00775AB9">
            <w:trPr>
              <w:trHeight w:val="287"/>
            </w:trPr>
            <w:tc>
              <w:tcPr>
                <w:tcW w:w="2682" w:type="dxa"/>
              </w:tcPr>
              <w:p w14:paraId="0B46EB4C" w14:textId="77777777" w:rsidR="009E0655" w:rsidRPr="009E0655" w:rsidRDefault="009E0655" w:rsidP="009E0655">
                <w:pPr>
                  <w:spacing w:after="0" w:line="240" w:lineRule="auto"/>
                  <w:jc w:val="left"/>
                </w:pPr>
              </w:p>
            </w:tc>
            <w:tc>
              <w:tcPr>
                <w:tcW w:w="1304" w:type="dxa"/>
                <w:gridSpan w:val="2"/>
              </w:tcPr>
              <w:p w14:paraId="3ABD6A36" w14:textId="77777777" w:rsidR="009E0655" w:rsidRPr="009E0655" w:rsidRDefault="009E0655" w:rsidP="009E0655">
                <w:pPr>
                  <w:spacing w:after="0" w:line="240" w:lineRule="auto"/>
                  <w:jc w:val="left"/>
                </w:pPr>
              </w:p>
            </w:tc>
            <w:tc>
              <w:tcPr>
                <w:tcW w:w="1559" w:type="dxa"/>
              </w:tcPr>
              <w:p w14:paraId="0FA0602A" w14:textId="77777777" w:rsidR="009E0655" w:rsidRPr="009E0655" w:rsidRDefault="009E0655" w:rsidP="009E0655">
                <w:pPr>
                  <w:spacing w:after="0" w:line="240" w:lineRule="auto"/>
                  <w:jc w:val="left"/>
                </w:pPr>
              </w:p>
            </w:tc>
            <w:tc>
              <w:tcPr>
                <w:tcW w:w="4331" w:type="dxa"/>
              </w:tcPr>
              <w:p w14:paraId="1695F271" w14:textId="77777777" w:rsidR="009E0655" w:rsidRPr="009E0655" w:rsidRDefault="009E0655" w:rsidP="009E0655">
                <w:pPr>
                  <w:spacing w:after="0" w:line="240" w:lineRule="auto"/>
                  <w:jc w:val="left"/>
                </w:pPr>
              </w:p>
            </w:tc>
          </w:tr>
          <w:tr w:rsidR="009E0655" w:rsidRPr="009E0655" w14:paraId="25FAC93F" w14:textId="77777777" w:rsidTr="00775AB9">
            <w:trPr>
              <w:trHeight w:val="432"/>
            </w:trPr>
            <w:tc>
              <w:tcPr>
                <w:tcW w:w="9876" w:type="dxa"/>
                <w:gridSpan w:val="5"/>
                <w:shd w:val="clear" w:color="auto" w:fill="C5E0B3" w:themeFill="accent6" w:themeFillTint="66"/>
              </w:tcPr>
              <w:p w14:paraId="5B8C03BA" w14:textId="77777777" w:rsidR="009E0655" w:rsidRPr="009E0655" w:rsidRDefault="009E0655" w:rsidP="009E0655">
                <w:pPr>
                  <w:shd w:val="clear" w:color="auto" w:fill="C5E0B3" w:themeFill="accent6" w:themeFillTint="66"/>
                  <w:spacing w:after="0" w:line="240" w:lineRule="auto"/>
                  <w:jc w:val="center"/>
                  <w:rPr>
                    <w:b/>
                  </w:rPr>
                </w:pPr>
                <w:r w:rsidRPr="009E0655">
                  <w:rPr>
                    <w:b/>
                  </w:rPr>
                  <w:t xml:space="preserve">Section 4-Detailed Description of Roles provided in the employments / engagements listed in Section 3 </w:t>
                </w:r>
              </w:p>
              <w:p w14:paraId="2577DA9A" w14:textId="77777777" w:rsidR="009E0655" w:rsidRPr="009E0655" w:rsidRDefault="009E0655" w:rsidP="009E0655">
                <w:pPr>
                  <w:shd w:val="clear" w:color="auto" w:fill="C5E0B3" w:themeFill="accent6" w:themeFillTint="66"/>
                  <w:spacing w:after="0" w:line="240" w:lineRule="auto"/>
                  <w:jc w:val="center"/>
                  <w:rPr>
                    <w:b/>
                  </w:rPr>
                </w:pPr>
              </w:p>
              <w:p w14:paraId="020A0C3B" w14:textId="77777777" w:rsidR="009E0655" w:rsidRPr="009E0655" w:rsidRDefault="009E0655" w:rsidP="009E0655">
                <w:pPr>
                  <w:shd w:val="clear" w:color="auto" w:fill="C5E0B3" w:themeFill="accent6" w:themeFillTint="66"/>
                  <w:spacing w:after="0" w:line="240" w:lineRule="auto"/>
                  <w:jc w:val="left"/>
                  <w:rPr>
                    <w:b/>
                  </w:rPr>
                </w:pPr>
                <w:r w:rsidRPr="009E0655">
                  <w:rPr>
                    <w:b/>
                  </w:rPr>
                  <w:t xml:space="preserve">Candidates must provide a detailed description of the role or roles undertaken in the employments / engagements specified in Section 3 including the Award Criteria Skills /Competencies utilised and the Technical Architecture involved in each Role. Additional tables may be added in Section 4 as required. </w:t>
                </w:r>
              </w:p>
              <w:p w14:paraId="5683F572" w14:textId="77777777" w:rsidR="009E0655" w:rsidRPr="009E0655" w:rsidRDefault="009E0655" w:rsidP="009E0655">
                <w:pPr>
                  <w:shd w:val="clear" w:color="auto" w:fill="C5E0B3" w:themeFill="accent6" w:themeFillTint="66"/>
                  <w:spacing w:after="0" w:line="240" w:lineRule="auto"/>
                  <w:jc w:val="left"/>
                  <w:rPr>
                    <w:b/>
                  </w:rPr>
                </w:pPr>
              </w:p>
              <w:p w14:paraId="1F6BF13B" w14:textId="77777777" w:rsidR="009E0655" w:rsidRPr="009E0655" w:rsidRDefault="009E0655" w:rsidP="009E0655">
                <w:pPr>
                  <w:shd w:val="clear" w:color="auto" w:fill="C5E0B3" w:themeFill="accent6" w:themeFillTint="66"/>
                  <w:spacing w:after="0" w:line="240" w:lineRule="auto"/>
                  <w:jc w:val="center"/>
                  <w:rPr>
                    <w:b/>
                  </w:rPr>
                </w:pPr>
                <w:r w:rsidRPr="009E0655">
                  <w:rPr>
                    <w:b/>
                  </w:rPr>
                  <w:t>Alternatively</w:t>
                </w:r>
              </w:p>
              <w:p w14:paraId="0B12349C" w14:textId="77777777" w:rsidR="009E0655" w:rsidRPr="009E0655" w:rsidRDefault="009E0655" w:rsidP="009E0655">
                <w:pPr>
                  <w:shd w:val="clear" w:color="auto" w:fill="C5E0B3" w:themeFill="accent6" w:themeFillTint="66"/>
                  <w:spacing w:after="0" w:line="240" w:lineRule="auto"/>
                  <w:jc w:val="center"/>
                  <w:rPr>
                    <w:b/>
                  </w:rPr>
                </w:pPr>
              </w:p>
              <w:p w14:paraId="547905C9" w14:textId="77777777" w:rsidR="009E0655" w:rsidRPr="009E0655" w:rsidRDefault="009E0655" w:rsidP="009E0655">
                <w:pPr>
                  <w:shd w:val="clear" w:color="auto" w:fill="C5E0B3" w:themeFill="accent6" w:themeFillTint="66"/>
                  <w:spacing w:after="0" w:line="240" w:lineRule="auto"/>
                  <w:jc w:val="left"/>
                  <w:rPr>
                    <w:b/>
                  </w:rPr>
                </w:pPr>
                <w:r w:rsidRPr="009E0655">
                  <w:rPr>
                    <w:b/>
                  </w:rPr>
                  <w:t>Candidates may provide a narrative, using the headings in the table below to elaborate on the employments / engagements listed in Section 3 above. The narrative should clearly be identified as CV Section 4.</w:t>
                </w:r>
              </w:p>
              <w:p w14:paraId="41DFC3F0" w14:textId="77777777" w:rsidR="009E0655" w:rsidRPr="009E0655" w:rsidRDefault="009E0655" w:rsidP="009E0655">
                <w:pPr>
                  <w:spacing w:after="0" w:line="240" w:lineRule="auto"/>
                  <w:jc w:val="left"/>
                  <w:rPr>
                    <w:b/>
                  </w:rPr>
                </w:pPr>
              </w:p>
              <w:p w14:paraId="406CB8D0" w14:textId="77777777" w:rsidR="009E0655" w:rsidRPr="009E0655" w:rsidRDefault="009E0655" w:rsidP="009E0655">
                <w:pPr>
                  <w:tabs>
                    <w:tab w:val="left" w:pos="426"/>
                  </w:tabs>
                  <w:spacing w:after="0" w:line="240" w:lineRule="auto"/>
                  <w:ind w:right="-1"/>
                  <w:jc w:val="left"/>
                </w:pPr>
              </w:p>
            </w:tc>
          </w:tr>
          <w:tr w:rsidR="009E0655" w:rsidRPr="009E0655" w14:paraId="4EF86F1B" w14:textId="77777777" w:rsidTr="00775AB9">
            <w:trPr>
              <w:trHeight w:val="588"/>
            </w:trPr>
            <w:tc>
              <w:tcPr>
                <w:tcW w:w="9876" w:type="dxa"/>
                <w:gridSpan w:val="5"/>
              </w:tcPr>
              <w:p w14:paraId="21074CE1" w14:textId="77777777" w:rsidR="009E0655" w:rsidRPr="009E0655" w:rsidRDefault="009E0655" w:rsidP="009E0655">
                <w:pPr>
                  <w:spacing w:after="0" w:line="240" w:lineRule="auto"/>
                  <w:jc w:val="left"/>
                </w:pPr>
              </w:p>
              <w:tbl>
                <w:tblPr>
                  <w:tblStyle w:val="TableGrid5"/>
                  <w:tblW w:w="0" w:type="auto"/>
                  <w:tblLook w:val="04A0" w:firstRow="1" w:lastRow="0" w:firstColumn="1" w:lastColumn="0" w:noHBand="0" w:noVBand="1"/>
                </w:tblPr>
                <w:tblGrid>
                  <w:gridCol w:w="3441"/>
                  <w:gridCol w:w="3244"/>
                  <w:gridCol w:w="2965"/>
                </w:tblGrid>
                <w:tr w:rsidR="009E0655" w:rsidRPr="009E0655" w14:paraId="22953288" w14:textId="77777777" w:rsidTr="00775AB9">
                  <w:tc>
                    <w:tcPr>
                      <w:tcW w:w="3441" w:type="dxa"/>
                    </w:tcPr>
                    <w:p w14:paraId="301D2928" w14:textId="77777777" w:rsidR="009E0655" w:rsidRPr="009E0655" w:rsidRDefault="009E0655" w:rsidP="009E0655">
                      <w:pPr>
                        <w:jc w:val="left"/>
                        <w:rPr>
                          <w:b/>
                          <w:bCs/>
                        </w:rPr>
                      </w:pPr>
                      <w:r w:rsidRPr="009E0655">
                        <w:rPr>
                          <w:b/>
                          <w:bCs/>
                        </w:rPr>
                        <w:t>Employer’s Name</w:t>
                      </w:r>
                    </w:p>
                  </w:tc>
                  <w:tc>
                    <w:tcPr>
                      <w:tcW w:w="6209" w:type="dxa"/>
                      <w:gridSpan w:val="2"/>
                    </w:tcPr>
                    <w:p w14:paraId="69C0C011" w14:textId="77777777" w:rsidR="009E0655" w:rsidRPr="009E0655" w:rsidRDefault="009E0655" w:rsidP="009E0655">
                      <w:pPr>
                        <w:jc w:val="left"/>
                        <w:rPr>
                          <w:b/>
                          <w:bCs/>
                        </w:rPr>
                      </w:pPr>
                    </w:p>
                  </w:tc>
                </w:tr>
                <w:tr w:rsidR="009E0655" w:rsidRPr="009E0655" w14:paraId="34DE6B8B" w14:textId="77777777" w:rsidTr="00775AB9">
                  <w:tc>
                    <w:tcPr>
                      <w:tcW w:w="3441" w:type="dxa"/>
                    </w:tcPr>
                    <w:p w14:paraId="50C04387" w14:textId="77777777" w:rsidR="009E0655" w:rsidRPr="009E0655" w:rsidRDefault="009E0655" w:rsidP="009E0655">
                      <w:pPr>
                        <w:jc w:val="left"/>
                        <w:rPr>
                          <w:b/>
                          <w:bCs/>
                        </w:rPr>
                      </w:pPr>
                      <w:r w:rsidRPr="009E0655">
                        <w:rPr>
                          <w:b/>
                          <w:bCs/>
                        </w:rPr>
                        <w:t>Project Name and Duration</w:t>
                      </w:r>
                    </w:p>
                  </w:tc>
                  <w:tc>
                    <w:tcPr>
                      <w:tcW w:w="6209" w:type="dxa"/>
                      <w:gridSpan w:val="2"/>
                    </w:tcPr>
                    <w:p w14:paraId="7AEB6DC0" w14:textId="77777777" w:rsidR="009E0655" w:rsidRPr="009E0655" w:rsidRDefault="009E0655" w:rsidP="009E0655">
                      <w:pPr>
                        <w:jc w:val="left"/>
                        <w:rPr>
                          <w:b/>
                          <w:bCs/>
                        </w:rPr>
                      </w:pPr>
                    </w:p>
                  </w:tc>
                </w:tr>
                <w:tr w:rsidR="009E0655" w:rsidRPr="009E0655" w14:paraId="642AC252" w14:textId="77777777" w:rsidTr="00775AB9">
                  <w:tc>
                    <w:tcPr>
                      <w:tcW w:w="3441" w:type="dxa"/>
                    </w:tcPr>
                    <w:p w14:paraId="53D072A9" w14:textId="77777777" w:rsidR="009E0655" w:rsidRPr="009E0655" w:rsidRDefault="009E0655" w:rsidP="009E0655">
                      <w:pPr>
                        <w:jc w:val="left"/>
                        <w:rPr>
                          <w:b/>
                          <w:bCs/>
                        </w:rPr>
                      </w:pPr>
                      <w:r w:rsidRPr="009E0655">
                        <w:rPr>
                          <w:b/>
                          <w:bCs/>
                        </w:rPr>
                        <w:t>Brief Description of Project &amp; Candidate Role</w:t>
                      </w:r>
                    </w:p>
                  </w:tc>
                  <w:tc>
                    <w:tcPr>
                      <w:tcW w:w="6209" w:type="dxa"/>
                      <w:gridSpan w:val="2"/>
                    </w:tcPr>
                    <w:p w14:paraId="7ECB9BF3" w14:textId="77777777" w:rsidR="009E0655" w:rsidRPr="009E0655" w:rsidRDefault="009E0655" w:rsidP="009E0655">
                      <w:pPr>
                        <w:jc w:val="left"/>
                        <w:rPr>
                          <w:b/>
                          <w:bCs/>
                        </w:rPr>
                      </w:pPr>
                    </w:p>
                  </w:tc>
                </w:tr>
                <w:tr w:rsidR="009E0655" w:rsidRPr="009E0655" w14:paraId="43BF54D2" w14:textId="77777777" w:rsidTr="00775AB9">
                  <w:tc>
                    <w:tcPr>
                      <w:tcW w:w="3441" w:type="dxa"/>
                    </w:tcPr>
                    <w:p w14:paraId="576DA62B" w14:textId="77777777" w:rsidR="009E0655" w:rsidRPr="009E0655" w:rsidRDefault="009E0655" w:rsidP="009E0655">
                      <w:pPr>
                        <w:jc w:val="left"/>
                        <w:rPr>
                          <w:b/>
                          <w:bCs/>
                        </w:rPr>
                      </w:pPr>
                      <w:r w:rsidRPr="009E0655">
                        <w:rPr>
                          <w:b/>
                          <w:bCs/>
                        </w:rPr>
                        <w:t xml:space="preserve">List Project Technical Architecture  </w:t>
                      </w:r>
                    </w:p>
                  </w:tc>
                  <w:tc>
                    <w:tcPr>
                      <w:tcW w:w="6209" w:type="dxa"/>
                      <w:gridSpan w:val="2"/>
                    </w:tcPr>
                    <w:p w14:paraId="248CAC6B" w14:textId="77777777" w:rsidR="009E0655" w:rsidRPr="009E0655" w:rsidRDefault="009E0655" w:rsidP="009E0655">
                      <w:pPr>
                        <w:jc w:val="left"/>
                        <w:rPr>
                          <w:b/>
                          <w:bCs/>
                        </w:rPr>
                      </w:pPr>
                    </w:p>
                  </w:tc>
                </w:tr>
                <w:tr w:rsidR="009E0655" w:rsidRPr="009E0655" w14:paraId="457CCE94" w14:textId="77777777" w:rsidTr="00775AB9">
                  <w:trPr>
                    <w:trHeight w:val="420"/>
                  </w:trPr>
                  <w:tc>
                    <w:tcPr>
                      <w:tcW w:w="3441" w:type="dxa"/>
                      <w:vMerge w:val="restart"/>
                    </w:tcPr>
                    <w:p w14:paraId="1E25CEDD" w14:textId="77777777" w:rsidR="009E0655" w:rsidRPr="009E0655" w:rsidRDefault="009E0655" w:rsidP="009E0655">
                      <w:pPr>
                        <w:jc w:val="left"/>
                        <w:rPr>
                          <w:b/>
                          <w:bCs/>
                        </w:rPr>
                      </w:pPr>
                      <w:r w:rsidRPr="009E0655">
                        <w:rPr>
                          <w:b/>
                          <w:bCs/>
                        </w:rPr>
                        <w:t xml:space="preserve">Identify the skills and competencies displayed on the project that are relevant to the award criteria listed for the DAFM role applied for.  </w:t>
                      </w:r>
                    </w:p>
                  </w:tc>
                  <w:tc>
                    <w:tcPr>
                      <w:tcW w:w="3244" w:type="dxa"/>
                    </w:tcPr>
                    <w:p w14:paraId="2B7DAE35" w14:textId="77777777" w:rsidR="009E0655" w:rsidRPr="009E0655" w:rsidRDefault="009E0655" w:rsidP="009E0655">
                      <w:pPr>
                        <w:jc w:val="left"/>
                        <w:rPr>
                          <w:b/>
                          <w:bCs/>
                        </w:rPr>
                      </w:pPr>
                      <w:r w:rsidRPr="009E0655">
                        <w:rPr>
                          <w:b/>
                          <w:bCs/>
                        </w:rPr>
                        <w:t>Skills used or Competency displayed</w:t>
                      </w:r>
                    </w:p>
                  </w:tc>
                  <w:tc>
                    <w:tcPr>
                      <w:tcW w:w="2965" w:type="dxa"/>
                    </w:tcPr>
                    <w:p w14:paraId="0F90EA65" w14:textId="77777777" w:rsidR="009E0655" w:rsidRPr="009E0655" w:rsidRDefault="009E0655" w:rsidP="009E0655">
                      <w:pPr>
                        <w:jc w:val="left"/>
                        <w:rPr>
                          <w:b/>
                          <w:bCs/>
                        </w:rPr>
                      </w:pPr>
                      <w:r w:rsidRPr="009E0655">
                        <w:rPr>
                          <w:b/>
                          <w:bCs/>
                        </w:rPr>
                        <w:t>Relevant to Selection / Award Criterion</w:t>
                      </w:r>
                    </w:p>
                  </w:tc>
                </w:tr>
                <w:tr w:rsidR="009E0655" w:rsidRPr="009E0655" w14:paraId="68AE6792" w14:textId="77777777" w:rsidTr="00775AB9">
                  <w:trPr>
                    <w:trHeight w:val="225"/>
                  </w:trPr>
                  <w:tc>
                    <w:tcPr>
                      <w:tcW w:w="3441" w:type="dxa"/>
                      <w:vMerge/>
                    </w:tcPr>
                    <w:p w14:paraId="600DCBD8" w14:textId="77777777" w:rsidR="009E0655" w:rsidRPr="009E0655" w:rsidRDefault="009E0655" w:rsidP="009E0655">
                      <w:pPr>
                        <w:jc w:val="left"/>
                      </w:pPr>
                    </w:p>
                  </w:tc>
                  <w:tc>
                    <w:tcPr>
                      <w:tcW w:w="3244" w:type="dxa"/>
                    </w:tcPr>
                    <w:p w14:paraId="0C5213A2" w14:textId="77777777" w:rsidR="009E0655" w:rsidRPr="009E0655" w:rsidRDefault="009E0655" w:rsidP="009E0655">
                      <w:pPr>
                        <w:jc w:val="left"/>
                      </w:pPr>
                    </w:p>
                  </w:tc>
                  <w:tc>
                    <w:tcPr>
                      <w:tcW w:w="2965" w:type="dxa"/>
                    </w:tcPr>
                    <w:p w14:paraId="43C7F27C" w14:textId="77777777" w:rsidR="009E0655" w:rsidRPr="009E0655" w:rsidRDefault="009E0655" w:rsidP="009E0655">
                      <w:pPr>
                        <w:jc w:val="left"/>
                      </w:pPr>
                    </w:p>
                  </w:tc>
                </w:tr>
                <w:tr w:rsidR="009E0655" w:rsidRPr="009E0655" w14:paraId="25731959" w14:textId="77777777" w:rsidTr="00775AB9">
                  <w:trPr>
                    <w:trHeight w:val="270"/>
                  </w:trPr>
                  <w:tc>
                    <w:tcPr>
                      <w:tcW w:w="3441" w:type="dxa"/>
                      <w:vMerge/>
                    </w:tcPr>
                    <w:p w14:paraId="05C834CB" w14:textId="77777777" w:rsidR="009E0655" w:rsidRPr="009E0655" w:rsidRDefault="009E0655" w:rsidP="009E0655">
                      <w:pPr>
                        <w:jc w:val="left"/>
                      </w:pPr>
                    </w:p>
                  </w:tc>
                  <w:tc>
                    <w:tcPr>
                      <w:tcW w:w="3244" w:type="dxa"/>
                    </w:tcPr>
                    <w:p w14:paraId="6C9E00AC" w14:textId="77777777" w:rsidR="009E0655" w:rsidRPr="009E0655" w:rsidRDefault="009E0655" w:rsidP="009E0655">
                      <w:pPr>
                        <w:jc w:val="left"/>
                      </w:pPr>
                    </w:p>
                  </w:tc>
                  <w:tc>
                    <w:tcPr>
                      <w:tcW w:w="2965" w:type="dxa"/>
                    </w:tcPr>
                    <w:p w14:paraId="048CB7C8" w14:textId="77777777" w:rsidR="009E0655" w:rsidRPr="009E0655" w:rsidRDefault="009E0655" w:rsidP="009E0655">
                      <w:pPr>
                        <w:jc w:val="left"/>
                      </w:pPr>
                    </w:p>
                  </w:tc>
                </w:tr>
                <w:tr w:rsidR="009E0655" w:rsidRPr="009E0655" w14:paraId="69BB238F" w14:textId="77777777" w:rsidTr="00775AB9">
                  <w:trPr>
                    <w:trHeight w:val="345"/>
                  </w:trPr>
                  <w:tc>
                    <w:tcPr>
                      <w:tcW w:w="3441" w:type="dxa"/>
                      <w:vMerge/>
                    </w:tcPr>
                    <w:p w14:paraId="4BA02CD2" w14:textId="77777777" w:rsidR="009E0655" w:rsidRPr="009E0655" w:rsidRDefault="009E0655" w:rsidP="009E0655">
                      <w:pPr>
                        <w:jc w:val="left"/>
                      </w:pPr>
                    </w:p>
                  </w:tc>
                  <w:tc>
                    <w:tcPr>
                      <w:tcW w:w="3244" w:type="dxa"/>
                    </w:tcPr>
                    <w:p w14:paraId="5AE444B0" w14:textId="77777777" w:rsidR="009E0655" w:rsidRPr="009E0655" w:rsidRDefault="009E0655" w:rsidP="009E0655">
                      <w:pPr>
                        <w:jc w:val="left"/>
                      </w:pPr>
                    </w:p>
                  </w:tc>
                  <w:tc>
                    <w:tcPr>
                      <w:tcW w:w="2965" w:type="dxa"/>
                    </w:tcPr>
                    <w:p w14:paraId="022BE9F6" w14:textId="77777777" w:rsidR="009E0655" w:rsidRPr="009E0655" w:rsidRDefault="009E0655" w:rsidP="009E0655">
                      <w:pPr>
                        <w:jc w:val="left"/>
                      </w:pPr>
                    </w:p>
                  </w:tc>
                </w:tr>
                <w:tr w:rsidR="009E0655" w:rsidRPr="009E0655" w14:paraId="4FC8021E" w14:textId="77777777" w:rsidTr="00775AB9">
                  <w:tc>
                    <w:tcPr>
                      <w:tcW w:w="9650" w:type="dxa"/>
                      <w:gridSpan w:val="3"/>
                    </w:tcPr>
                    <w:tbl>
                      <w:tblPr>
                        <w:tblStyle w:val="TableGrid5"/>
                        <w:tblW w:w="0" w:type="auto"/>
                        <w:tblLook w:val="04A0" w:firstRow="1" w:lastRow="0" w:firstColumn="1" w:lastColumn="0" w:noHBand="0" w:noVBand="1"/>
                      </w:tblPr>
                      <w:tblGrid>
                        <w:gridCol w:w="9414"/>
                      </w:tblGrid>
                      <w:tr w:rsidR="009E0655" w:rsidRPr="009E0655" w14:paraId="599D7526" w14:textId="77777777" w:rsidTr="00775AB9">
                        <w:tc>
                          <w:tcPr>
                            <w:tcW w:w="9414" w:type="dxa"/>
                            <w:shd w:val="clear" w:color="auto" w:fill="C5E0B3" w:themeFill="accent6" w:themeFillTint="66"/>
                          </w:tcPr>
                          <w:p w14:paraId="4B5010B3" w14:textId="77777777" w:rsidR="009E0655" w:rsidRPr="009E0655" w:rsidRDefault="009E0655" w:rsidP="009E0655">
                            <w:pPr>
                              <w:jc w:val="center"/>
                            </w:pPr>
                            <w:r w:rsidRPr="009E0655">
                              <w:rPr>
                                <w:b/>
                              </w:rPr>
                              <w:t>Section 5 – Tenderer’s Declaration</w:t>
                            </w:r>
                          </w:p>
                        </w:tc>
                      </w:tr>
                      <w:tr w:rsidR="009E0655" w:rsidRPr="009E0655" w14:paraId="528CF163" w14:textId="77777777" w:rsidTr="00775AB9">
                        <w:tc>
                          <w:tcPr>
                            <w:tcW w:w="9414" w:type="dxa"/>
                          </w:tcPr>
                          <w:p w14:paraId="08A40FA5" w14:textId="77777777" w:rsidR="009E0655" w:rsidRPr="009E0655" w:rsidRDefault="009E0655" w:rsidP="009E0655">
                            <w:pPr>
                              <w:autoSpaceDE w:val="0"/>
                              <w:autoSpaceDN w:val="0"/>
                              <w:adjustRightInd w:val="0"/>
                              <w:spacing w:after="0" w:line="240" w:lineRule="auto"/>
                              <w:ind w:left="360"/>
                              <w:jc w:val="left"/>
                              <w:rPr>
                                <w:rFonts w:cs="Calibri"/>
                                <w:color w:val="000000"/>
                                <w:sz w:val="22"/>
                                <w:szCs w:val="22"/>
                                <w:lang w:val="en-IE"/>
                              </w:rPr>
                            </w:pPr>
                          </w:p>
                          <w:p w14:paraId="18F8E271" w14:textId="77777777" w:rsidR="009E0655" w:rsidRPr="009E0655" w:rsidRDefault="009E0655" w:rsidP="009E0655">
                            <w:pPr>
                              <w:tabs>
                                <w:tab w:val="left" w:pos="426"/>
                              </w:tabs>
                              <w:spacing w:line="240" w:lineRule="atLeast"/>
                              <w:ind w:right="-1"/>
                              <w:jc w:val="left"/>
                              <w:rPr>
                                <w:rFonts w:cs="Calibri"/>
                                <w:b/>
                              </w:rPr>
                            </w:pPr>
                            <w:r w:rsidRPr="009E0655">
                              <w:rPr>
                                <w:rFonts w:cs="Calibri"/>
                                <w:b/>
                              </w:rPr>
                              <w:t xml:space="preserve">    In signing this Resource Confirmation Form I certify that:</w:t>
                            </w:r>
                          </w:p>
                          <w:p w14:paraId="1F13D70E" w14:textId="77777777" w:rsidR="009E0655" w:rsidRPr="009E0655" w:rsidRDefault="009E0655" w:rsidP="009E0655">
                            <w:pPr>
                              <w:autoSpaceDE w:val="0"/>
                              <w:autoSpaceDN w:val="0"/>
                              <w:adjustRightInd w:val="0"/>
                              <w:spacing w:after="0" w:line="240" w:lineRule="auto"/>
                              <w:ind w:left="360"/>
                              <w:jc w:val="left"/>
                              <w:rPr>
                                <w:rFonts w:cs="Calibri"/>
                                <w:color w:val="000000"/>
                                <w:sz w:val="22"/>
                                <w:szCs w:val="22"/>
                                <w:lang w:val="en-IE"/>
                              </w:rPr>
                            </w:pPr>
                          </w:p>
                          <w:p w14:paraId="572DEAEF" w14:textId="77777777" w:rsidR="009E0655" w:rsidRPr="009E0655" w:rsidRDefault="009E0655" w:rsidP="007973CB">
                            <w:pPr>
                              <w:numPr>
                                <w:ilvl w:val="0"/>
                                <w:numId w:val="63"/>
                              </w:numPr>
                              <w:autoSpaceDE w:val="0"/>
                              <w:autoSpaceDN w:val="0"/>
                              <w:adjustRightInd w:val="0"/>
                              <w:spacing w:after="0" w:line="240" w:lineRule="auto"/>
                              <w:jc w:val="left"/>
                              <w:rPr>
                                <w:rFonts w:cs="Calibri"/>
                                <w:color w:val="000000"/>
                                <w:sz w:val="22"/>
                                <w:szCs w:val="22"/>
                                <w:lang w:val="en-IE"/>
                              </w:rPr>
                            </w:pPr>
                            <w:r w:rsidRPr="009E0655">
                              <w:rPr>
                                <w:rFonts w:cs="Calibri"/>
                                <w:color w:val="000000"/>
                                <w:sz w:val="22"/>
                                <w:szCs w:val="22"/>
                                <w:lang w:val="en-IE"/>
                              </w:rPr>
                              <w:t xml:space="preserve">The candidate’s Curriculum Vitae details have been examined for completeness and accuracy and are satisfied that the information provided is correct. </w:t>
                            </w:r>
                          </w:p>
                          <w:p w14:paraId="179AAB2B" w14:textId="77777777" w:rsidR="009E0655" w:rsidRPr="009E0655" w:rsidRDefault="009E0655" w:rsidP="009E0655">
                            <w:pPr>
                              <w:autoSpaceDE w:val="0"/>
                              <w:autoSpaceDN w:val="0"/>
                              <w:adjustRightInd w:val="0"/>
                              <w:spacing w:after="0" w:line="240" w:lineRule="auto"/>
                              <w:ind w:left="360"/>
                              <w:jc w:val="left"/>
                              <w:rPr>
                                <w:rFonts w:cs="Calibri"/>
                                <w:color w:val="000000"/>
                                <w:sz w:val="22"/>
                                <w:szCs w:val="22"/>
                                <w:lang w:val="en-IE"/>
                              </w:rPr>
                            </w:pPr>
                          </w:p>
                          <w:p w14:paraId="23A54A05" w14:textId="77777777" w:rsidR="009E0655" w:rsidRPr="009E0655" w:rsidRDefault="009E0655" w:rsidP="007973CB">
                            <w:pPr>
                              <w:numPr>
                                <w:ilvl w:val="0"/>
                                <w:numId w:val="63"/>
                              </w:numPr>
                              <w:tabs>
                                <w:tab w:val="left" w:pos="426"/>
                              </w:tabs>
                              <w:spacing w:after="0" w:line="240" w:lineRule="auto"/>
                              <w:ind w:right="-1"/>
                              <w:contextualSpacing/>
                              <w:jc w:val="left"/>
                              <w:rPr>
                                <w:rFonts w:asciiTheme="minorHAnsi" w:hAnsiTheme="minorHAnsi" w:cs="Calibri"/>
                              </w:rPr>
                            </w:pPr>
                            <w:r w:rsidRPr="009E0655">
                              <w:rPr>
                                <w:rFonts w:asciiTheme="minorHAnsi" w:hAnsiTheme="minorHAnsi" w:cs="Calibri"/>
                              </w:rPr>
                              <w:lastRenderedPageBreak/>
                              <w:t xml:space="preserve">The candidate proposed is of good character and that the following verification </w:t>
                            </w:r>
                          </w:p>
                          <w:p w14:paraId="17155A8A" w14:textId="77777777" w:rsidR="009E0655" w:rsidRPr="009E0655" w:rsidRDefault="009E0655" w:rsidP="009E0655">
                            <w:pPr>
                              <w:tabs>
                                <w:tab w:val="left" w:pos="426"/>
                              </w:tabs>
                              <w:spacing w:line="240" w:lineRule="auto"/>
                              <w:ind w:left="360" w:right="-1"/>
                              <w:jc w:val="left"/>
                              <w:rPr>
                                <w:rFonts w:asciiTheme="minorHAnsi" w:hAnsiTheme="minorHAnsi" w:cs="Calibri"/>
                              </w:rPr>
                            </w:pPr>
                            <w:r w:rsidRPr="009E0655">
                              <w:rPr>
                                <w:rFonts w:asciiTheme="minorHAnsi" w:hAnsiTheme="minorHAnsi" w:cs="Calibri"/>
                              </w:rPr>
                              <w:t xml:space="preserve">        checks have been conducted by us;</w:t>
                            </w:r>
                          </w:p>
                          <w:p w14:paraId="293F26DE" w14:textId="77777777" w:rsidR="009E0655" w:rsidRPr="009E0655" w:rsidRDefault="009E0655" w:rsidP="007973CB">
                            <w:pPr>
                              <w:numPr>
                                <w:ilvl w:val="1"/>
                                <w:numId w:val="63"/>
                              </w:numPr>
                              <w:spacing w:after="0" w:line="240" w:lineRule="auto"/>
                              <w:contextualSpacing/>
                              <w:jc w:val="left"/>
                              <w:rPr>
                                <w:rFonts w:asciiTheme="minorHAnsi" w:hAnsiTheme="minorHAnsi" w:cs="Calibri"/>
                                <w:sz w:val="22"/>
                                <w:szCs w:val="22"/>
                              </w:rPr>
                            </w:pPr>
                            <w:r w:rsidRPr="009E0655">
                              <w:rPr>
                                <w:rFonts w:asciiTheme="minorHAnsi" w:hAnsiTheme="minorHAnsi" w:cs="Calibri"/>
                                <w:sz w:val="22"/>
                                <w:szCs w:val="22"/>
                              </w:rPr>
                              <w:t>We hold satisfactory character references, e.g. one business and one personal for each candidate proposed;</w:t>
                            </w:r>
                          </w:p>
                          <w:p w14:paraId="76C2D81B" w14:textId="77777777" w:rsidR="009E0655" w:rsidRPr="009E0655" w:rsidRDefault="009E0655" w:rsidP="009E0655">
                            <w:pPr>
                              <w:spacing w:line="240" w:lineRule="auto"/>
                              <w:ind w:left="360"/>
                              <w:jc w:val="left"/>
                              <w:rPr>
                                <w:rFonts w:cs="Calibri"/>
                              </w:rPr>
                            </w:pPr>
                          </w:p>
                          <w:p w14:paraId="2BE96C43" w14:textId="77777777" w:rsidR="009E0655" w:rsidRPr="009E0655" w:rsidRDefault="009E0655" w:rsidP="007973CB">
                            <w:pPr>
                              <w:numPr>
                                <w:ilvl w:val="1"/>
                                <w:numId w:val="63"/>
                              </w:numPr>
                              <w:spacing w:after="0" w:line="240" w:lineRule="auto"/>
                              <w:contextualSpacing/>
                              <w:jc w:val="left"/>
                              <w:rPr>
                                <w:rFonts w:cs="Calibri"/>
                              </w:rPr>
                            </w:pPr>
                            <w:r w:rsidRPr="009E0655">
                              <w:rPr>
                                <w:rFonts w:asciiTheme="minorHAnsi" w:hAnsiTheme="minorHAnsi" w:cs="Calibri"/>
                                <w:sz w:val="22"/>
                                <w:szCs w:val="22"/>
                              </w:rPr>
                              <w:t>The candidate’s claimed academic and professional qualifications shown on the Curriculum Vitae have been validated</w:t>
                            </w:r>
                            <w:r w:rsidRPr="009E0655">
                              <w:rPr>
                                <w:rFonts w:cs="Calibri"/>
                              </w:rPr>
                              <w:t>;</w:t>
                            </w:r>
                          </w:p>
                          <w:p w14:paraId="34EB01E9" w14:textId="77777777" w:rsidR="009E0655" w:rsidRPr="009E0655" w:rsidRDefault="009E0655" w:rsidP="009E0655">
                            <w:pPr>
                              <w:spacing w:line="240" w:lineRule="auto"/>
                              <w:ind w:left="360"/>
                              <w:jc w:val="left"/>
                              <w:rPr>
                                <w:rFonts w:cs="Calibri"/>
                              </w:rPr>
                            </w:pPr>
                          </w:p>
                          <w:p w14:paraId="36B50AA2" w14:textId="77777777" w:rsidR="009E0655" w:rsidRPr="009E0655" w:rsidRDefault="009E0655" w:rsidP="007973CB">
                            <w:pPr>
                              <w:numPr>
                                <w:ilvl w:val="1"/>
                                <w:numId w:val="63"/>
                              </w:numPr>
                              <w:autoSpaceDE w:val="0"/>
                              <w:autoSpaceDN w:val="0"/>
                              <w:adjustRightInd w:val="0"/>
                              <w:spacing w:after="0" w:line="240" w:lineRule="auto"/>
                              <w:jc w:val="left"/>
                              <w:rPr>
                                <w:rFonts w:ascii="Times New Roman" w:hAnsi="Times New Roman"/>
                                <w:b/>
                                <w:color w:val="000000"/>
                                <w:sz w:val="18"/>
                                <w:szCs w:val="18"/>
                                <w:lang w:val="en-IE"/>
                              </w:rPr>
                            </w:pPr>
                            <w:r w:rsidRPr="009E0655">
                              <w:rPr>
                                <w:rFonts w:cs="Calibri"/>
                                <w:color w:val="000000"/>
                                <w:sz w:val="22"/>
                                <w:szCs w:val="22"/>
                                <w:lang w:val="en-IE"/>
                              </w:rPr>
                              <w:t>We have independent identity verification for this candidate (passport or similar official documentation);</w:t>
                            </w:r>
                          </w:p>
                          <w:p w14:paraId="5A65AB29" w14:textId="77777777" w:rsidR="009E0655" w:rsidRPr="009E0655" w:rsidRDefault="009E0655" w:rsidP="009E0655">
                            <w:pPr>
                              <w:ind w:left="720"/>
                              <w:contextualSpacing/>
                              <w:jc w:val="left"/>
                              <w:rPr>
                                <w:b/>
                                <w:sz w:val="18"/>
                                <w:szCs w:val="18"/>
                              </w:rPr>
                            </w:pPr>
                          </w:p>
                          <w:p w14:paraId="09643A96" w14:textId="77777777" w:rsidR="009E0655" w:rsidRPr="009E0655" w:rsidRDefault="009E0655" w:rsidP="009E0655">
                            <w:pPr>
                              <w:autoSpaceDE w:val="0"/>
                              <w:autoSpaceDN w:val="0"/>
                              <w:adjustRightInd w:val="0"/>
                              <w:spacing w:after="0" w:line="240" w:lineRule="auto"/>
                              <w:jc w:val="left"/>
                              <w:rPr>
                                <w:rFonts w:ascii="Times New Roman" w:hAnsi="Times New Roman"/>
                                <w:b/>
                                <w:color w:val="000000"/>
                                <w:sz w:val="18"/>
                                <w:szCs w:val="18"/>
                                <w:lang w:val="en-IE"/>
                              </w:rPr>
                            </w:pPr>
                          </w:p>
                          <w:p w14:paraId="6528352D" w14:textId="77777777" w:rsidR="009E0655" w:rsidRPr="009E0655" w:rsidRDefault="009E0655" w:rsidP="009E0655">
                            <w:pPr>
                              <w:autoSpaceDE w:val="0"/>
                              <w:autoSpaceDN w:val="0"/>
                              <w:adjustRightInd w:val="0"/>
                              <w:spacing w:after="0" w:line="240" w:lineRule="auto"/>
                              <w:ind w:left="360"/>
                              <w:jc w:val="left"/>
                              <w:rPr>
                                <w:rFonts w:ascii="Times New Roman" w:hAnsi="Times New Roman"/>
                                <w:b/>
                                <w:color w:val="000000"/>
                                <w:sz w:val="18"/>
                                <w:szCs w:val="18"/>
                                <w:lang w:val="en-IE"/>
                              </w:rPr>
                            </w:pPr>
                          </w:p>
                        </w:tc>
                      </w:tr>
                      <w:tr w:rsidR="009E0655" w:rsidRPr="009E0655" w14:paraId="1405DB5E" w14:textId="77777777" w:rsidTr="00775AB9">
                        <w:tc>
                          <w:tcPr>
                            <w:tcW w:w="9414" w:type="dxa"/>
                          </w:tcPr>
                          <w:p w14:paraId="04154E57" w14:textId="77777777" w:rsidR="009E0655" w:rsidRPr="009E0655" w:rsidRDefault="009E0655" w:rsidP="009E0655">
                            <w:pPr>
                              <w:spacing w:line="240" w:lineRule="atLeast"/>
                              <w:ind w:right="-1"/>
                              <w:jc w:val="left"/>
                              <w:rPr>
                                <w:rFonts w:cs="Calibri"/>
                                <w:bCs/>
                              </w:rPr>
                            </w:pPr>
                          </w:p>
                          <w:p w14:paraId="406B1E3F" w14:textId="77777777" w:rsidR="009E0655" w:rsidRPr="009E0655" w:rsidRDefault="009E0655" w:rsidP="009E0655">
                            <w:pPr>
                              <w:spacing w:line="240" w:lineRule="atLeast"/>
                              <w:ind w:right="-1"/>
                              <w:jc w:val="left"/>
                              <w:rPr>
                                <w:rFonts w:cs="Calibri"/>
                                <w:bCs/>
                              </w:rPr>
                            </w:pPr>
                            <w:r w:rsidRPr="009E0655">
                              <w:rPr>
                                <w:rFonts w:cs="Calibri"/>
                                <w:bCs/>
                              </w:rPr>
                              <w:t>Signature: ________________________________________Authorised Signatory</w:t>
                            </w:r>
                          </w:p>
                          <w:p w14:paraId="68742B07" w14:textId="77777777" w:rsidR="009E0655" w:rsidRPr="009E0655" w:rsidRDefault="009E0655" w:rsidP="009E0655">
                            <w:pPr>
                              <w:spacing w:line="240" w:lineRule="atLeast"/>
                              <w:ind w:right="-1"/>
                              <w:jc w:val="left"/>
                              <w:rPr>
                                <w:rFonts w:cs="Calibri"/>
                                <w:bCs/>
                              </w:rPr>
                            </w:pPr>
                          </w:p>
                          <w:p w14:paraId="4BA3AB12" w14:textId="77777777" w:rsidR="009E0655" w:rsidRPr="009E0655" w:rsidRDefault="009E0655" w:rsidP="009E0655">
                            <w:pPr>
                              <w:spacing w:line="240" w:lineRule="atLeast"/>
                              <w:ind w:right="-1"/>
                              <w:jc w:val="left"/>
                              <w:rPr>
                                <w:rFonts w:cs="Calibri"/>
                                <w:bCs/>
                              </w:rPr>
                            </w:pPr>
                            <w:r w:rsidRPr="009E0655">
                              <w:rPr>
                                <w:rFonts w:cs="Calibri"/>
                                <w:bCs/>
                              </w:rPr>
                              <w:t>Tenderer’s Name: _______________________________________</w:t>
                            </w:r>
                          </w:p>
                          <w:p w14:paraId="60E6B139" w14:textId="77777777" w:rsidR="009E0655" w:rsidRPr="009E0655" w:rsidRDefault="009E0655" w:rsidP="009E0655">
                            <w:pPr>
                              <w:spacing w:line="240" w:lineRule="atLeast"/>
                              <w:ind w:right="-1"/>
                              <w:jc w:val="left"/>
                              <w:rPr>
                                <w:rFonts w:cs="Calibri"/>
                                <w:bCs/>
                              </w:rPr>
                            </w:pPr>
                          </w:p>
                          <w:p w14:paraId="0D29AFD3" w14:textId="77777777" w:rsidR="009E0655" w:rsidRPr="009E0655" w:rsidRDefault="009E0655" w:rsidP="009E0655">
                            <w:pPr>
                              <w:spacing w:line="240" w:lineRule="atLeast"/>
                              <w:ind w:right="-1"/>
                              <w:jc w:val="left"/>
                              <w:rPr>
                                <w:rFonts w:cs="Calibri"/>
                                <w:bCs/>
                              </w:rPr>
                            </w:pPr>
                            <w:r w:rsidRPr="009E0655">
                              <w:rPr>
                                <w:rFonts w:cs="Calibri"/>
                                <w:bCs/>
                              </w:rPr>
                              <w:t>Position held: ________________________________________</w:t>
                            </w:r>
                          </w:p>
                          <w:p w14:paraId="134AFC82" w14:textId="77777777" w:rsidR="009E0655" w:rsidRPr="009E0655" w:rsidRDefault="009E0655" w:rsidP="009E0655">
                            <w:pPr>
                              <w:spacing w:line="240" w:lineRule="atLeast"/>
                              <w:ind w:right="-1"/>
                              <w:jc w:val="left"/>
                              <w:rPr>
                                <w:rFonts w:cs="Calibri"/>
                                <w:bCs/>
                              </w:rPr>
                            </w:pPr>
                          </w:p>
                          <w:p w14:paraId="3EC5CC50" w14:textId="77777777" w:rsidR="009E0655" w:rsidRPr="009E0655" w:rsidRDefault="009E0655" w:rsidP="009E0655">
                            <w:pPr>
                              <w:spacing w:line="240" w:lineRule="atLeast"/>
                              <w:ind w:right="-1"/>
                              <w:jc w:val="left"/>
                              <w:rPr>
                                <w:rFonts w:cs="Calibri"/>
                                <w:bCs/>
                              </w:rPr>
                            </w:pPr>
                            <w:r w:rsidRPr="009E0655">
                              <w:rPr>
                                <w:rFonts w:cs="Calibri"/>
                                <w:bCs/>
                              </w:rPr>
                              <w:t>Name: ___________________________________________Block Capitals</w:t>
                            </w:r>
                          </w:p>
                          <w:p w14:paraId="453BDEAC" w14:textId="77777777" w:rsidR="009E0655" w:rsidRPr="009E0655" w:rsidRDefault="009E0655" w:rsidP="009E0655">
                            <w:pPr>
                              <w:spacing w:line="240" w:lineRule="atLeast"/>
                              <w:ind w:right="-1"/>
                              <w:jc w:val="left"/>
                              <w:rPr>
                                <w:rFonts w:cs="Calibri"/>
                                <w:bCs/>
                              </w:rPr>
                            </w:pPr>
                          </w:p>
                          <w:p w14:paraId="24DA3C83" w14:textId="77777777" w:rsidR="009E0655" w:rsidRPr="009E0655" w:rsidRDefault="009E0655" w:rsidP="009E0655">
                            <w:pPr>
                              <w:spacing w:line="240" w:lineRule="atLeast"/>
                              <w:ind w:right="-1"/>
                              <w:jc w:val="left"/>
                              <w:rPr>
                                <w:rFonts w:cs="Calibri"/>
                                <w:bCs/>
                              </w:rPr>
                            </w:pPr>
                            <w:r w:rsidRPr="009E0655">
                              <w:rPr>
                                <w:rFonts w:cs="Calibri"/>
                                <w:bCs/>
                              </w:rPr>
                              <w:t xml:space="preserve">Date: </w:t>
                            </w:r>
                            <w:r w:rsidRPr="009E0655">
                              <w:rPr>
                                <w:rFonts w:cs="Calibri"/>
                                <w:bCs/>
                              </w:rPr>
                              <w:softHyphen/>
                            </w:r>
                            <w:r w:rsidRPr="009E0655">
                              <w:rPr>
                                <w:rFonts w:cs="Calibri"/>
                                <w:bCs/>
                              </w:rPr>
                              <w:softHyphen/>
                            </w:r>
                            <w:r w:rsidRPr="009E0655">
                              <w:rPr>
                                <w:rFonts w:cs="Calibri"/>
                                <w:bCs/>
                              </w:rPr>
                              <w:softHyphen/>
                            </w:r>
                            <w:r w:rsidRPr="009E0655">
                              <w:rPr>
                                <w:rFonts w:cs="Calibri"/>
                                <w:bCs/>
                              </w:rPr>
                              <w:softHyphen/>
                            </w:r>
                            <w:r w:rsidRPr="009E0655">
                              <w:rPr>
                                <w:rFonts w:cs="Calibri"/>
                                <w:bCs/>
                              </w:rPr>
                              <w:softHyphen/>
                            </w:r>
                            <w:r w:rsidRPr="009E0655">
                              <w:rPr>
                                <w:rFonts w:cs="Calibri"/>
                                <w:bCs/>
                              </w:rPr>
                              <w:softHyphen/>
                            </w:r>
                            <w:r w:rsidRPr="009E0655">
                              <w:rPr>
                                <w:rFonts w:cs="Calibri"/>
                                <w:bCs/>
                              </w:rPr>
                              <w:softHyphen/>
                            </w:r>
                            <w:r w:rsidRPr="009E0655">
                              <w:rPr>
                                <w:rFonts w:cs="Calibri"/>
                                <w:bCs/>
                              </w:rPr>
                              <w:softHyphen/>
                            </w:r>
                            <w:r w:rsidRPr="009E0655">
                              <w:rPr>
                                <w:rFonts w:cs="Calibri"/>
                                <w:bCs/>
                              </w:rPr>
                              <w:softHyphen/>
                            </w:r>
                            <w:r w:rsidRPr="009E0655">
                              <w:rPr>
                                <w:rFonts w:cs="Calibri"/>
                                <w:bCs/>
                              </w:rPr>
                              <w:softHyphen/>
                              <w:t>____________________________________________</w:t>
                            </w:r>
                          </w:p>
                          <w:p w14:paraId="635020C4" w14:textId="77777777" w:rsidR="009E0655" w:rsidRPr="009E0655" w:rsidRDefault="009E0655" w:rsidP="009E0655">
                            <w:pPr>
                              <w:tabs>
                                <w:tab w:val="left" w:pos="426"/>
                              </w:tabs>
                              <w:spacing w:line="240" w:lineRule="atLeast"/>
                              <w:ind w:right="-1"/>
                              <w:jc w:val="left"/>
                              <w:rPr>
                                <w:rFonts w:cs="Calibri"/>
                                <w:b/>
                              </w:rPr>
                            </w:pPr>
                          </w:p>
                        </w:tc>
                      </w:tr>
                      <w:tr w:rsidR="009E0655" w:rsidRPr="009E0655" w14:paraId="6064E81F" w14:textId="77777777" w:rsidTr="00775AB9">
                        <w:tc>
                          <w:tcPr>
                            <w:tcW w:w="9414" w:type="dxa"/>
                          </w:tcPr>
                          <w:p w14:paraId="3FBD68A9" w14:textId="77777777" w:rsidR="009E0655" w:rsidRPr="009E0655" w:rsidRDefault="009E0655" w:rsidP="009E0655">
                            <w:pPr>
                              <w:jc w:val="left"/>
                              <w:rPr>
                                <w:b/>
                              </w:rPr>
                            </w:pPr>
                          </w:p>
                        </w:tc>
                      </w:tr>
                    </w:tbl>
                    <w:p w14:paraId="1A29C71A" w14:textId="77777777" w:rsidR="009E0655" w:rsidRPr="009E0655" w:rsidRDefault="009E0655" w:rsidP="009E0655">
                      <w:pPr>
                        <w:jc w:val="left"/>
                      </w:pPr>
                    </w:p>
                  </w:tc>
                </w:tr>
              </w:tbl>
              <w:p w14:paraId="4706124A" w14:textId="77777777" w:rsidR="009E0655" w:rsidRPr="009E0655" w:rsidRDefault="009E0655" w:rsidP="009E0655">
                <w:pPr>
                  <w:spacing w:after="0" w:line="240" w:lineRule="auto"/>
                  <w:jc w:val="left"/>
                </w:pPr>
              </w:p>
            </w:tc>
          </w:tr>
        </w:tbl>
        <w:p w14:paraId="2BCB50ED" w14:textId="77777777" w:rsidR="009E0655" w:rsidRPr="009E0655" w:rsidRDefault="009E0655" w:rsidP="009E0655">
          <w:pPr>
            <w:jc w:val="left"/>
          </w:pPr>
        </w:p>
        <w:p w14:paraId="31EC6013" w14:textId="77777777" w:rsidR="009E0655" w:rsidRPr="009E0655" w:rsidRDefault="009E0655" w:rsidP="009E0655">
          <w:pPr>
            <w:spacing w:after="0" w:line="240" w:lineRule="auto"/>
            <w:jc w:val="left"/>
          </w:pPr>
        </w:p>
        <w:p w14:paraId="542E99C9" w14:textId="77777777" w:rsidR="009E0655" w:rsidRPr="009E0655" w:rsidRDefault="009E0655" w:rsidP="009E0655">
          <w:pPr>
            <w:spacing w:after="0" w:line="240" w:lineRule="auto"/>
            <w:jc w:val="left"/>
          </w:pPr>
        </w:p>
        <w:p w14:paraId="1ACE888B" w14:textId="77777777" w:rsidR="009E0655" w:rsidRPr="009E0655" w:rsidRDefault="009E0655" w:rsidP="009E0655">
          <w:pPr>
            <w:spacing w:after="0" w:line="240" w:lineRule="auto"/>
            <w:jc w:val="left"/>
          </w:pPr>
        </w:p>
        <w:p w14:paraId="0058EBC8" w14:textId="77777777" w:rsidR="009E0655" w:rsidRPr="009E0655" w:rsidRDefault="009E0655" w:rsidP="009E0655">
          <w:pPr>
            <w:spacing w:after="0" w:line="240" w:lineRule="auto"/>
            <w:jc w:val="left"/>
          </w:pPr>
        </w:p>
        <w:p w14:paraId="6E59FC5E" w14:textId="77777777" w:rsidR="009E0655" w:rsidRPr="009E0655" w:rsidRDefault="009E0655" w:rsidP="009E0655">
          <w:pPr>
            <w:spacing w:after="0" w:line="240" w:lineRule="auto"/>
            <w:jc w:val="left"/>
          </w:pPr>
        </w:p>
        <w:p w14:paraId="0D33A281" w14:textId="77777777" w:rsidR="009E0655" w:rsidRPr="009E0655" w:rsidRDefault="009E0655" w:rsidP="009E0655">
          <w:pPr>
            <w:spacing w:after="0" w:line="240" w:lineRule="auto"/>
            <w:jc w:val="left"/>
          </w:pPr>
        </w:p>
        <w:p w14:paraId="10EDF693" w14:textId="77777777" w:rsidR="009E0655" w:rsidRPr="009E0655" w:rsidRDefault="009E0655" w:rsidP="009E0655">
          <w:pPr>
            <w:spacing w:after="0" w:line="240" w:lineRule="auto"/>
            <w:jc w:val="left"/>
          </w:pPr>
        </w:p>
        <w:p w14:paraId="1419125D" w14:textId="77777777" w:rsidR="009E0655" w:rsidRPr="009E0655" w:rsidRDefault="009E0655" w:rsidP="009E0655">
          <w:pPr>
            <w:spacing w:after="0" w:line="240" w:lineRule="auto"/>
            <w:jc w:val="left"/>
          </w:pPr>
        </w:p>
        <w:p w14:paraId="20E22CAA" w14:textId="77777777" w:rsidR="009E0655" w:rsidRPr="009E0655" w:rsidRDefault="009E0655" w:rsidP="009E0655">
          <w:pPr>
            <w:spacing w:after="0" w:line="240" w:lineRule="auto"/>
            <w:jc w:val="left"/>
          </w:pPr>
        </w:p>
        <w:p w14:paraId="1FD8360C" w14:textId="77777777" w:rsidR="009E0655" w:rsidRPr="009E0655" w:rsidRDefault="009E0655" w:rsidP="009E0655">
          <w:pPr>
            <w:spacing w:after="0" w:line="240" w:lineRule="auto"/>
            <w:jc w:val="left"/>
          </w:pPr>
        </w:p>
        <w:p w14:paraId="560A7C72" w14:textId="77777777" w:rsidR="009E0655" w:rsidRPr="009E0655" w:rsidRDefault="009E0655" w:rsidP="009E0655">
          <w:pPr>
            <w:spacing w:after="0" w:line="240" w:lineRule="auto"/>
            <w:jc w:val="left"/>
          </w:pPr>
        </w:p>
        <w:p w14:paraId="6B54F8C7" w14:textId="3027ED9A" w:rsidR="009E0655" w:rsidRDefault="009E0655" w:rsidP="009E0655">
          <w:pPr>
            <w:spacing w:after="0" w:line="240" w:lineRule="auto"/>
            <w:jc w:val="left"/>
          </w:pPr>
        </w:p>
        <w:p w14:paraId="06D30763" w14:textId="68CF1DA8" w:rsidR="00137632" w:rsidRDefault="00137632" w:rsidP="009E0655">
          <w:pPr>
            <w:spacing w:after="0" w:line="240" w:lineRule="auto"/>
            <w:jc w:val="left"/>
          </w:pPr>
        </w:p>
        <w:p w14:paraId="6CB194D0" w14:textId="77777777" w:rsidR="00137632" w:rsidRPr="009E0655" w:rsidRDefault="00137632" w:rsidP="009E0655">
          <w:pPr>
            <w:spacing w:after="0" w:line="240" w:lineRule="auto"/>
            <w:jc w:val="left"/>
          </w:pPr>
        </w:p>
        <w:tbl>
          <w:tblPr>
            <w:tblW w:w="9876" w:type="dxa"/>
            <w:tblInd w:w="12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2682"/>
            <w:gridCol w:w="42"/>
            <w:gridCol w:w="1262"/>
            <w:gridCol w:w="1559"/>
            <w:gridCol w:w="4331"/>
          </w:tblGrid>
          <w:tr w:rsidR="009E0655" w:rsidRPr="009E0655" w14:paraId="5C782997" w14:textId="77777777" w:rsidTr="00775AB9">
            <w:trPr>
              <w:trHeight w:val="384"/>
            </w:trPr>
            <w:tc>
              <w:tcPr>
                <w:tcW w:w="9876" w:type="dxa"/>
                <w:gridSpan w:val="5"/>
                <w:shd w:val="clear" w:color="auto" w:fill="C5E0B3" w:themeFill="accent6" w:themeFillTint="66"/>
              </w:tcPr>
              <w:p w14:paraId="35D8E28E" w14:textId="77777777" w:rsidR="009E0655" w:rsidRPr="009E0655" w:rsidRDefault="009E0655" w:rsidP="009E0655">
                <w:pPr>
                  <w:spacing w:after="0" w:line="240" w:lineRule="auto"/>
                  <w:jc w:val="center"/>
                  <w:rPr>
                    <w:b/>
                  </w:rPr>
                </w:pPr>
                <w:r w:rsidRPr="009E0655">
                  <w:rPr>
                    <w:b/>
                  </w:rPr>
                  <w:t>Curriculum Vitae</w:t>
                </w:r>
              </w:p>
            </w:tc>
          </w:tr>
          <w:tr w:rsidR="009E0655" w:rsidRPr="009E0655" w14:paraId="25F73C7B" w14:textId="77777777" w:rsidTr="00775AB9">
            <w:trPr>
              <w:trHeight w:val="384"/>
            </w:trPr>
            <w:tc>
              <w:tcPr>
                <w:tcW w:w="9876" w:type="dxa"/>
                <w:gridSpan w:val="5"/>
                <w:shd w:val="clear" w:color="auto" w:fill="C5E0B3" w:themeFill="accent6" w:themeFillTint="66"/>
              </w:tcPr>
              <w:p w14:paraId="08E0750E" w14:textId="77777777" w:rsidR="009E0655" w:rsidRPr="009E0655" w:rsidRDefault="009E0655" w:rsidP="009E0655">
                <w:pPr>
                  <w:spacing w:after="0" w:line="240" w:lineRule="auto"/>
                  <w:jc w:val="center"/>
                </w:pPr>
                <w:r w:rsidRPr="009E0655">
                  <w:rPr>
                    <w:b/>
                  </w:rPr>
                  <w:t>Section 1 – Personal Information</w:t>
                </w:r>
              </w:p>
            </w:tc>
          </w:tr>
          <w:tr w:rsidR="009E0655" w:rsidRPr="009E0655" w14:paraId="0652D130" w14:textId="77777777" w:rsidTr="00775AB9">
            <w:trPr>
              <w:trHeight w:val="328"/>
            </w:trPr>
            <w:tc>
              <w:tcPr>
                <w:tcW w:w="2724" w:type="dxa"/>
                <w:gridSpan w:val="2"/>
              </w:tcPr>
              <w:p w14:paraId="18D7FC79" w14:textId="77777777" w:rsidR="009E0655" w:rsidRPr="009E0655" w:rsidRDefault="009E0655" w:rsidP="009E0655">
                <w:pPr>
                  <w:spacing w:after="0" w:line="240" w:lineRule="auto"/>
                  <w:jc w:val="left"/>
                  <w:rPr>
                    <w:b/>
                  </w:rPr>
                </w:pPr>
                <w:r w:rsidRPr="009E0655">
                  <w:rPr>
                    <w:b/>
                  </w:rPr>
                  <w:t xml:space="preserve">Candidate Name: </w:t>
                </w:r>
              </w:p>
            </w:tc>
            <w:tc>
              <w:tcPr>
                <w:tcW w:w="7152" w:type="dxa"/>
                <w:gridSpan w:val="3"/>
              </w:tcPr>
              <w:p w14:paraId="30FD73DE" w14:textId="77777777" w:rsidR="009E0655" w:rsidRPr="009E0655" w:rsidRDefault="009E0655" w:rsidP="009E0655">
                <w:pPr>
                  <w:spacing w:after="0" w:line="240" w:lineRule="auto"/>
                  <w:jc w:val="left"/>
                </w:pPr>
              </w:p>
            </w:tc>
          </w:tr>
          <w:tr w:rsidR="009E0655" w:rsidRPr="009E0655" w14:paraId="3D537818" w14:textId="77777777" w:rsidTr="00775AB9">
            <w:trPr>
              <w:trHeight w:val="290"/>
            </w:trPr>
            <w:tc>
              <w:tcPr>
                <w:tcW w:w="2724" w:type="dxa"/>
                <w:gridSpan w:val="2"/>
              </w:tcPr>
              <w:p w14:paraId="322FC121" w14:textId="77777777" w:rsidR="009E0655" w:rsidRPr="009E0655" w:rsidRDefault="009E0655" w:rsidP="009E0655">
                <w:pPr>
                  <w:spacing w:after="0" w:line="240" w:lineRule="auto"/>
                  <w:jc w:val="left"/>
                  <w:rPr>
                    <w:b/>
                  </w:rPr>
                </w:pPr>
                <w:r w:rsidRPr="009E0655">
                  <w:rPr>
                    <w:b/>
                  </w:rPr>
                  <w:t xml:space="preserve">Proposed for Role of: </w:t>
                </w:r>
              </w:p>
            </w:tc>
            <w:tc>
              <w:tcPr>
                <w:tcW w:w="7152" w:type="dxa"/>
                <w:gridSpan w:val="3"/>
              </w:tcPr>
              <w:p w14:paraId="6D10ECA5" w14:textId="5C835F0E" w:rsidR="009E0655" w:rsidRPr="009E0655" w:rsidRDefault="00FB3CA4" w:rsidP="009E0655">
                <w:pPr>
                  <w:spacing w:after="0" w:line="240" w:lineRule="auto"/>
                  <w:jc w:val="center"/>
                  <w:rPr>
                    <w:b/>
                  </w:rPr>
                </w:pPr>
                <w:r>
                  <w:rPr>
                    <w:b/>
                  </w:rPr>
                  <w:t>Team Member 1</w:t>
                </w:r>
                <w:r w:rsidR="009E0655" w:rsidRPr="009E0655">
                  <w:rPr>
                    <w:b/>
                  </w:rPr>
                  <w:t xml:space="preserve"> </w:t>
                </w:r>
              </w:p>
            </w:tc>
          </w:tr>
          <w:tr w:rsidR="009E0655" w:rsidRPr="009E0655" w14:paraId="2C5A41F4" w14:textId="77777777" w:rsidTr="00775AB9">
            <w:trPr>
              <w:trHeight w:val="528"/>
            </w:trPr>
            <w:tc>
              <w:tcPr>
                <w:tcW w:w="9876" w:type="dxa"/>
                <w:gridSpan w:val="5"/>
                <w:shd w:val="clear" w:color="auto" w:fill="C5E0B3" w:themeFill="accent6" w:themeFillTint="66"/>
              </w:tcPr>
              <w:p w14:paraId="4632F7D3" w14:textId="77777777" w:rsidR="009E0655" w:rsidRPr="009E0655" w:rsidRDefault="009E0655" w:rsidP="009E0655">
                <w:pPr>
                  <w:spacing w:after="0" w:line="240" w:lineRule="auto"/>
                  <w:jc w:val="center"/>
                  <w:rPr>
                    <w:b/>
                  </w:rPr>
                </w:pPr>
                <w:r w:rsidRPr="009E0655">
                  <w:rPr>
                    <w:b/>
                  </w:rPr>
                  <w:lastRenderedPageBreak/>
                  <w:t>Section 2 - Educational Qualifications</w:t>
                </w:r>
              </w:p>
            </w:tc>
          </w:tr>
          <w:tr w:rsidR="009E0655" w:rsidRPr="009E0655" w14:paraId="1EB268C9" w14:textId="77777777" w:rsidTr="00775AB9">
            <w:trPr>
              <w:trHeight w:val="720"/>
            </w:trPr>
            <w:tc>
              <w:tcPr>
                <w:tcW w:w="2724" w:type="dxa"/>
                <w:gridSpan w:val="2"/>
                <w:shd w:val="clear" w:color="auto" w:fill="D9D9D9"/>
              </w:tcPr>
              <w:p w14:paraId="1DA1017D" w14:textId="77777777" w:rsidR="009E0655" w:rsidRPr="009E0655" w:rsidRDefault="009E0655" w:rsidP="009E0655">
                <w:pPr>
                  <w:spacing w:after="0" w:line="240" w:lineRule="auto"/>
                  <w:jc w:val="left"/>
                </w:pPr>
                <w:r w:rsidRPr="009E0655">
                  <w:rPr>
                    <w:i/>
                    <w:u w:val="single"/>
                  </w:rPr>
                  <w:t xml:space="preserve">Title of Degree(s) / qualification(s) held  </w:t>
                </w:r>
              </w:p>
            </w:tc>
            <w:tc>
              <w:tcPr>
                <w:tcW w:w="2821" w:type="dxa"/>
                <w:gridSpan w:val="2"/>
                <w:shd w:val="clear" w:color="auto" w:fill="C5E0B3" w:themeFill="accent6" w:themeFillTint="66"/>
              </w:tcPr>
              <w:p w14:paraId="44C2D5B4" w14:textId="77777777" w:rsidR="009E0655" w:rsidRPr="009E0655" w:rsidRDefault="009E0655" w:rsidP="009E0655">
                <w:pPr>
                  <w:spacing w:after="0" w:line="240" w:lineRule="auto"/>
                  <w:jc w:val="left"/>
                </w:pPr>
                <w:r w:rsidRPr="009E0655">
                  <w:rPr>
                    <w:i/>
                    <w:u w:val="single"/>
                  </w:rPr>
                  <w:t>University, College or Examining Authority</w:t>
                </w:r>
              </w:p>
            </w:tc>
            <w:tc>
              <w:tcPr>
                <w:tcW w:w="4331" w:type="dxa"/>
                <w:shd w:val="clear" w:color="auto" w:fill="C5E0B3" w:themeFill="accent6" w:themeFillTint="66"/>
              </w:tcPr>
              <w:p w14:paraId="018D2433" w14:textId="77777777" w:rsidR="009E0655" w:rsidRPr="009E0655" w:rsidRDefault="009E0655" w:rsidP="009E0655">
                <w:pPr>
                  <w:spacing w:after="0" w:line="240" w:lineRule="auto"/>
                  <w:jc w:val="left"/>
                </w:pPr>
                <w:r w:rsidRPr="009E0655">
                  <w:rPr>
                    <w:i/>
                    <w:u w:val="single"/>
                  </w:rPr>
                  <w:t>Year in which Degree(s) / qualification(s) was obtained</w:t>
                </w:r>
              </w:p>
            </w:tc>
          </w:tr>
          <w:tr w:rsidR="009E0655" w:rsidRPr="009E0655" w14:paraId="1445C3EF" w14:textId="77777777" w:rsidTr="00775AB9">
            <w:trPr>
              <w:trHeight w:val="343"/>
            </w:trPr>
            <w:tc>
              <w:tcPr>
                <w:tcW w:w="2724" w:type="dxa"/>
                <w:gridSpan w:val="2"/>
              </w:tcPr>
              <w:p w14:paraId="3D6A9999" w14:textId="77777777" w:rsidR="009E0655" w:rsidRPr="009E0655" w:rsidRDefault="009E0655" w:rsidP="009E0655">
                <w:pPr>
                  <w:spacing w:after="0" w:line="240" w:lineRule="auto"/>
                  <w:jc w:val="left"/>
                  <w:rPr>
                    <w:b/>
                    <w:i/>
                    <w:u w:val="single"/>
                  </w:rPr>
                </w:pPr>
              </w:p>
            </w:tc>
            <w:tc>
              <w:tcPr>
                <w:tcW w:w="2821" w:type="dxa"/>
                <w:gridSpan w:val="2"/>
              </w:tcPr>
              <w:p w14:paraId="3D9358DD" w14:textId="77777777" w:rsidR="009E0655" w:rsidRPr="009E0655" w:rsidRDefault="009E0655" w:rsidP="009E0655">
                <w:pPr>
                  <w:spacing w:after="0" w:line="240" w:lineRule="auto"/>
                  <w:jc w:val="left"/>
                  <w:rPr>
                    <w:b/>
                    <w:i/>
                    <w:u w:val="single"/>
                  </w:rPr>
                </w:pPr>
              </w:p>
            </w:tc>
            <w:tc>
              <w:tcPr>
                <w:tcW w:w="4331" w:type="dxa"/>
              </w:tcPr>
              <w:p w14:paraId="58C4E303" w14:textId="77777777" w:rsidR="009E0655" w:rsidRPr="009E0655" w:rsidRDefault="009E0655" w:rsidP="009E0655">
                <w:pPr>
                  <w:spacing w:after="0" w:line="240" w:lineRule="auto"/>
                  <w:jc w:val="left"/>
                  <w:rPr>
                    <w:b/>
                    <w:i/>
                    <w:u w:val="single"/>
                  </w:rPr>
                </w:pPr>
              </w:p>
            </w:tc>
          </w:tr>
          <w:tr w:rsidR="009E0655" w:rsidRPr="009E0655" w14:paraId="03DE0602" w14:textId="77777777" w:rsidTr="00775AB9">
            <w:trPr>
              <w:trHeight w:val="345"/>
            </w:trPr>
            <w:tc>
              <w:tcPr>
                <w:tcW w:w="2724" w:type="dxa"/>
                <w:gridSpan w:val="2"/>
              </w:tcPr>
              <w:p w14:paraId="537A5322" w14:textId="77777777" w:rsidR="009E0655" w:rsidRPr="009E0655" w:rsidRDefault="009E0655" w:rsidP="009E0655">
                <w:pPr>
                  <w:spacing w:after="0" w:line="240" w:lineRule="auto"/>
                  <w:jc w:val="left"/>
                  <w:rPr>
                    <w:b/>
                    <w:i/>
                    <w:u w:val="single"/>
                  </w:rPr>
                </w:pPr>
              </w:p>
            </w:tc>
            <w:tc>
              <w:tcPr>
                <w:tcW w:w="2821" w:type="dxa"/>
                <w:gridSpan w:val="2"/>
              </w:tcPr>
              <w:p w14:paraId="16D418BE" w14:textId="77777777" w:rsidR="009E0655" w:rsidRPr="009E0655" w:rsidRDefault="009E0655" w:rsidP="009E0655">
                <w:pPr>
                  <w:spacing w:after="0" w:line="240" w:lineRule="auto"/>
                  <w:jc w:val="left"/>
                  <w:rPr>
                    <w:b/>
                    <w:i/>
                    <w:u w:val="single"/>
                  </w:rPr>
                </w:pPr>
              </w:p>
            </w:tc>
            <w:tc>
              <w:tcPr>
                <w:tcW w:w="4331" w:type="dxa"/>
              </w:tcPr>
              <w:p w14:paraId="61C5FF3F" w14:textId="77777777" w:rsidR="009E0655" w:rsidRPr="009E0655" w:rsidRDefault="009E0655" w:rsidP="009E0655">
                <w:pPr>
                  <w:spacing w:after="0" w:line="240" w:lineRule="auto"/>
                  <w:jc w:val="left"/>
                  <w:rPr>
                    <w:b/>
                    <w:i/>
                    <w:u w:val="single"/>
                  </w:rPr>
                </w:pPr>
              </w:p>
            </w:tc>
          </w:tr>
          <w:tr w:rsidR="009E0655" w:rsidRPr="009E0655" w14:paraId="487A8A7D" w14:textId="77777777" w:rsidTr="00775AB9">
            <w:trPr>
              <w:trHeight w:val="483"/>
            </w:trPr>
            <w:tc>
              <w:tcPr>
                <w:tcW w:w="9876" w:type="dxa"/>
                <w:gridSpan w:val="5"/>
                <w:shd w:val="clear" w:color="auto" w:fill="C5E0B3" w:themeFill="accent6" w:themeFillTint="66"/>
              </w:tcPr>
              <w:p w14:paraId="77992056" w14:textId="77777777" w:rsidR="009E0655" w:rsidRPr="009E0655" w:rsidRDefault="009E0655" w:rsidP="009E0655">
                <w:pPr>
                  <w:spacing w:after="0" w:line="240" w:lineRule="auto"/>
                  <w:jc w:val="center"/>
                  <w:rPr>
                    <w:b/>
                  </w:rPr>
                </w:pPr>
                <w:r w:rsidRPr="009E0655">
                  <w:rPr>
                    <w:b/>
                  </w:rPr>
                  <w:t>Section 3 - Career History (start with most recent position and add lines as required)</w:t>
                </w:r>
              </w:p>
            </w:tc>
          </w:tr>
          <w:tr w:rsidR="009E0655" w:rsidRPr="009E0655" w14:paraId="551BB9B2" w14:textId="77777777" w:rsidTr="00775AB9">
            <w:trPr>
              <w:trHeight w:val="447"/>
            </w:trPr>
            <w:tc>
              <w:tcPr>
                <w:tcW w:w="2682" w:type="dxa"/>
                <w:vMerge w:val="restart"/>
                <w:shd w:val="clear" w:color="auto" w:fill="D9D9D9"/>
              </w:tcPr>
              <w:p w14:paraId="201FB202" w14:textId="77777777" w:rsidR="009E0655" w:rsidRPr="009E0655" w:rsidRDefault="009E0655" w:rsidP="009E0655">
                <w:pPr>
                  <w:spacing w:after="0" w:line="240" w:lineRule="auto"/>
                  <w:jc w:val="left"/>
                </w:pPr>
                <w:r w:rsidRPr="009E0655">
                  <w:rPr>
                    <w:i/>
                    <w:u w:val="single"/>
                  </w:rPr>
                  <w:t>Employers’ name</w:t>
                </w:r>
              </w:p>
              <w:p w14:paraId="7AFCACF9" w14:textId="77777777" w:rsidR="009E0655" w:rsidRPr="009E0655" w:rsidRDefault="009E0655" w:rsidP="009E0655">
                <w:pPr>
                  <w:spacing w:after="0" w:line="240" w:lineRule="auto"/>
                  <w:jc w:val="left"/>
                </w:pPr>
              </w:p>
            </w:tc>
            <w:tc>
              <w:tcPr>
                <w:tcW w:w="2863" w:type="dxa"/>
                <w:gridSpan w:val="3"/>
                <w:shd w:val="clear" w:color="auto" w:fill="D9D9D9"/>
              </w:tcPr>
              <w:p w14:paraId="4A84B9C7" w14:textId="77777777" w:rsidR="009E0655" w:rsidRPr="009E0655" w:rsidRDefault="009E0655" w:rsidP="009E0655">
                <w:pPr>
                  <w:spacing w:after="0" w:line="240" w:lineRule="auto"/>
                  <w:jc w:val="center"/>
                </w:pPr>
                <w:r w:rsidRPr="009E0655">
                  <w:rPr>
                    <w:i/>
                    <w:u w:val="single"/>
                  </w:rPr>
                  <w:t>Length of time in position</w:t>
                </w:r>
              </w:p>
            </w:tc>
            <w:tc>
              <w:tcPr>
                <w:tcW w:w="4331" w:type="dxa"/>
                <w:vMerge w:val="restart"/>
                <w:shd w:val="clear" w:color="auto" w:fill="D9D9D9"/>
              </w:tcPr>
              <w:p w14:paraId="60D7E1BB" w14:textId="77777777" w:rsidR="009E0655" w:rsidRPr="009E0655" w:rsidRDefault="009E0655" w:rsidP="009E0655">
                <w:pPr>
                  <w:spacing w:after="0" w:line="240" w:lineRule="auto"/>
                  <w:jc w:val="center"/>
                  <w:rPr>
                    <w:u w:val="single"/>
                  </w:rPr>
                </w:pPr>
                <w:r w:rsidRPr="009E0655">
                  <w:rPr>
                    <w:u w:val="single"/>
                  </w:rPr>
                  <w:t>Project Name and Role</w:t>
                </w:r>
              </w:p>
              <w:p w14:paraId="54FBA5FD" w14:textId="77777777" w:rsidR="009E0655" w:rsidRPr="009E0655" w:rsidRDefault="009E0655" w:rsidP="009E0655">
                <w:pPr>
                  <w:spacing w:after="0" w:line="240" w:lineRule="auto"/>
                  <w:jc w:val="left"/>
                </w:pPr>
              </w:p>
            </w:tc>
          </w:tr>
          <w:tr w:rsidR="009E0655" w:rsidRPr="009E0655" w14:paraId="459C8AA8" w14:textId="77777777" w:rsidTr="00775AB9">
            <w:trPr>
              <w:trHeight w:val="261"/>
            </w:trPr>
            <w:tc>
              <w:tcPr>
                <w:tcW w:w="2682" w:type="dxa"/>
                <w:vMerge/>
              </w:tcPr>
              <w:p w14:paraId="23AFB2E3" w14:textId="77777777" w:rsidR="009E0655" w:rsidRPr="009E0655" w:rsidRDefault="009E0655" w:rsidP="009E0655">
                <w:pPr>
                  <w:spacing w:after="0" w:line="240" w:lineRule="auto"/>
                  <w:jc w:val="left"/>
                  <w:rPr>
                    <w:b/>
                    <w:i/>
                    <w:u w:val="single"/>
                  </w:rPr>
                </w:pPr>
              </w:p>
            </w:tc>
            <w:tc>
              <w:tcPr>
                <w:tcW w:w="1304" w:type="dxa"/>
                <w:gridSpan w:val="2"/>
                <w:shd w:val="clear" w:color="auto" w:fill="D9D9D9"/>
              </w:tcPr>
              <w:p w14:paraId="266E8469" w14:textId="77777777" w:rsidR="009E0655" w:rsidRPr="009E0655" w:rsidRDefault="009E0655" w:rsidP="009E0655">
                <w:pPr>
                  <w:spacing w:after="0" w:line="240" w:lineRule="auto"/>
                  <w:jc w:val="center"/>
                </w:pPr>
                <w:r w:rsidRPr="009E0655">
                  <w:rPr>
                    <w:i/>
                    <w:u w:val="single"/>
                  </w:rPr>
                  <w:t>From</w:t>
                </w:r>
              </w:p>
            </w:tc>
            <w:tc>
              <w:tcPr>
                <w:tcW w:w="1559" w:type="dxa"/>
                <w:shd w:val="clear" w:color="auto" w:fill="D9D9D9"/>
              </w:tcPr>
              <w:p w14:paraId="78DA70BB" w14:textId="77777777" w:rsidR="009E0655" w:rsidRPr="009E0655" w:rsidRDefault="009E0655" w:rsidP="009E0655">
                <w:pPr>
                  <w:spacing w:after="0" w:line="240" w:lineRule="auto"/>
                  <w:jc w:val="center"/>
                  <w:rPr>
                    <w:i/>
                    <w:u w:val="single"/>
                  </w:rPr>
                </w:pPr>
                <w:r w:rsidRPr="009E0655">
                  <w:rPr>
                    <w:i/>
                    <w:u w:val="single"/>
                  </w:rPr>
                  <w:t>To</w:t>
                </w:r>
              </w:p>
            </w:tc>
            <w:tc>
              <w:tcPr>
                <w:tcW w:w="4331" w:type="dxa"/>
                <w:vMerge/>
              </w:tcPr>
              <w:p w14:paraId="6F23A5CD" w14:textId="77777777" w:rsidR="009E0655" w:rsidRPr="009E0655" w:rsidRDefault="009E0655" w:rsidP="009E0655">
                <w:pPr>
                  <w:spacing w:after="0" w:line="240" w:lineRule="auto"/>
                  <w:jc w:val="left"/>
                  <w:rPr>
                    <w:b/>
                    <w:i/>
                    <w:u w:val="single"/>
                  </w:rPr>
                </w:pPr>
              </w:p>
            </w:tc>
          </w:tr>
          <w:tr w:rsidR="009E0655" w:rsidRPr="009E0655" w14:paraId="0DD6BA45" w14:textId="77777777" w:rsidTr="00775AB9">
            <w:trPr>
              <w:trHeight w:val="311"/>
            </w:trPr>
            <w:tc>
              <w:tcPr>
                <w:tcW w:w="2682" w:type="dxa"/>
              </w:tcPr>
              <w:p w14:paraId="21801923" w14:textId="77777777" w:rsidR="009E0655" w:rsidRPr="009E0655" w:rsidRDefault="009E0655" w:rsidP="009E0655">
                <w:pPr>
                  <w:spacing w:after="0" w:line="240" w:lineRule="auto"/>
                  <w:jc w:val="left"/>
                </w:pPr>
              </w:p>
            </w:tc>
            <w:tc>
              <w:tcPr>
                <w:tcW w:w="1304" w:type="dxa"/>
                <w:gridSpan w:val="2"/>
              </w:tcPr>
              <w:p w14:paraId="4A511FD7" w14:textId="77777777" w:rsidR="009E0655" w:rsidRPr="009E0655" w:rsidRDefault="009E0655" w:rsidP="009E0655">
                <w:pPr>
                  <w:spacing w:after="0" w:line="240" w:lineRule="auto"/>
                  <w:jc w:val="left"/>
                </w:pPr>
              </w:p>
            </w:tc>
            <w:tc>
              <w:tcPr>
                <w:tcW w:w="1559" w:type="dxa"/>
              </w:tcPr>
              <w:p w14:paraId="253F69ED" w14:textId="77777777" w:rsidR="009E0655" w:rsidRPr="009E0655" w:rsidRDefault="009E0655" w:rsidP="009E0655">
                <w:pPr>
                  <w:spacing w:after="0" w:line="240" w:lineRule="auto"/>
                  <w:jc w:val="left"/>
                </w:pPr>
              </w:p>
            </w:tc>
            <w:tc>
              <w:tcPr>
                <w:tcW w:w="4331" w:type="dxa"/>
              </w:tcPr>
              <w:p w14:paraId="0CCF7561" w14:textId="77777777" w:rsidR="009E0655" w:rsidRPr="009E0655" w:rsidRDefault="009E0655" w:rsidP="009E0655">
                <w:pPr>
                  <w:spacing w:after="0" w:line="240" w:lineRule="auto"/>
                  <w:jc w:val="left"/>
                </w:pPr>
              </w:p>
            </w:tc>
          </w:tr>
          <w:tr w:rsidR="009E0655" w:rsidRPr="009E0655" w14:paraId="4AF01203" w14:textId="77777777" w:rsidTr="00775AB9">
            <w:trPr>
              <w:trHeight w:val="287"/>
            </w:trPr>
            <w:tc>
              <w:tcPr>
                <w:tcW w:w="2682" w:type="dxa"/>
              </w:tcPr>
              <w:p w14:paraId="01B4AD1B" w14:textId="77777777" w:rsidR="009E0655" w:rsidRPr="009E0655" w:rsidRDefault="009E0655" w:rsidP="009E0655">
                <w:pPr>
                  <w:spacing w:after="0" w:line="240" w:lineRule="auto"/>
                  <w:jc w:val="left"/>
                </w:pPr>
              </w:p>
            </w:tc>
            <w:tc>
              <w:tcPr>
                <w:tcW w:w="1304" w:type="dxa"/>
                <w:gridSpan w:val="2"/>
              </w:tcPr>
              <w:p w14:paraId="0B619597" w14:textId="77777777" w:rsidR="009E0655" w:rsidRPr="009E0655" w:rsidRDefault="009E0655" w:rsidP="009E0655">
                <w:pPr>
                  <w:spacing w:after="0" w:line="240" w:lineRule="auto"/>
                  <w:jc w:val="left"/>
                </w:pPr>
              </w:p>
            </w:tc>
            <w:tc>
              <w:tcPr>
                <w:tcW w:w="1559" w:type="dxa"/>
              </w:tcPr>
              <w:p w14:paraId="39B47EDA" w14:textId="77777777" w:rsidR="009E0655" w:rsidRPr="009E0655" w:rsidRDefault="009E0655" w:rsidP="009E0655">
                <w:pPr>
                  <w:spacing w:after="0" w:line="240" w:lineRule="auto"/>
                  <w:jc w:val="left"/>
                </w:pPr>
              </w:p>
            </w:tc>
            <w:tc>
              <w:tcPr>
                <w:tcW w:w="4331" w:type="dxa"/>
              </w:tcPr>
              <w:p w14:paraId="5C73361E" w14:textId="77777777" w:rsidR="009E0655" w:rsidRPr="009E0655" w:rsidRDefault="009E0655" w:rsidP="009E0655">
                <w:pPr>
                  <w:spacing w:after="0" w:line="240" w:lineRule="auto"/>
                  <w:jc w:val="left"/>
                </w:pPr>
              </w:p>
            </w:tc>
          </w:tr>
          <w:tr w:rsidR="009E0655" w:rsidRPr="009E0655" w14:paraId="038F2085" w14:textId="77777777" w:rsidTr="00775AB9">
            <w:trPr>
              <w:trHeight w:val="432"/>
            </w:trPr>
            <w:tc>
              <w:tcPr>
                <w:tcW w:w="9876" w:type="dxa"/>
                <w:gridSpan w:val="5"/>
                <w:shd w:val="clear" w:color="auto" w:fill="C5E0B3" w:themeFill="accent6" w:themeFillTint="66"/>
              </w:tcPr>
              <w:p w14:paraId="76EFD341" w14:textId="77777777" w:rsidR="009E0655" w:rsidRPr="009E0655" w:rsidRDefault="009E0655" w:rsidP="009E0655">
                <w:pPr>
                  <w:shd w:val="clear" w:color="auto" w:fill="C5E0B3" w:themeFill="accent6" w:themeFillTint="66"/>
                  <w:spacing w:after="0" w:line="240" w:lineRule="auto"/>
                  <w:jc w:val="center"/>
                  <w:rPr>
                    <w:b/>
                  </w:rPr>
                </w:pPr>
                <w:r w:rsidRPr="009E0655">
                  <w:rPr>
                    <w:b/>
                  </w:rPr>
                  <w:t xml:space="preserve">Section 4-Detailed Description of Roles provided in the employments / engagements listed in Section 3 </w:t>
                </w:r>
              </w:p>
              <w:p w14:paraId="69886078" w14:textId="77777777" w:rsidR="009E0655" w:rsidRPr="009E0655" w:rsidRDefault="009E0655" w:rsidP="009E0655">
                <w:pPr>
                  <w:shd w:val="clear" w:color="auto" w:fill="C5E0B3" w:themeFill="accent6" w:themeFillTint="66"/>
                  <w:spacing w:after="0" w:line="240" w:lineRule="auto"/>
                  <w:jc w:val="center"/>
                  <w:rPr>
                    <w:b/>
                  </w:rPr>
                </w:pPr>
              </w:p>
              <w:p w14:paraId="2FE9BF2D" w14:textId="77777777" w:rsidR="009E0655" w:rsidRPr="009E0655" w:rsidRDefault="009E0655" w:rsidP="009E0655">
                <w:pPr>
                  <w:shd w:val="clear" w:color="auto" w:fill="C5E0B3" w:themeFill="accent6" w:themeFillTint="66"/>
                  <w:spacing w:after="0" w:line="240" w:lineRule="auto"/>
                  <w:jc w:val="left"/>
                  <w:rPr>
                    <w:b/>
                  </w:rPr>
                </w:pPr>
                <w:r w:rsidRPr="009E0655">
                  <w:rPr>
                    <w:b/>
                  </w:rPr>
                  <w:t xml:space="preserve">Candidates must provide a detailed description of the role or roles undertaken in the employments / engagements specified in Section 3 including the Award Criteria Skills /Competencies utilised and the Technical Architecture involved in each Role. Additional tables may be added in Section 4 as required. </w:t>
                </w:r>
              </w:p>
              <w:p w14:paraId="3557E42F" w14:textId="77777777" w:rsidR="009E0655" w:rsidRPr="009E0655" w:rsidRDefault="009E0655" w:rsidP="009E0655">
                <w:pPr>
                  <w:shd w:val="clear" w:color="auto" w:fill="C5E0B3" w:themeFill="accent6" w:themeFillTint="66"/>
                  <w:spacing w:after="0" w:line="240" w:lineRule="auto"/>
                  <w:jc w:val="left"/>
                  <w:rPr>
                    <w:b/>
                  </w:rPr>
                </w:pPr>
              </w:p>
              <w:p w14:paraId="07D9B9D1" w14:textId="77777777" w:rsidR="009E0655" w:rsidRPr="009E0655" w:rsidRDefault="009E0655" w:rsidP="009E0655">
                <w:pPr>
                  <w:shd w:val="clear" w:color="auto" w:fill="C5E0B3" w:themeFill="accent6" w:themeFillTint="66"/>
                  <w:spacing w:after="0" w:line="240" w:lineRule="auto"/>
                  <w:jc w:val="center"/>
                  <w:rPr>
                    <w:b/>
                  </w:rPr>
                </w:pPr>
                <w:r w:rsidRPr="009E0655">
                  <w:rPr>
                    <w:b/>
                  </w:rPr>
                  <w:t>Alternatively</w:t>
                </w:r>
              </w:p>
              <w:p w14:paraId="46BA3921" w14:textId="77777777" w:rsidR="009E0655" w:rsidRPr="009E0655" w:rsidRDefault="009E0655" w:rsidP="009E0655">
                <w:pPr>
                  <w:shd w:val="clear" w:color="auto" w:fill="C5E0B3" w:themeFill="accent6" w:themeFillTint="66"/>
                  <w:spacing w:after="0" w:line="240" w:lineRule="auto"/>
                  <w:jc w:val="center"/>
                  <w:rPr>
                    <w:b/>
                  </w:rPr>
                </w:pPr>
              </w:p>
              <w:p w14:paraId="712E7549" w14:textId="77777777" w:rsidR="009E0655" w:rsidRPr="009E0655" w:rsidRDefault="009E0655" w:rsidP="009E0655">
                <w:pPr>
                  <w:shd w:val="clear" w:color="auto" w:fill="C5E0B3" w:themeFill="accent6" w:themeFillTint="66"/>
                  <w:spacing w:after="0" w:line="240" w:lineRule="auto"/>
                  <w:jc w:val="left"/>
                  <w:rPr>
                    <w:b/>
                  </w:rPr>
                </w:pPr>
                <w:r w:rsidRPr="009E0655">
                  <w:rPr>
                    <w:b/>
                  </w:rPr>
                  <w:t>Candidates may provide a narrative, using the headings in the table below to elaborate on the employments / engagements listed in Section 3 above. The narrative should clearly be identified as CV Section 4.</w:t>
                </w:r>
              </w:p>
              <w:p w14:paraId="1E566A9B" w14:textId="77777777" w:rsidR="009E0655" w:rsidRPr="009E0655" w:rsidRDefault="009E0655" w:rsidP="009E0655">
                <w:pPr>
                  <w:spacing w:after="0" w:line="240" w:lineRule="auto"/>
                  <w:jc w:val="left"/>
                  <w:rPr>
                    <w:b/>
                  </w:rPr>
                </w:pPr>
              </w:p>
              <w:p w14:paraId="74448429" w14:textId="77777777" w:rsidR="009E0655" w:rsidRPr="009E0655" w:rsidRDefault="009E0655" w:rsidP="009E0655">
                <w:pPr>
                  <w:tabs>
                    <w:tab w:val="left" w:pos="426"/>
                  </w:tabs>
                  <w:spacing w:after="0" w:line="240" w:lineRule="auto"/>
                  <w:ind w:right="-1"/>
                  <w:jc w:val="left"/>
                </w:pPr>
              </w:p>
            </w:tc>
          </w:tr>
          <w:tr w:rsidR="009E0655" w:rsidRPr="009E0655" w14:paraId="21230AA3" w14:textId="77777777" w:rsidTr="00775AB9">
            <w:trPr>
              <w:trHeight w:val="588"/>
            </w:trPr>
            <w:tc>
              <w:tcPr>
                <w:tcW w:w="9876" w:type="dxa"/>
                <w:gridSpan w:val="5"/>
              </w:tcPr>
              <w:p w14:paraId="24DF391A" w14:textId="77777777" w:rsidR="009E0655" w:rsidRPr="009E0655" w:rsidRDefault="009E0655" w:rsidP="009E0655">
                <w:pPr>
                  <w:spacing w:after="0" w:line="240" w:lineRule="auto"/>
                  <w:jc w:val="left"/>
                </w:pPr>
              </w:p>
              <w:tbl>
                <w:tblPr>
                  <w:tblStyle w:val="TableGrid5"/>
                  <w:tblW w:w="0" w:type="auto"/>
                  <w:tblLook w:val="04A0" w:firstRow="1" w:lastRow="0" w:firstColumn="1" w:lastColumn="0" w:noHBand="0" w:noVBand="1"/>
                </w:tblPr>
                <w:tblGrid>
                  <w:gridCol w:w="3441"/>
                  <w:gridCol w:w="3244"/>
                  <w:gridCol w:w="2965"/>
                </w:tblGrid>
                <w:tr w:rsidR="009E0655" w:rsidRPr="009E0655" w14:paraId="39ACC50B" w14:textId="77777777" w:rsidTr="00775AB9">
                  <w:tc>
                    <w:tcPr>
                      <w:tcW w:w="3441" w:type="dxa"/>
                    </w:tcPr>
                    <w:p w14:paraId="229E696C" w14:textId="77777777" w:rsidR="009E0655" w:rsidRPr="009E0655" w:rsidRDefault="009E0655" w:rsidP="009E0655">
                      <w:pPr>
                        <w:jc w:val="left"/>
                        <w:rPr>
                          <w:b/>
                          <w:bCs/>
                        </w:rPr>
                      </w:pPr>
                      <w:r w:rsidRPr="009E0655">
                        <w:rPr>
                          <w:b/>
                          <w:bCs/>
                        </w:rPr>
                        <w:t>Employer’s Name</w:t>
                      </w:r>
                    </w:p>
                  </w:tc>
                  <w:tc>
                    <w:tcPr>
                      <w:tcW w:w="6209" w:type="dxa"/>
                      <w:gridSpan w:val="2"/>
                    </w:tcPr>
                    <w:p w14:paraId="323F18F2" w14:textId="77777777" w:rsidR="009E0655" w:rsidRPr="009E0655" w:rsidRDefault="009E0655" w:rsidP="009E0655">
                      <w:pPr>
                        <w:jc w:val="left"/>
                        <w:rPr>
                          <w:b/>
                          <w:bCs/>
                        </w:rPr>
                      </w:pPr>
                    </w:p>
                  </w:tc>
                </w:tr>
                <w:tr w:rsidR="009E0655" w:rsidRPr="009E0655" w14:paraId="58255327" w14:textId="77777777" w:rsidTr="00775AB9">
                  <w:tc>
                    <w:tcPr>
                      <w:tcW w:w="3441" w:type="dxa"/>
                    </w:tcPr>
                    <w:p w14:paraId="34101BA0" w14:textId="77777777" w:rsidR="009E0655" w:rsidRPr="009E0655" w:rsidRDefault="009E0655" w:rsidP="009E0655">
                      <w:pPr>
                        <w:jc w:val="left"/>
                        <w:rPr>
                          <w:b/>
                          <w:bCs/>
                        </w:rPr>
                      </w:pPr>
                      <w:r w:rsidRPr="009E0655">
                        <w:rPr>
                          <w:b/>
                          <w:bCs/>
                        </w:rPr>
                        <w:t>Project Name and Duration</w:t>
                      </w:r>
                    </w:p>
                  </w:tc>
                  <w:tc>
                    <w:tcPr>
                      <w:tcW w:w="6209" w:type="dxa"/>
                      <w:gridSpan w:val="2"/>
                    </w:tcPr>
                    <w:p w14:paraId="6900A0CA" w14:textId="77777777" w:rsidR="009E0655" w:rsidRPr="009E0655" w:rsidRDefault="009E0655" w:rsidP="009E0655">
                      <w:pPr>
                        <w:jc w:val="left"/>
                        <w:rPr>
                          <w:b/>
                          <w:bCs/>
                        </w:rPr>
                      </w:pPr>
                    </w:p>
                  </w:tc>
                </w:tr>
                <w:tr w:rsidR="009E0655" w:rsidRPr="009E0655" w14:paraId="5D9255A6" w14:textId="77777777" w:rsidTr="00775AB9">
                  <w:tc>
                    <w:tcPr>
                      <w:tcW w:w="3441" w:type="dxa"/>
                    </w:tcPr>
                    <w:p w14:paraId="2AF3DCFB" w14:textId="77777777" w:rsidR="009E0655" w:rsidRPr="009E0655" w:rsidRDefault="009E0655" w:rsidP="009E0655">
                      <w:pPr>
                        <w:jc w:val="left"/>
                        <w:rPr>
                          <w:b/>
                          <w:bCs/>
                        </w:rPr>
                      </w:pPr>
                      <w:r w:rsidRPr="009E0655">
                        <w:rPr>
                          <w:b/>
                          <w:bCs/>
                        </w:rPr>
                        <w:t>Brief Description of Project &amp; Candidate Role</w:t>
                      </w:r>
                    </w:p>
                  </w:tc>
                  <w:tc>
                    <w:tcPr>
                      <w:tcW w:w="6209" w:type="dxa"/>
                      <w:gridSpan w:val="2"/>
                    </w:tcPr>
                    <w:p w14:paraId="68714C8B" w14:textId="77777777" w:rsidR="009E0655" w:rsidRPr="009E0655" w:rsidRDefault="009E0655" w:rsidP="009E0655">
                      <w:pPr>
                        <w:jc w:val="left"/>
                        <w:rPr>
                          <w:b/>
                          <w:bCs/>
                        </w:rPr>
                      </w:pPr>
                    </w:p>
                  </w:tc>
                </w:tr>
                <w:tr w:rsidR="009E0655" w:rsidRPr="009E0655" w14:paraId="33012DE6" w14:textId="77777777" w:rsidTr="00775AB9">
                  <w:tc>
                    <w:tcPr>
                      <w:tcW w:w="3441" w:type="dxa"/>
                    </w:tcPr>
                    <w:p w14:paraId="51ECA363" w14:textId="77777777" w:rsidR="009E0655" w:rsidRPr="009E0655" w:rsidRDefault="009E0655" w:rsidP="009E0655">
                      <w:pPr>
                        <w:jc w:val="left"/>
                        <w:rPr>
                          <w:b/>
                          <w:bCs/>
                        </w:rPr>
                      </w:pPr>
                      <w:r w:rsidRPr="009E0655">
                        <w:rPr>
                          <w:b/>
                          <w:bCs/>
                        </w:rPr>
                        <w:t xml:space="preserve">List Project Technical Architecture  </w:t>
                      </w:r>
                    </w:p>
                  </w:tc>
                  <w:tc>
                    <w:tcPr>
                      <w:tcW w:w="6209" w:type="dxa"/>
                      <w:gridSpan w:val="2"/>
                    </w:tcPr>
                    <w:p w14:paraId="7E44DDE2" w14:textId="77777777" w:rsidR="009E0655" w:rsidRPr="009E0655" w:rsidRDefault="009E0655" w:rsidP="009E0655">
                      <w:pPr>
                        <w:jc w:val="left"/>
                        <w:rPr>
                          <w:b/>
                          <w:bCs/>
                        </w:rPr>
                      </w:pPr>
                    </w:p>
                  </w:tc>
                </w:tr>
                <w:tr w:rsidR="009E0655" w:rsidRPr="009E0655" w14:paraId="666C2020" w14:textId="77777777" w:rsidTr="00775AB9">
                  <w:trPr>
                    <w:trHeight w:val="420"/>
                  </w:trPr>
                  <w:tc>
                    <w:tcPr>
                      <w:tcW w:w="3441" w:type="dxa"/>
                      <w:vMerge w:val="restart"/>
                    </w:tcPr>
                    <w:p w14:paraId="4F4AA1B4" w14:textId="77777777" w:rsidR="009E0655" w:rsidRPr="009E0655" w:rsidRDefault="009E0655" w:rsidP="009E0655">
                      <w:pPr>
                        <w:jc w:val="left"/>
                        <w:rPr>
                          <w:b/>
                          <w:bCs/>
                        </w:rPr>
                      </w:pPr>
                      <w:r w:rsidRPr="009E0655">
                        <w:rPr>
                          <w:b/>
                          <w:bCs/>
                        </w:rPr>
                        <w:t xml:space="preserve">Identify the skills and competencies displayed on the project that are relevant to the award criteria listed for the DAFM role applied for.  </w:t>
                      </w:r>
                    </w:p>
                  </w:tc>
                  <w:tc>
                    <w:tcPr>
                      <w:tcW w:w="3244" w:type="dxa"/>
                    </w:tcPr>
                    <w:p w14:paraId="7D2A455D" w14:textId="77777777" w:rsidR="009E0655" w:rsidRPr="009E0655" w:rsidRDefault="009E0655" w:rsidP="009E0655">
                      <w:pPr>
                        <w:jc w:val="left"/>
                        <w:rPr>
                          <w:b/>
                          <w:bCs/>
                        </w:rPr>
                      </w:pPr>
                      <w:r w:rsidRPr="009E0655">
                        <w:rPr>
                          <w:b/>
                          <w:bCs/>
                        </w:rPr>
                        <w:t>Skills used or Competency displayed</w:t>
                      </w:r>
                    </w:p>
                  </w:tc>
                  <w:tc>
                    <w:tcPr>
                      <w:tcW w:w="2965" w:type="dxa"/>
                    </w:tcPr>
                    <w:p w14:paraId="59B3EBDB" w14:textId="77777777" w:rsidR="009E0655" w:rsidRPr="009E0655" w:rsidRDefault="009E0655" w:rsidP="009E0655">
                      <w:pPr>
                        <w:jc w:val="left"/>
                        <w:rPr>
                          <w:b/>
                          <w:bCs/>
                        </w:rPr>
                      </w:pPr>
                      <w:r w:rsidRPr="009E0655">
                        <w:rPr>
                          <w:b/>
                          <w:bCs/>
                        </w:rPr>
                        <w:t>Relevant to Selection / Award Criterion</w:t>
                      </w:r>
                    </w:p>
                  </w:tc>
                </w:tr>
                <w:tr w:rsidR="009E0655" w:rsidRPr="009E0655" w14:paraId="48ABCEFB" w14:textId="77777777" w:rsidTr="00775AB9">
                  <w:trPr>
                    <w:trHeight w:val="225"/>
                  </w:trPr>
                  <w:tc>
                    <w:tcPr>
                      <w:tcW w:w="3441" w:type="dxa"/>
                      <w:vMerge/>
                    </w:tcPr>
                    <w:p w14:paraId="5D195738" w14:textId="77777777" w:rsidR="009E0655" w:rsidRPr="009E0655" w:rsidRDefault="009E0655" w:rsidP="009E0655">
                      <w:pPr>
                        <w:jc w:val="left"/>
                      </w:pPr>
                    </w:p>
                  </w:tc>
                  <w:tc>
                    <w:tcPr>
                      <w:tcW w:w="3244" w:type="dxa"/>
                    </w:tcPr>
                    <w:p w14:paraId="3033F941" w14:textId="77777777" w:rsidR="009E0655" w:rsidRPr="009E0655" w:rsidRDefault="009E0655" w:rsidP="009E0655">
                      <w:pPr>
                        <w:jc w:val="left"/>
                      </w:pPr>
                    </w:p>
                  </w:tc>
                  <w:tc>
                    <w:tcPr>
                      <w:tcW w:w="2965" w:type="dxa"/>
                    </w:tcPr>
                    <w:p w14:paraId="54EDFA65" w14:textId="77777777" w:rsidR="009E0655" w:rsidRPr="009E0655" w:rsidRDefault="009E0655" w:rsidP="009E0655">
                      <w:pPr>
                        <w:jc w:val="left"/>
                      </w:pPr>
                    </w:p>
                  </w:tc>
                </w:tr>
                <w:tr w:rsidR="009E0655" w:rsidRPr="009E0655" w14:paraId="1175C6F3" w14:textId="77777777" w:rsidTr="00775AB9">
                  <w:trPr>
                    <w:trHeight w:val="270"/>
                  </w:trPr>
                  <w:tc>
                    <w:tcPr>
                      <w:tcW w:w="3441" w:type="dxa"/>
                      <w:vMerge/>
                    </w:tcPr>
                    <w:p w14:paraId="0230484E" w14:textId="77777777" w:rsidR="009E0655" w:rsidRPr="009E0655" w:rsidRDefault="009E0655" w:rsidP="009E0655">
                      <w:pPr>
                        <w:jc w:val="left"/>
                      </w:pPr>
                    </w:p>
                  </w:tc>
                  <w:tc>
                    <w:tcPr>
                      <w:tcW w:w="3244" w:type="dxa"/>
                    </w:tcPr>
                    <w:p w14:paraId="11529901" w14:textId="77777777" w:rsidR="009E0655" w:rsidRPr="009E0655" w:rsidRDefault="009E0655" w:rsidP="009E0655">
                      <w:pPr>
                        <w:jc w:val="left"/>
                      </w:pPr>
                    </w:p>
                  </w:tc>
                  <w:tc>
                    <w:tcPr>
                      <w:tcW w:w="2965" w:type="dxa"/>
                    </w:tcPr>
                    <w:p w14:paraId="28C4657A" w14:textId="77777777" w:rsidR="009E0655" w:rsidRPr="009E0655" w:rsidRDefault="009E0655" w:rsidP="009E0655">
                      <w:pPr>
                        <w:jc w:val="left"/>
                      </w:pPr>
                    </w:p>
                  </w:tc>
                </w:tr>
                <w:tr w:rsidR="009E0655" w:rsidRPr="009E0655" w14:paraId="62B7D0C4" w14:textId="77777777" w:rsidTr="00775AB9">
                  <w:trPr>
                    <w:trHeight w:val="345"/>
                  </w:trPr>
                  <w:tc>
                    <w:tcPr>
                      <w:tcW w:w="3441" w:type="dxa"/>
                      <w:vMerge/>
                    </w:tcPr>
                    <w:p w14:paraId="6E5E12A5" w14:textId="77777777" w:rsidR="009E0655" w:rsidRPr="009E0655" w:rsidRDefault="009E0655" w:rsidP="009E0655">
                      <w:pPr>
                        <w:jc w:val="left"/>
                      </w:pPr>
                    </w:p>
                  </w:tc>
                  <w:tc>
                    <w:tcPr>
                      <w:tcW w:w="3244" w:type="dxa"/>
                    </w:tcPr>
                    <w:p w14:paraId="29FE30E4" w14:textId="77777777" w:rsidR="009E0655" w:rsidRPr="009E0655" w:rsidRDefault="009E0655" w:rsidP="009E0655">
                      <w:pPr>
                        <w:jc w:val="left"/>
                      </w:pPr>
                    </w:p>
                  </w:tc>
                  <w:tc>
                    <w:tcPr>
                      <w:tcW w:w="2965" w:type="dxa"/>
                    </w:tcPr>
                    <w:p w14:paraId="17A65281" w14:textId="77777777" w:rsidR="009E0655" w:rsidRPr="009E0655" w:rsidRDefault="009E0655" w:rsidP="009E0655">
                      <w:pPr>
                        <w:jc w:val="left"/>
                      </w:pPr>
                    </w:p>
                  </w:tc>
                </w:tr>
                <w:tr w:rsidR="009E0655" w:rsidRPr="009E0655" w14:paraId="2373EC24" w14:textId="77777777" w:rsidTr="00775AB9">
                  <w:tc>
                    <w:tcPr>
                      <w:tcW w:w="9650" w:type="dxa"/>
                      <w:gridSpan w:val="3"/>
                    </w:tcPr>
                    <w:tbl>
                      <w:tblPr>
                        <w:tblStyle w:val="TableGrid5"/>
                        <w:tblW w:w="0" w:type="auto"/>
                        <w:tblLook w:val="04A0" w:firstRow="1" w:lastRow="0" w:firstColumn="1" w:lastColumn="0" w:noHBand="0" w:noVBand="1"/>
                      </w:tblPr>
                      <w:tblGrid>
                        <w:gridCol w:w="9414"/>
                      </w:tblGrid>
                      <w:tr w:rsidR="009E0655" w:rsidRPr="009E0655" w14:paraId="24953E7B" w14:textId="77777777" w:rsidTr="00775AB9">
                        <w:tc>
                          <w:tcPr>
                            <w:tcW w:w="9414" w:type="dxa"/>
                            <w:shd w:val="clear" w:color="auto" w:fill="C5E0B3" w:themeFill="accent6" w:themeFillTint="66"/>
                          </w:tcPr>
                          <w:p w14:paraId="40D0C7FE" w14:textId="77777777" w:rsidR="009E0655" w:rsidRPr="009E0655" w:rsidRDefault="009E0655" w:rsidP="009E0655">
                            <w:pPr>
                              <w:jc w:val="center"/>
                            </w:pPr>
                            <w:r w:rsidRPr="009E0655">
                              <w:rPr>
                                <w:b/>
                              </w:rPr>
                              <w:t>Section 5 – Tenderer’s Declaration</w:t>
                            </w:r>
                          </w:p>
                        </w:tc>
                      </w:tr>
                      <w:tr w:rsidR="009E0655" w:rsidRPr="009E0655" w14:paraId="5B23CAB4" w14:textId="77777777" w:rsidTr="00775AB9">
                        <w:tc>
                          <w:tcPr>
                            <w:tcW w:w="9414" w:type="dxa"/>
                          </w:tcPr>
                          <w:p w14:paraId="0C8ABB0B" w14:textId="77777777" w:rsidR="009E0655" w:rsidRPr="009E0655" w:rsidRDefault="009E0655" w:rsidP="009E0655">
                            <w:pPr>
                              <w:autoSpaceDE w:val="0"/>
                              <w:autoSpaceDN w:val="0"/>
                              <w:adjustRightInd w:val="0"/>
                              <w:spacing w:after="0" w:line="240" w:lineRule="auto"/>
                              <w:ind w:left="360"/>
                              <w:jc w:val="left"/>
                              <w:rPr>
                                <w:rFonts w:cs="Calibri"/>
                                <w:color w:val="000000"/>
                                <w:sz w:val="22"/>
                                <w:szCs w:val="22"/>
                                <w:lang w:val="en-IE"/>
                              </w:rPr>
                            </w:pPr>
                          </w:p>
                          <w:p w14:paraId="41365DFA" w14:textId="77777777" w:rsidR="009E0655" w:rsidRPr="009E0655" w:rsidRDefault="009E0655" w:rsidP="009E0655">
                            <w:pPr>
                              <w:tabs>
                                <w:tab w:val="left" w:pos="426"/>
                              </w:tabs>
                              <w:spacing w:line="240" w:lineRule="atLeast"/>
                              <w:ind w:right="-1"/>
                              <w:jc w:val="left"/>
                              <w:rPr>
                                <w:rFonts w:cs="Calibri"/>
                                <w:b/>
                              </w:rPr>
                            </w:pPr>
                            <w:r w:rsidRPr="009E0655">
                              <w:rPr>
                                <w:rFonts w:cs="Calibri"/>
                                <w:b/>
                              </w:rPr>
                              <w:t xml:space="preserve">    In signing this Resource Confirmation Form I certify that:</w:t>
                            </w:r>
                          </w:p>
                          <w:p w14:paraId="5DC01683" w14:textId="77777777" w:rsidR="009E0655" w:rsidRPr="009E0655" w:rsidRDefault="009E0655" w:rsidP="009E0655">
                            <w:pPr>
                              <w:autoSpaceDE w:val="0"/>
                              <w:autoSpaceDN w:val="0"/>
                              <w:adjustRightInd w:val="0"/>
                              <w:spacing w:after="0" w:line="240" w:lineRule="auto"/>
                              <w:ind w:left="360"/>
                              <w:jc w:val="left"/>
                              <w:rPr>
                                <w:rFonts w:cs="Calibri"/>
                                <w:color w:val="000000"/>
                                <w:sz w:val="22"/>
                                <w:szCs w:val="22"/>
                                <w:lang w:val="en-IE"/>
                              </w:rPr>
                            </w:pPr>
                          </w:p>
                          <w:p w14:paraId="2D2C7F80" w14:textId="77777777" w:rsidR="009E0655" w:rsidRPr="009E0655" w:rsidRDefault="009E0655" w:rsidP="007973CB">
                            <w:pPr>
                              <w:numPr>
                                <w:ilvl w:val="0"/>
                                <w:numId w:val="64"/>
                              </w:numPr>
                              <w:autoSpaceDE w:val="0"/>
                              <w:autoSpaceDN w:val="0"/>
                              <w:adjustRightInd w:val="0"/>
                              <w:spacing w:after="0" w:line="240" w:lineRule="auto"/>
                              <w:jc w:val="left"/>
                              <w:rPr>
                                <w:rFonts w:cs="Calibri"/>
                                <w:color w:val="000000"/>
                                <w:sz w:val="22"/>
                                <w:szCs w:val="22"/>
                                <w:lang w:val="en-IE"/>
                              </w:rPr>
                            </w:pPr>
                            <w:r w:rsidRPr="009E0655">
                              <w:rPr>
                                <w:rFonts w:cs="Calibri"/>
                                <w:color w:val="000000"/>
                                <w:sz w:val="22"/>
                                <w:szCs w:val="22"/>
                                <w:lang w:val="en-IE"/>
                              </w:rPr>
                              <w:t xml:space="preserve">The candidate’s Curriculum Vitae details have been examined for completeness and accuracy and are satisfied that the information provided is correct. </w:t>
                            </w:r>
                          </w:p>
                          <w:p w14:paraId="1F241829" w14:textId="77777777" w:rsidR="009E0655" w:rsidRPr="009E0655" w:rsidRDefault="009E0655" w:rsidP="009E0655">
                            <w:pPr>
                              <w:autoSpaceDE w:val="0"/>
                              <w:autoSpaceDN w:val="0"/>
                              <w:adjustRightInd w:val="0"/>
                              <w:spacing w:after="0" w:line="240" w:lineRule="auto"/>
                              <w:ind w:left="360"/>
                              <w:jc w:val="left"/>
                              <w:rPr>
                                <w:rFonts w:cs="Calibri"/>
                                <w:color w:val="000000"/>
                                <w:sz w:val="22"/>
                                <w:szCs w:val="22"/>
                                <w:lang w:val="en-IE"/>
                              </w:rPr>
                            </w:pPr>
                          </w:p>
                          <w:p w14:paraId="46BF9B62" w14:textId="77777777" w:rsidR="009E0655" w:rsidRPr="009E0655" w:rsidRDefault="009E0655" w:rsidP="007973CB">
                            <w:pPr>
                              <w:numPr>
                                <w:ilvl w:val="0"/>
                                <w:numId w:val="64"/>
                              </w:numPr>
                              <w:tabs>
                                <w:tab w:val="left" w:pos="426"/>
                              </w:tabs>
                              <w:spacing w:after="0" w:line="240" w:lineRule="auto"/>
                              <w:ind w:right="-1"/>
                              <w:contextualSpacing/>
                              <w:jc w:val="left"/>
                              <w:rPr>
                                <w:rFonts w:asciiTheme="minorHAnsi" w:hAnsiTheme="minorHAnsi" w:cs="Calibri"/>
                              </w:rPr>
                            </w:pPr>
                            <w:r w:rsidRPr="009E0655">
                              <w:rPr>
                                <w:rFonts w:asciiTheme="minorHAnsi" w:hAnsiTheme="minorHAnsi" w:cs="Calibri"/>
                              </w:rPr>
                              <w:t xml:space="preserve">The candidate proposed is of good character and that the following verification </w:t>
                            </w:r>
                          </w:p>
                          <w:p w14:paraId="3FB8EB2C" w14:textId="77777777" w:rsidR="009E0655" w:rsidRPr="009E0655" w:rsidRDefault="009E0655" w:rsidP="009E0655">
                            <w:pPr>
                              <w:tabs>
                                <w:tab w:val="left" w:pos="426"/>
                              </w:tabs>
                              <w:spacing w:line="240" w:lineRule="auto"/>
                              <w:ind w:left="360" w:right="-1"/>
                              <w:jc w:val="left"/>
                              <w:rPr>
                                <w:rFonts w:asciiTheme="minorHAnsi" w:hAnsiTheme="minorHAnsi" w:cs="Calibri"/>
                              </w:rPr>
                            </w:pPr>
                            <w:r w:rsidRPr="009E0655">
                              <w:rPr>
                                <w:rFonts w:asciiTheme="minorHAnsi" w:hAnsiTheme="minorHAnsi" w:cs="Calibri"/>
                              </w:rPr>
                              <w:lastRenderedPageBreak/>
                              <w:t xml:space="preserve">        checks have been conducted by us;</w:t>
                            </w:r>
                          </w:p>
                          <w:p w14:paraId="3422D864" w14:textId="77777777" w:rsidR="009E0655" w:rsidRPr="009E0655" w:rsidRDefault="009E0655" w:rsidP="007973CB">
                            <w:pPr>
                              <w:numPr>
                                <w:ilvl w:val="1"/>
                                <w:numId w:val="64"/>
                              </w:numPr>
                              <w:spacing w:after="0" w:line="240" w:lineRule="auto"/>
                              <w:contextualSpacing/>
                              <w:jc w:val="left"/>
                              <w:rPr>
                                <w:rFonts w:asciiTheme="minorHAnsi" w:hAnsiTheme="minorHAnsi" w:cs="Calibri"/>
                                <w:sz w:val="22"/>
                                <w:szCs w:val="22"/>
                              </w:rPr>
                            </w:pPr>
                            <w:r w:rsidRPr="009E0655">
                              <w:rPr>
                                <w:rFonts w:asciiTheme="minorHAnsi" w:hAnsiTheme="minorHAnsi" w:cs="Calibri"/>
                                <w:sz w:val="22"/>
                                <w:szCs w:val="22"/>
                              </w:rPr>
                              <w:t>We hold satisfactory character references, e.g. one business and one personal for each candidate proposed;</w:t>
                            </w:r>
                          </w:p>
                          <w:p w14:paraId="37D45343" w14:textId="77777777" w:rsidR="009E0655" w:rsidRPr="009E0655" w:rsidRDefault="009E0655" w:rsidP="009E0655">
                            <w:pPr>
                              <w:spacing w:line="240" w:lineRule="auto"/>
                              <w:ind w:left="360"/>
                              <w:jc w:val="left"/>
                              <w:rPr>
                                <w:rFonts w:cs="Calibri"/>
                              </w:rPr>
                            </w:pPr>
                          </w:p>
                          <w:p w14:paraId="678B107F" w14:textId="77777777" w:rsidR="009E0655" w:rsidRPr="009E0655" w:rsidRDefault="009E0655" w:rsidP="007973CB">
                            <w:pPr>
                              <w:numPr>
                                <w:ilvl w:val="1"/>
                                <w:numId w:val="64"/>
                              </w:numPr>
                              <w:spacing w:after="0" w:line="240" w:lineRule="auto"/>
                              <w:contextualSpacing/>
                              <w:jc w:val="left"/>
                              <w:rPr>
                                <w:rFonts w:cs="Calibri"/>
                              </w:rPr>
                            </w:pPr>
                            <w:r w:rsidRPr="009E0655">
                              <w:rPr>
                                <w:rFonts w:asciiTheme="minorHAnsi" w:hAnsiTheme="minorHAnsi" w:cs="Calibri"/>
                                <w:sz w:val="22"/>
                                <w:szCs w:val="22"/>
                              </w:rPr>
                              <w:t>The candidate’s claimed academic and professional qualifications shown on the Curriculum Vitae have been validated</w:t>
                            </w:r>
                            <w:r w:rsidRPr="009E0655">
                              <w:rPr>
                                <w:rFonts w:cs="Calibri"/>
                              </w:rPr>
                              <w:t>;</w:t>
                            </w:r>
                          </w:p>
                          <w:p w14:paraId="5D04CC33" w14:textId="77777777" w:rsidR="009E0655" w:rsidRPr="009E0655" w:rsidRDefault="009E0655" w:rsidP="009E0655">
                            <w:pPr>
                              <w:spacing w:line="240" w:lineRule="auto"/>
                              <w:ind w:left="360"/>
                              <w:jc w:val="left"/>
                              <w:rPr>
                                <w:rFonts w:cs="Calibri"/>
                              </w:rPr>
                            </w:pPr>
                          </w:p>
                          <w:p w14:paraId="1C1AA83B" w14:textId="77777777" w:rsidR="009E0655" w:rsidRPr="009E0655" w:rsidRDefault="009E0655" w:rsidP="007973CB">
                            <w:pPr>
                              <w:numPr>
                                <w:ilvl w:val="1"/>
                                <w:numId w:val="64"/>
                              </w:numPr>
                              <w:autoSpaceDE w:val="0"/>
                              <w:autoSpaceDN w:val="0"/>
                              <w:adjustRightInd w:val="0"/>
                              <w:spacing w:after="0" w:line="240" w:lineRule="auto"/>
                              <w:jc w:val="left"/>
                              <w:rPr>
                                <w:rFonts w:ascii="Times New Roman" w:hAnsi="Times New Roman"/>
                                <w:b/>
                                <w:color w:val="000000"/>
                                <w:sz w:val="18"/>
                                <w:szCs w:val="18"/>
                                <w:lang w:val="en-IE"/>
                              </w:rPr>
                            </w:pPr>
                            <w:r w:rsidRPr="009E0655">
                              <w:rPr>
                                <w:rFonts w:cs="Calibri"/>
                                <w:color w:val="000000"/>
                                <w:sz w:val="22"/>
                                <w:szCs w:val="22"/>
                                <w:lang w:val="en-IE"/>
                              </w:rPr>
                              <w:t>We have independent identity verification for this candidate (passport or similar official documentation);</w:t>
                            </w:r>
                          </w:p>
                          <w:p w14:paraId="45B4A1E5" w14:textId="77777777" w:rsidR="009E0655" w:rsidRPr="009E0655" w:rsidRDefault="009E0655" w:rsidP="009E0655">
                            <w:pPr>
                              <w:ind w:left="720"/>
                              <w:contextualSpacing/>
                              <w:jc w:val="left"/>
                              <w:rPr>
                                <w:b/>
                                <w:sz w:val="18"/>
                                <w:szCs w:val="18"/>
                              </w:rPr>
                            </w:pPr>
                          </w:p>
                          <w:p w14:paraId="3DB3AC74" w14:textId="77777777" w:rsidR="009E0655" w:rsidRPr="009E0655" w:rsidRDefault="009E0655" w:rsidP="009E0655">
                            <w:pPr>
                              <w:autoSpaceDE w:val="0"/>
                              <w:autoSpaceDN w:val="0"/>
                              <w:adjustRightInd w:val="0"/>
                              <w:spacing w:after="0" w:line="240" w:lineRule="auto"/>
                              <w:jc w:val="left"/>
                              <w:rPr>
                                <w:rFonts w:ascii="Times New Roman" w:hAnsi="Times New Roman"/>
                                <w:b/>
                                <w:color w:val="000000"/>
                                <w:sz w:val="18"/>
                                <w:szCs w:val="18"/>
                                <w:lang w:val="en-IE"/>
                              </w:rPr>
                            </w:pPr>
                          </w:p>
                          <w:p w14:paraId="30EBA4F3" w14:textId="77777777" w:rsidR="009E0655" w:rsidRPr="009E0655" w:rsidRDefault="009E0655" w:rsidP="009E0655">
                            <w:pPr>
                              <w:autoSpaceDE w:val="0"/>
                              <w:autoSpaceDN w:val="0"/>
                              <w:adjustRightInd w:val="0"/>
                              <w:spacing w:after="0" w:line="240" w:lineRule="auto"/>
                              <w:ind w:left="360"/>
                              <w:jc w:val="left"/>
                              <w:rPr>
                                <w:rFonts w:ascii="Times New Roman" w:hAnsi="Times New Roman"/>
                                <w:b/>
                                <w:color w:val="000000"/>
                                <w:sz w:val="18"/>
                                <w:szCs w:val="18"/>
                                <w:lang w:val="en-IE"/>
                              </w:rPr>
                            </w:pPr>
                          </w:p>
                        </w:tc>
                      </w:tr>
                      <w:tr w:rsidR="009E0655" w:rsidRPr="009E0655" w14:paraId="5354341C" w14:textId="77777777" w:rsidTr="00775AB9">
                        <w:tc>
                          <w:tcPr>
                            <w:tcW w:w="9414" w:type="dxa"/>
                          </w:tcPr>
                          <w:p w14:paraId="07243FB9" w14:textId="77777777" w:rsidR="009E0655" w:rsidRPr="009E0655" w:rsidRDefault="009E0655" w:rsidP="009E0655">
                            <w:pPr>
                              <w:spacing w:line="240" w:lineRule="atLeast"/>
                              <w:ind w:right="-1"/>
                              <w:jc w:val="left"/>
                              <w:rPr>
                                <w:rFonts w:cs="Calibri"/>
                                <w:bCs/>
                              </w:rPr>
                            </w:pPr>
                          </w:p>
                          <w:p w14:paraId="14AD5801" w14:textId="77777777" w:rsidR="009E0655" w:rsidRPr="009E0655" w:rsidRDefault="009E0655" w:rsidP="009E0655">
                            <w:pPr>
                              <w:spacing w:line="240" w:lineRule="atLeast"/>
                              <w:ind w:right="-1"/>
                              <w:jc w:val="left"/>
                              <w:rPr>
                                <w:rFonts w:cs="Calibri"/>
                                <w:bCs/>
                              </w:rPr>
                            </w:pPr>
                            <w:r w:rsidRPr="009E0655">
                              <w:rPr>
                                <w:rFonts w:cs="Calibri"/>
                                <w:bCs/>
                              </w:rPr>
                              <w:t>Signature: ________________________________________Authorised Signatory</w:t>
                            </w:r>
                          </w:p>
                          <w:p w14:paraId="5915CFE4" w14:textId="77777777" w:rsidR="009E0655" w:rsidRPr="009E0655" w:rsidRDefault="009E0655" w:rsidP="009E0655">
                            <w:pPr>
                              <w:spacing w:line="240" w:lineRule="atLeast"/>
                              <w:ind w:right="-1"/>
                              <w:jc w:val="left"/>
                              <w:rPr>
                                <w:rFonts w:cs="Calibri"/>
                                <w:bCs/>
                              </w:rPr>
                            </w:pPr>
                          </w:p>
                          <w:p w14:paraId="34D53A24" w14:textId="77777777" w:rsidR="009E0655" w:rsidRPr="009E0655" w:rsidRDefault="009E0655" w:rsidP="009E0655">
                            <w:pPr>
                              <w:spacing w:line="240" w:lineRule="atLeast"/>
                              <w:ind w:right="-1"/>
                              <w:jc w:val="left"/>
                              <w:rPr>
                                <w:rFonts w:cs="Calibri"/>
                                <w:bCs/>
                              </w:rPr>
                            </w:pPr>
                            <w:r w:rsidRPr="009E0655">
                              <w:rPr>
                                <w:rFonts w:cs="Calibri"/>
                                <w:bCs/>
                              </w:rPr>
                              <w:t>Tenderer’s Name: _______________________________________</w:t>
                            </w:r>
                          </w:p>
                          <w:p w14:paraId="73244886" w14:textId="77777777" w:rsidR="009E0655" w:rsidRPr="009E0655" w:rsidRDefault="009E0655" w:rsidP="009E0655">
                            <w:pPr>
                              <w:spacing w:line="240" w:lineRule="atLeast"/>
                              <w:ind w:right="-1"/>
                              <w:jc w:val="left"/>
                              <w:rPr>
                                <w:rFonts w:cs="Calibri"/>
                                <w:bCs/>
                              </w:rPr>
                            </w:pPr>
                          </w:p>
                          <w:p w14:paraId="51FF2787" w14:textId="77777777" w:rsidR="009E0655" w:rsidRPr="009E0655" w:rsidRDefault="009E0655" w:rsidP="009E0655">
                            <w:pPr>
                              <w:spacing w:line="240" w:lineRule="atLeast"/>
                              <w:ind w:right="-1"/>
                              <w:jc w:val="left"/>
                              <w:rPr>
                                <w:rFonts w:cs="Calibri"/>
                                <w:bCs/>
                              </w:rPr>
                            </w:pPr>
                            <w:r w:rsidRPr="009E0655">
                              <w:rPr>
                                <w:rFonts w:cs="Calibri"/>
                                <w:bCs/>
                              </w:rPr>
                              <w:t>Position held: ________________________________________</w:t>
                            </w:r>
                          </w:p>
                          <w:p w14:paraId="449C40C8" w14:textId="77777777" w:rsidR="009E0655" w:rsidRPr="009E0655" w:rsidRDefault="009E0655" w:rsidP="009E0655">
                            <w:pPr>
                              <w:spacing w:line="240" w:lineRule="atLeast"/>
                              <w:ind w:right="-1"/>
                              <w:jc w:val="left"/>
                              <w:rPr>
                                <w:rFonts w:cs="Calibri"/>
                                <w:bCs/>
                              </w:rPr>
                            </w:pPr>
                          </w:p>
                          <w:p w14:paraId="396E1139" w14:textId="77777777" w:rsidR="009E0655" w:rsidRPr="009E0655" w:rsidRDefault="009E0655" w:rsidP="009E0655">
                            <w:pPr>
                              <w:spacing w:line="240" w:lineRule="atLeast"/>
                              <w:ind w:right="-1"/>
                              <w:jc w:val="left"/>
                              <w:rPr>
                                <w:rFonts w:cs="Calibri"/>
                                <w:bCs/>
                              </w:rPr>
                            </w:pPr>
                            <w:r w:rsidRPr="009E0655">
                              <w:rPr>
                                <w:rFonts w:cs="Calibri"/>
                                <w:bCs/>
                              </w:rPr>
                              <w:t>Name: ___________________________________________Block Capitals</w:t>
                            </w:r>
                          </w:p>
                          <w:p w14:paraId="4E978602" w14:textId="77777777" w:rsidR="009E0655" w:rsidRPr="009E0655" w:rsidRDefault="009E0655" w:rsidP="009E0655">
                            <w:pPr>
                              <w:spacing w:line="240" w:lineRule="atLeast"/>
                              <w:ind w:right="-1"/>
                              <w:jc w:val="left"/>
                              <w:rPr>
                                <w:rFonts w:cs="Calibri"/>
                                <w:bCs/>
                              </w:rPr>
                            </w:pPr>
                          </w:p>
                          <w:p w14:paraId="25FCCD73" w14:textId="77777777" w:rsidR="009E0655" w:rsidRPr="009E0655" w:rsidRDefault="009E0655" w:rsidP="009E0655">
                            <w:pPr>
                              <w:spacing w:line="240" w:lineRule="atLeast"/>
                              <w:ind w:right="-1"/>
                              <w:jc w:val="left"/>
                              <w:rPr>
                                <w:rFonts w:cs="Calibri"/>
                                <w:bCs/>
                              </w:rPr>
                            </w:pPr>
                            <w:r w:rsidRPr="009E0655">
                              <w:rPr>
                                <w:rFonts w:cs="Calibri"/>
                                <w:bCs/>
                              </w:rPr>
                              <w:t xml:space="preserve">Date: </w:t>
                            </w:r>
                            <w:r w:rsidRPr="009E0655">
                              <w:rPr>
                                <w:rFonts w:cs="Calibri"/>
                                <w:bCs/>
                              </w:rPr>
                              <w:softHyphen/>
                            </w:r>
                            <w:r w:rsidRPr="009E0655">
                              <w:rPr>
                                <w:rFonts w:cs="Calibri"/>
                                <w:bCs/>
                              </w:rPr>
                              <w:softHyphen/>
                            </w:r>
                            <w:r w:rsidRPr="009E0655">
                              <w:rPr>
                                <w:rFonts w:cs="Calibri"/>
                                <w:bCs/>
                              </w:rPr>
                              <w:softHyphen/>
                            </w:r>
                            <w:r w:rsidRPr="009E0655">
                              <w:rPr>
                                <w:rFonts w:cs="Calibri"/>
                                <w:bCs/>
                              </w:rPr>
                              <w:softHyphen/>
                            </w:r>
                            <w:r w:rsidRPr="009E0655">
                              <w:rPr>
                                <w:rFonts w:cs="Calibri"/>
                                <w:bCs/>
                              </w:rPr>
                              <w:softHyphen/>
                            </w:r>
                            <w:r w:rsidRPr="009E0655">
                              <w:rPr>
                                <w:rFonts w:cs="Calibri"/>
                                <w:bCs/>
                              </w:rPr>
                              <w:softHyphen/>
                            </w:r>
                            <w:r w:rsidRPr="009E0655">
                              <w:rPr>
                                <w:rFonts w:cs="Calibri"/>
                                <w:bCs/>
                              </w:rPr>
                              <w:softHyphen/>
                            </w:r>
                            <w:r w:rsidRPr="009E0655">
                              <w:rPr>
                                <w:rFonts w:cs="Calibri"/>
                                <w:bCs/>
                              </w:rPr>
                              <w:softHyphen/>
                            </w:r>
                            <w:r w:rsidRPr="009E0655">
                              <w:rPr>
                                <w:rFonts w:cs="Calibri"/>
                                <w:bCs/>
                              </w:rPr>
                              <w:softHyphen/>
                            </w:r>
                            <w:r w:rsidRPr="009E0655">
                              <w:rPr>
                                <w:rFonts w:cs="Calibri"/>
                                <w:bCs/>
                              </w:rPr>
                              <w:softHyphen/>
                              <w:t>____________________________________________</w:t>
                            </w:r>
                          </w:p>
                          <w:p w14:paraId="6E627CA2" w14:textId="77777777" w:rsidR="009E0655" w:rsidRPr="009E0655" w:rsidRDefault="009E0655" w:rsidP="009E0655">
                            <w:pPr>
                              <w:tabs>
                                <w:tab w:val="left" w:pos="426"/>
                              </w:tabs>
                              <w:spacing w:line="240" w:lineRule="atLeast"/>
                              <w:ind w:right="-1"/>
                              <w:jc w:val="left"/>
                              <w:rPr>
                                <w:rFonts w:cs="Calibri"/>
                                <w:b/>
                              </w:rPr>
                            </w:pPr>
                          </w:p>
                        </w:tc>
                      </w:tr>
                      <w:tr w:rsidR="009E0655" w:rsidRPr="009E0655" w14:paraId="5A3A03C3" w14:textId="77777777" w:rsidTr="00775AB9">
                        <w:tc>
                          <w:tcPr>
                            <w:tcW w:w="9414" w:type="dxa"/>
                          </w:tcPr>
                          <w:p w14:paraId="605FE751" w14:textId="77777777" w:rsidR="009E0655" w:rsidRPr="009E0655" w:rsidRDefault="009E0655" w:rsidP="009E0655">
                            <w:pPr>
                              <w:jc w:val="left"/>
                              <w:rPr>
                                <w:b/>
                              </w:rPr>
                            </w:pPr>
                          </w:p>
                        </w:tc>
                      </w:tr>
                    </w:tbl>
                    <w:p w14:paraId="7EAF3AE9" w14:textId="77777777" w:rsidR="009E0655" w:rsidRPr="009E0655" w:rsidRDefault="009E0655" w:rsidP="009E0655">
                      <w:pPr>
                        <w:jc w:val="left"/>
                      </w:pPr>
                    </w:p>
                  </w:tc>
                </w:tr>
              </w:tbl>
              <w:p w14:paraId="3136DF58" w14:textId="77777777" w:rsidR="009E0655" w:rsidRPr="009E0655" w:rsidRDefault="009E0655" w:rsidP="009E0655">
                <w:pPr>
                  <w:spacing w:after="0" w:line="240" w:lineRule="auto"/>
                  <w:jc w:val="left"/>
                </w:pPr>
              </w:p>
            </w:tc>
          </w:tr>
        </w:tbl>
        <w:p w14:paraId="585BD69F" w14:textId="77777777" w:rsidR="009E0655" w:rsidRPr="009E0655" w:rsidRDefault="009E0655" w:rsidP="009E0655">
          <w:pPr>
            <w:jc w:val="left"/>
          </w:pPr>
        </w:p>
        <w:p w14:paraId="56456F92" w14:textId="77777777" w:rsidR="009E0655" w:rsidRPr="009E0655" w:rsidRDefault="009E0655" w:rsidP="009E0655">
          <w:pPr>
            <w:spacing w:after="160" w:line="259" w:lineRule="auto"/>
            <w:jc w:val="left"/>
          </w:pPr>
        </w:p>
        <w:p w14:paraId="40D61DC3" w14:textId="77777777" w:rsidR="009E0655" w:rsidRPr="009E0655" w:rsidRDefault="009E0655" w:rsidP="009E0655">
          <w:pPr>
            <w:spacing w:after="160" w:line="259" w:lineRule="auto"/>
            <w:jc w:val="left"/>
          </w:pPr>
        </w:p>
        <w:p w14:paraId="7140A6FE" w14:textId="77777777" w:rsidR="009E0655" w:rsidRPr="009E0655" w:rsidRDefault="009E0655" w:rsidP="009E0655">
          <w:pPr>
            <w:spacing w:after="160" w:line="259" w:lineRule="auto"/>
            <w:jc w:val="left"/>
          </w:pPr>
        </w:p>
        <w:p w14:paraId="5853405A" w14:textId="77777777" w:rsidR="009E0655" w:rsidRPr="009E0655" w:rsidRDefault="009E0655" w:rsidP="009E0655">
          <w:pPr>
            <w:spacing w:after="160" w:line="259" w:lineRule="auto"/>
            <w:jc w:val="left"/>
          </w:pPr>
        </w:p>
        <w:p w14:paraId="0CD8B40F" w14:textId="77777777" w:rsidR="009E0655" w:rsidRPr="009E0655" w:rsidRDefault="009E0655" w:rsidP="009E0655">
          <w:pPr>
            <w:spacing w:after="160" w:line="259" w:lineRule="auto"/>
            <w:jc w:val="left"/>
          </w:pPr>
        </w:p>
        <w:p w14:paraId="7080647C" w14:textId="77777777" w:rsidR="009E0655" w:rsidRPr="009E0655" w:rsidRDefault="009E0655" w:rsidP="009E0655">
          <w:pPr>
            <w:spacing w:after="160" w:line="259" w:lineRule="auto"/>
            <w:jc w:val="left"/>
          </w:pPr>
        </w:p>
        <w:p w14:paraId="62E6AACC" w14:textId="5BAE4986" w:rsidR="009E0655" w:rsidRPr="009E0655" w:rsidRDefault="009E0655" w:rsidP="009E0655">
          <w:pPr>
            <w:spacing w:after="0" w:line="240" w:lineRule="auto"/>
            <w:jc w:val="left"/>
          </w:pPr>
          <w:r w:rsidRPr="009E0655">
            <w:br w:type="page"/>
          </w:r>
        </w:p>
        <w:tbl>
          <w:tblPr>
            <w:tblW w:w="9876" w:type="dxa"/>
            <w:tblInd w:w="12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2682"/>
            <w:gridCol w:w="42"/>
            <w:gridCol w:w="1262"/>
            <w:gridCol w:w="1559"/>
            <w:gridCol w:w="4331"/>
          </w:tblGrid>
          <w:tr w:rsidR="009E0655" w:rsidRPr="009E0655" w14:paraId="39B218AF" w14:textId="77777777" w:rsidTr="00775AB9">
            <w:trPr>
              <w:trHeight w:val="384"/>
            </w:trPr>
            <w:tc>
              <w:tcPr>
                <w:tcW w:w="9876" w:type="dxa"/>
                <w:gridSpan w:val="5"/>
                <w:shd w:val="clear" w:color="auto" w:fill="C5E0B3" w:themeFill="accent6" w:themeFillTint="66"/>
              </w:tcPr>
              <w:p w14:paraId="463350DD" w14:textId="77777777" w:rsidR="009E0655" w:rsidRPr="009E0655" w:rsidRDefault="009E0655" w:rsidP="009E0655">
                <w:pPr>
                  <w:spacing w:after="0" w:line="240" w:lineRule="auto"/>
                  <w:jc w:val="center"/>
                  <w:rPr>
                    <w:b/>
                  </w:rPr>
                </w:pPr>
                <w:r w:rsidRPr="009E0655">
                  <w:rPr>
                    <w:b/>
                  </w:rPr>
                  <w:lastRenderedPageBreak/>
                  <w:t>Curriculum Vitae</w:t>
                </w:r>
              </w:p>
            </w:tc>
          </w:tr>
          <w:tr w:rsidR="009E0655" w:rsidRPr="009E0655" w14:paraId="7545F7D5" w14:textId="77777777" w:rsidTr="00775AB9">
            <w:trPr>
              <w:trHeight w:val="384"/>
            </w:trPr>
            <w:tc>
              <w:tcPr>
                <w:tcW w:w="9876" w:type="dxa"/>
                <w:gridSpan w:val="5"/>
                <w:shd w:val="clear" w:color="auto" w:fill="C5E0B3" w:themeFill="accent6" w:themeFillTint="66"/>
              </w:tcPr>
              <w:p w14:paraId="0069C8B8" w14:textId="77777777" w:rsidR="009E0655" w:rsidRPr="009E0655" w:rsidRDefault="009E0655" w:rsidP="009E0655">
                <w:pPr>
                  <w:spacing w:after="0" w:line="240" w:lineRule="auto"/>
                  <w:jc w:val="center"/>
                </w:pPr>
                <w:r w:rsidRPr="009E0655">
                  <w:rPr>
                    <w:b/>
                  </w:rPr>
                  <w:t>Section 1 – Personal Information</w:t>
                </w:r>
              </w:p>
            </w:tc>
          </w:tr>
          <w:tr w:rsidR="009E0655" w:rsidRPr="009E0655" w14:paraId="2D5783FF" w14:textId="77777777" w:rsidTr="00775AB9">
            <w:trPr>
              <w:trHeight w:val="328"/>
            </w:trPr>
            <w:tc>
              <w:tcPr>
                <w:tcW w:w="2724" w:type="dxa"/>
                <w:gridSpan w:val="2"/>
              </w:tcPr>
              <w:p w14:paraId="1841A10A" w14:textId="77777777" w:rsidR="009E0655" w:rsidRPr="009E0655" w:rsidRDefault="009E0655" w:rsidP="009E0655">
                <w:pPr>
                  <w:spacing w:after="0" w:line="240" w:lineRule="auto"/>
                  <w:jc w:val="left"/>
                  <w:rPr>
                    <w:b/>
                  </w:rPr>
                </w:pPr>
                <w:r w:rsidRPr="009E0655">
                  <w:rPr>
                    <w:b/>
                  </w:rPr>
                  <w:t xml:space="preserve">Candidate Name: </w:t>
                </w:r>
              </w:p>
            </w:tc>
            <w:tc>
              <w:tcPr>
                <w:tcW w:w="7152" w:type="dxa"/>
                <w:gridSpan w:val="3"/>
              </w:tcPr>
              <w:p w14:paraId="28CBCBD5" w14:textId="77777777" w:rsidR="009E0655" w:rsidRPr="009E0655" w:rsidRDefault="009E0655" w:rsidP="009E0655">
                <w:pPr>
                  <w:spacing w:after="0" w:line="240" w:lineRule="auto"/>
                  <w:jc w:val="left"/>
                </w:pPr>
              </w:p>
            </w:tc>
          </w:tr>
          <w:tr w:rsidR="009E0655" w:rsidRPr="009E0655" w14:paraId="2871A016" w14:textId="77777777" w:rsidTr="00775AB9">
            <w:trPr>
              <w:trHeight w:val="290"/>
            </w:trPr>
            <w:tc>
              <w:tcPr>
                <w:tcW w:w="2724" w:type="dxa"/>
                <w:gridSpan w:val="2"/>
              </w:tcPr>
              <w:p w14:paraId="116F8A68" w14:textId="77777777" w:rsidR="009E0655" w:rsidRPr="009E0655" w:rsidRDefault="009E0655" w:rsidP="009E0655">
                <w:pPr>
                  <w:spacing w:after="0" w:line="240" w:lineRule="auto"/>
                  <w:jc w:val="left"/>
                  <w:rPr>
                    <w:b/>
                  </w:rPr>
                </w:pPr>
                <w:r w:rsidRPr="009E0655">
                  <w:rPr>
                    <w:b/>
                  </w:rPr>
                  <w:t xml:space="preserve">Proposed for Role of: </w:t>
                </w:r>
              </w:p>
            </w:tc>
            <w:tc>
              <w:tcPr>
                <w:tcW w:w="7152" w:type="dxa"/>
                <w:gridSpan w:val="3"/>
              </w:tcPr>
              <w:p w14:paraId="7F1D772B" w14:textId="4FA4AD6E" w:rsidR="009E0655" w:rsidRPr="009E0655" w:rsidRDefault="00FB3CA4" w:rsidP="009E0655">
                <w:pPr>
                  <w:spacing w:after="0" w:line="240" w:lineRule="auto"/>
                  <w:jc w:val="center"/>
                  <w:rPr>
                    <w:b/>
                  </w:rPr>
                </w:pPr>
                <w:r>
                  <w:rPr>
                    <w:b/>
                  </w:rPr>
                  <w:t>Team Member 2</w:t>
                </w:r>
              </w:p>
            </w:tc>
          </w:tr>
          <w:tr w:rsidR="009E0655" w:rsidRPr="009E0655" w14:paraId="595A9400" w14:textId="77777777" w:rsidTr="00775AB9">
            <w:trPr>
              <w:trHeight w:val="528"/>
            </w:trPr>
            <w:tc>
              <w:tcPr>
                <w:tcW w:w="9876" w:type="dxa"/>
                <w:gridSpan w:val="5"/>
                <w:shd w:val="clear" w:color="auto" w:fill="C5E0B3" w:themeFill="accent6" w:themeFillTint="66"/>
              </w:tcPr>
              <w:p w14:paraId="2A174263" w14:textId="77777777" w:rsidR="009E0655" w:rsidRPr="009E0655" w:rsidRDefault="009E0655" w:rsidP="009E0655">
                <w:pPr>
                  <w:spacing w:after="0" w:line="240" w:lineRule="auto"/>
                  <w:jc w:val="center"/>
                  <w:rPr>
                    <w:b/>
                  </w:rPr>
                </w:pPr>
                <w:r w:rsidRPr="009E0655">
                  <w:rPr>
                    <w:b/>
                  </w:rPr>
                  <w:t>Section 2 - Educational Qualifications</w:t>
                </w:r>
              </w:p>
            </w:tc>
          </w:tr>
          <w:tr w:rsidR="009E0655" w:rsidRPr="009E0655" w14:paraId="75961880" w14:textId="77777777" w:rsidTr="00775AB9">
            <w:trPr>
              <w:trHeight w:val="720"/>
            </w:trPr>
            <w:tc>
              <w:tcPr>
                <w:tcW w:w="2724" w:type="dxa"/>
                <w:gridSpan w:val="2"/>
                <w:shd w:val="clear" w:color="auto" w:fill="D9D9D9"/>
              </w:tcPr>
              <w:p w14:paraId="02EC9B25" w14:textId="77777777" w:rsidR="009E0655" w:rsidRPr="009E0655" w:rsidRDefault="009E0655" w:rsidP="009E0655">
                <w:pPr>
                  <w:spacing w:after="0" w:line="240" w:lineRule="auto"/>
                  <w:jc w:val="left"/>
                </w:pPr>
                <w:r w:rsidRPr="009E0655">
                  <w:rPr>
                    <w:i/>
                    <w:u w:val="single"/>
                  </w:rPr>
                  <w:t xml:space="preserve">Title of Degree(s) / qualification(s) held  </w:t>
                </w:r>
              </w:p>
            </w:tc>
            <w:tc>
              <w:tcPr>
                <w:tcW w:w="2821" w:type="dxa"/>
                <w:gridSpan w:val="2"/>
                <w:shd w:val="clear" w:color="auto" w:fill="C5E0B3" w:themeFill="accent6" w:themeFillTint="66"/>
              </w:tcPr>
              <w:p w14:paraId="4A08976F" w14:textId="77777777" w:rsidR="009E0655" w:rsidRPr="009E0655" w:rsidRDefault="009E0655" w:rsidP="009E0655">
                <w:pPr>
                  <w:spacing w:after="0" w:line="240" w:lineRule="auto"/>
                  <w:jc w:val="left"/>
                </w:pPr>
                <w:r w:rsidRPr="009E0655">
                  <w:rPr>
                    <w:i/>
                    <w:u w:val="single"/>
                  </w:rPr>
                  <w:t>University, College or Examining Authority</w:t>
                </w:r>
              </w:p>
            </w:tc>
            <w:tc>
              <w:tcPr>
                <w:tcW w:w="4331" w:type="dxa"/>
                <w:shd w:val="clear" w:color="auto" w:fill="C5E0B3" w:themeFill="accent6" w:themeFillTint="66"/>
              </w:tcPr>
              <w:p w14:paraId="46A6519F" w14:textId="77777777" w:rsidR="009E0655" w:rsidRPr="009E0655" w:rsidRDefault="009E0655" w:rsidP="009E0655">
                <w:pPr>
                  <w:spacing w:after="0" w:line="240" w:lineRule="auto"/>
                  <w:jc w:val="left"/>
                </w:pPr>
                <w:r w:rsidRPr="009E0655">
                  <w:rPr>
                    <w:i/>
                    <w:u w:val="single"/>
                  </w:rPr>
                  <w:t>Year in which Degree(s) / qualification(s) was obtained</w:t>
                </w:r>
              </w:p>
            </w:tc>
          </w:tr>
          <w:tr w:rsidR="009E0655" w:rsidRPr="009E0655" w14:paraId="37C941E0" w14:textId="77777777" w:rsidTr="00775AB9">
            <w:trPr>
              <w:trHeight w:val="343"/>
            </w:trPr>
            <w:tc>
              <w:tcPr>
                <w:tcW w:w="2724" w:type="dxa"/>
                <w:gridSpan w:val="2"/>
              </w:tcPr>
              <w:p w14:paraId="1A36DB3E" w14:textId="77777777" w:rsidR="009E0655" w:rsidRPr="009E0655" w:rsidRDefault="009E0655" w:rsidP="009E0655">
                <w:pPr>
                  <w:spacing w:after="0" w:line="240" w:lineRule="auto"/>
                  <w:jc w:val="left"/>
                  <w:rPr>
                    <w:b/>
                    <w:i/>
                    <w:u w:val="single"/>
                  </w:rPr>
                </w:pPr>
              </w:p>
            </w:tc>
            <w:tc>
              <w:tcPr>
                <w:tcW w:w="2821" w:type="dxa"/>
                <w:gridSpan w:val="2"/>
              </w:tcPr>
              <w:p w14:paraId="45858D00" w14:textId="77777777" w:rsidR="009E0655" w:rsidRPr="009E0655" w:rsidRDefault="009E0655" w:rsidP="009E0655">
                <w:pPr>
                  <w:spacing w:after="0" w:line="240" w:lineRule="auto"/>
                  <w:jc w:val="left"/>
                  <w:rPr>
                    <w:b/>
                    <w:i/>
                    <w:u w:val="single"/>
                  </w:rPr>
                </w:pPr>
              </w:p>
            </w:tc>
            <w:tc>
              <w:tcPr>
                <w:tcW w:w="4331" w:type="dxa"/>
              </w:tcPr>
              <w:p w14:paraId="2F7F0AAC" w14:textId="77777777" w:rsidR="009E0655" w:rsidRPr="009E0655" w:rsidRDefault="009E0655" w:rsidP="009E0655">
                <w:pPr>
                  <w:spacing w:after="0" w:line="240" w:lineRule="auto"/>
                  <w:jc w:val="left"/>
                  <w:rPr>
                    <w:b/>
                    <w:i/>
                    <w:u w:val="single"/>
                  </w:rPr>
                </w:pPr>
              </w:p>
            </w:tc>
          </w:tr>
          <w:tr w:rsidR="009E0655" w:rsidRPr="009E0655" w14:paraId="396DCD3F" w14:textId="77777777" w:rsidTr="00775AB9">
            <w:trPr>
              <w:trHeight w:val="345"/>
            </w:trPr>
            <w:tc>
              <w:tcPr>
                <w:tcW w:w="2724" w:type="dxa"/>
                <w:gridSpan w:val="2"/>
              </w:tcPr>
              <w:p w14:paraId="3EF0FC9A" w14:textId="77777777" w:rsidR="009E0655" w:rsidRPr="009E0655" w:rsidRDefault="009E0655" w:rsidP="009E0655">
                <w:pPr>
                  <w:spacing w:after="0" w:line="240" w:lineRule="auto"/>
                  <w:jc w:val="left"/>
                  <w:rPr>
                    <w:b/>
                    <w:i/>
                    <w:u w:val="single"/>
                  </w:rPr>
                </w:pPr>
              </w:p>
            </w:tc>
            <w:tc>
              <w:tcPr>
                <w:tcW w:w="2821" w:type="dxa"/>
                <w:gridSpan w:val="2"/>
              </w:tcPr>
              <w:p w14:paraId="3E176BB3" w14:textId="77777777" w:rsidR="009E0655" w:rsidRPr="009E0655" w:rsidRDefault="009E0655" w:rsidP="009E0655">
                <w:pPr>
                  <w:spacing w:after="0" w:line="240" w:lineRule="auto"/>
                  <w:jc w:val="left"/>
                  <w:rPr>
                    <w:b/>
                    <w:i/>
                    <w:u w:val="single"/>
                  </w:rPr>
                </w:pPr>
              </w:p>
            </w:tc>
            <w:tc>
              <w:tcPr>
                <w:tcW w:w="4331" w:type="dxa"/>
              </w:tcPr>
              <w:p w14:paraId="238B7E02" w14:textId="77777777" w:rsidR="009E0655" w:rsidRPr="009E0655" w:rsidRDefault="009E0655" w:rsidP="009E0655">
                <w:pPr>
                  <w:spacing w:after="0" w:line="240" w:lineRule="auto"/>
                  <w:jc w:val="left"/>
                  <w:rPr>
                    <w:b/>
                    <w:i/>
                    <w:u w:val="single"/>
                  </w:rPr>
                </w:pPr>
              </w:p>
            </w:tc>
          </w:tr>
          <w:tr w:rsidR="009E0655" w:rsidRPr="009E0655" w14:paraId="5B00716C" w14:textId="77777777" w:rsidTr="00775AB9">
            <w:trPr>
              <w:trHeight w:val="483"/>
            </w:trPr>
            <w:tc>
              <w:tcPr>
                <w:tcW w:w="9876" w:type="dxa"/>
                <w:gridSpan w:val="5"/>
                <w:shd w:val="clear" w:color="auto" w:fill="C5E0B3" w:themeFill="accent6" w:themeFillTint="66"/>
              </w:tcPr>
              <w:p w14:paraId="4467BE68" w14:textId="77777777" w:rsidR="009E0655" w:rsidRPr="009E0655" w:rsidRDefault="009E0655" w:rsidP="009E0655">
                <w:pPr>
                  <w:spacing w:after="0" w:line="240" w:lineRule="auto"/>
                  <w:jc w:val="center"/>
                  <w:rPr>
                    <w:b/>
                  </w:rPr>
                </w:pPr>
                <w:r w:rsidRPr="009E0655">
                  <w:rPr>
                    <w:b/>
                  </w:rPr>
                  <w:t>Section 3 - Career History (start with most recent position and add lines as required)</w:t>
                </w:r>
              </w:p>
            </w:tc>
          </w:tr>
          <w:tr w:rsidR="009E0655" w:rsidRPr="009E0655" w14:paraId="5180AC1F" w14:textId="77777777" w:rsidTr="00775AB9">
            <w:trPr>
              <w:trHeight w:val="447"/>
            </w:trPr>
            <w:tc>
              <w:tcPr>
                <w:tcW w:w="2682" w:type="dxa"/>
                <w:vMerge w:val="restart"/>
                <w:shd w:val="clear" w:color="auto" w:fill="D9D9D9"/>
              </w:tcPr>
              <w:p w14:paraId="3B0C2DAD" w14:textId="77777777" w:rsidR="009E0655" w:rsidRPr="009E0655" w:rsidRDefault="009E0655" w:rsidP="009E0655">
                <w:pPr>
                  <w:spacing w:after="0" w:line="240" w:lineRule="auto"/>
                  <w:jc w:val="left"/>
                </w:pPr>
                <w:r w:rsidRPr="009E0655">
                  <w:rPr>
                    <w:i/>
                    <w:u w:val="single"/>
                  </w:rPr>
                  <w:t>Employers’ name</w:t>
                </w:r>
              </w:p>
              <w:p w14:paraId="5D411FD6" w14:textId="77777777" w:rsidR="009E0655" w:rsidRPr="009E0655" w:rsidRDefault="009E0655" w:rsidP="009E0655">
                <w:pPr>
                  <w:spacing w:after="0" w:line="240" w:lineRule="auto"/>
                  <w:jc w:val="left"/>
                </w:pPr>
              </w:p>
            </w:tc>
            <w:tc>
              <w:tcPr>
                <w:tcW w:w="2863" w:type="dxa"/>
                <w:gridSpan w:val="3"/>
                <w:shd w:val="clear" w:color="auto" w:fill="D9D9D9"/>
              </w:tcPr>
              <w:p w14:paraId="266F345A" w14:textId="77777777" w:rsidR="009E0655" w:rsidRPr="009E0655" w:rsidRDefault="009E0655" w:rsidP="009E0655">
                <w:pPr>
                  <w:spacing w:after="0" w:line="240" w:lineRule="auto"/>
                  <w:jc w:val="center"/>
                </w:pPr>
                <w:r w:rsidRPr="009E0655">
                  <w:rPr>
                    <w:i/>
                    <w:u w:val="single"/>
                  </w:rPr>
                  <w:t>Length of time in position</w:t>
                </w:r>
              </w:p>
            </w:tc>
            <w:tc>
              <w:tcPr>
                <w:tcW w:w="4331" w:type="dxa"/>
                <w:vMerge w:val="restart"/>
                <w:shd w:val="clear" w:color="auto" w:fill="D9D9D9"/>
              </w:tcPr>
              <w:p w14:paraId="133831D9" w14:textId="77777777" w:rsidR="009E0655" w:rsidRPr="009E0655" w:rsidRDefault="009E0655" w:rsidP="009E0655">
                <w:pPr>
                  <w:spacing w:after="0" w:line="240" w:lineRule="auto"/>
                  <w:jc w:val="center"/>
                  <w:rPr>
                    <w:u w:val="single"/>
                  </w:rPr>
                </w:pPr>
                <w:r w:rsidRPr="009E0655">
                  <w:rPr>
                    <w:u w:val="single"/>
                  </w:rPr>
                  <w:t>Project Name and Role</w:t>
                </w:r>
              </w:p>
              <w:p w14:paraId="6DDCFA71" w14:textId="77777777" w:rsidR="009E0655" w:rsidRPr="009E0655" w:rsidRDefault="009E0655" w:rsidP="009E0655">
                <w:pPr>
                  <w:spacing w:after="0" w:line="240" w:lineRule="auto"/>
                  <w:jc w:val="left"/>
                </w:pPr>
              </w:p>
            </w:tc>
          </w:tr>
          <w:tr w:rsidR="009E0655" w:rsidRPr="009E0655" w14:paraId="00A3BDF0" w14:textId="77777777" w:rsidTr="00775AB9">
            <w:trPr>
              <w:trHeight w:val="261"/>
            </w:trPr>
            <w:tc>
              <w:tcPr>
                <w:tcW w:w="2682" w:type="dxa"/>
                <w:vMerge/>
              </w:tcPr>
              <w:p w14:paraId="505810D4" w14:textId="77777777" w:rsidR="009E0655" w:rsidRPr="009E0655" w:rsidRDefault="009E0655" w:rsidP="009E0655">
                <w:pPr>
                  <w:spacing w:after="0" w:line="240" w:lineRule="auto"/>
                  <w:jc w:val="left"/>
                  <w:rPr>
                    <w:b/>
                    <w:i/>
                    <w:u w:val="single"/>
                  </w:rPr>
                </w:pPr>
              </w:p>
            </w:tc>
            <w:tc>
              <w:tcPr>
                <w:tcW w:w="1304" w:type="dxa"/>
                <w:gridSpan w:val="2"/>
                <w:shd w:val="clear" w:color="auto" w:fill="D9D9D9"/>
              </w:tcPr>
              <w:p w14:paraId="5D8A809C" w14:textId="77777777" w:rsidR="009E0655" w:rsidRPr="009E0655" w:rsidRDefault="009E0655" w:rsidP="009E0655">
                <w:pPr>
                  <w:spacing w:after="0" w:line="240" w:lineRule="auto"/>
                  <w:jc w:val="center"/>
                </w:pPr>
                <w:r w:rsidRPr="009E0655">
                  <w:rPr>
                    <w:i/>
                    <w:u w:val="single"/>
                  </w:rPr>
                  <w:t>From</w:t>
                </w:r>
              </w:p>
            </w:tc>
            <w:tc>
              <w:tcPr>
                <w:tcW w:w="1559" w:type="dxa"/>
                <w:shd w:val="clear" w:color="auto" w:fill="D9D9D9"/>
              </w:tcPr>
              <w:p w14:paraId="2574DA95" w14:textId="77777777" w:rsidR="009E0655" w:rsidRPr="009E0655" w:rsidRDefault="009E0655" w:rsidP="009E0655">
                <w:pPr>
                  <w:spacing w:after="0" w:line="240" w:lineRule="auto"/>
                  <w:jc w:val="center"/>
                  <w:rPr>
                    <w:i/>
                    <w:u w:val="single"/>
                  </w:rPr>
                </w:pPr>
                <w:r w:rsidRPr="009E0655">
                  <w:rPr>
                    <w:i/>
                    <w:u w:val="single"/>
                  </w:rPr>
                  <w:t>To</w:t>
                </w:r>
              </w:p>
            </w:tc>
            <w:tc>
              <w:tcPr>
                <w:tcW w:w="4331" w:type="dxa"/>
                <w:vMerge/>
              </w:tcPr>
              <w:p w14:paraId="0EF24DEA" w14:textId="77777777" w:rsidR="009E0655" w:rsidRPr="009E0655" w:rsidRDefault="009E0655" w:rsidP="009E0655">
                <w:pPr>
                  <w:spacing w:after="0" w:line="240" w:lineRule="auto"/>
                  <w:jc w:val="left"/>
                  <w:rPr>
                    <w:b/>
                    <w:i/>
                    <w:u w:val="single"/>
                  </w:rPr>
                </w:pPr>
              </w:p>
            </w:tc>
          </w:tr>
          <w:tr w:rsidR="009E0655" w:rsidRPr="009E0655" w14:paraId="4BFF807E" w14:textId="77777777" w:rsidTr="00775AB9">
            <w:trPr>
              <w:trHeight w:val="311"/>
            </w:trPr>
            <w:tc>
              <w:tcPr>
                <w:tcW w:w="2682" w:type="dxa"/>
              </w:tcPr>
              <w:p w14:paraId="24BA4EF2" w14:textId="77777777" w:rsidR="009E0655" w:rsidRPr="009E0655" w:rsidRDefault="009E0655" w:rsidP="009E0655">
                <w:pPr>
                  <w:spacing w:after="0" w:line="240" w:lineRule="auto"/>
                  <w:jc w:val="left"/>
                </w:pPr>
              </w:p>
            </w:tc>
            <w:tc>
              <w:tcPr>
                <w:tcW w:w="1304" w:type="dxa"/>
                <w:gridSpan w:val="2"/>
              </w:tcPr>
              <w:p w14:paraId="1A735A95" w14:textId="77777777" w:rsidR="009E0655" w:rsidRPr="009E0655" w:rsidRDefault="009E0655" w:rsidP="009E0655">
                <w:pPr>
                  <w:spacing w:after="0" w:line="240" w:lineRule="auto"/>
                  <w:jc w:val="left"/>
                </w:pPr>
              </w:p>
            </w:tc>
            <w:tc>
              <w:tcPr>
                <w:tcW w:w="1559" w:type="dxa"/>
              </w:tcPr>
              <w:p w14:paraId="5666BBBD" w14:textId="77777777" w:rsidR="009E0655" w:rsidRPr="009E0655" w:rsidRDefault="009E0655" w:rsidP="009E0655">
                <w:pPr>
                  <w:spacing w:after="0" w:line="240" w:lineRule="auto"/>
                  <w:jc w:val="left"/>
                </w:pPr>
              </w:p>
            </w:tc>
            <w:tc>
              <w:tcPr>
                <w:tcW w:w="4331" w:type="dxa"/>
              </w:tcPr>
              <w:p w14:paraId="3E3D2D4C" w14:textId="77777777" w:rsidR="009E0655" w:rsidRPr="009E0655" w:rsidRDefault="009E0655" w:rsidP="009E0655">
                <w:pPr>
                  <w:spacing w:after="0" w:line="240" w:lineRule="auto"/>
                  <w:jc w:val="left"/>
                </w:pPr>
              </w:p>
            </w:tc>
          </w:tr>
          <w:tr w:rsidR="009E0655" w:rsidRPr="009E0655" w14:paraId="0398FDC2" w14:textId="77777777" w:rsidTr="00775AB9">
            <w:trPr>
              <w:trHeight w:val="287"/>
            </w:trPr>
            <w:tc>
              <w:tcPr>
                <w:tcW w:w="2682" w:type="dxa"/>
              </w:tcPr>
              <w:p w14:paraId="23F15158" w14:textId="77777777" w:rsidR="009E0655" w:rsidRPr="009E0655" w:rsidRDefault="009E0655" w:rsidP="009E0655">
                <w:pPr>
                  <w:spacing w:after="0" w:line="240" w:lineRule="auto"/>
                  <w:jc w:val="left"/>
                </w:pPr>
              </w:p>
            </w:tc>
            <w:tc>
              <w:tcPr>
                <w:tcW w:w="1304" w:type="dxa"/>
                <w:gridSpan w:val="2"/>
              </w:tcPr>
              <w:p w14:paraId="7BCA6233" w14:textId="77777777" w:rsidR="009E0655" w:rsidRPr="009E0655" w:rsidRDefault="009E0655" w:rsidP="009E0655">
                <w:pPr>
                  <w:spacing w:after="0" w:line="240" w:lineRule="auto"/>
                  <w:jc w:val="left"/>
                </w:pPr>
              </w:p>
            </w:tc>
            <w:tc>
              <w:tcPr>
                <w:tcW w:w="1559" w:type="dxa"/>
              </w:tcPr>
              <w:p w14:paraId="1E263870" w14:textId="77777777" w:rsidR="009E0655" w:rsidRPr="009E0655" w:rsidRDefault="009E0655" w:rsidP="009E0655">
                <w:pPr>
                  <w:spacing w:after="0" w:line="240" w:lineRule="auto"/>
                  <w:jc w:val="left"/>
                </w:pPr>
              </w:p>
            </w:tc>
            <w:tc>
              <w:tcPr>
                <w:tcW w:w="4331" w:type="dxa"/>
              </w:tcPr>
              <w:p w14:paraId="3B4FE88B" w14:textId="77777777" w:rsidR="009E0655" w:rsidRPr="009E0655" w:rsidRDefault="009E0655" w:rsidP="009E0655">
                <w:pPr>
                  <w:spacing w:after="0" w:line="240" w:lineRule="auto"/>
                  <w:jc w:val="left"/>
                </w:pPr>
              </w:p>
            </w:tc>
          </w:tr>
          <w:tr w:rsidR="009E0655" w:rsidRPr="009E0655" w14:paraId="6E1F61B7" w14:textId="77777777" w:rsidTr="00775AB9">
            <w:trPr>
              <w:trHeight w:val="432"/>
            </w:trPr>
            <w:tc>
              <w:tcPr>
                <w:tcW w:w="9876" w:type="dxa"/>
                <w:gridSpan w:val="5"/>
                <w:shd w:val="clear" w:color="auto" w:fill="C5E0B3" w:themeFill="accent6" w:themeFillTint="66"/>
              </w:tcPr>
              <w:p w14:paraId="1F4BA61D" w14:textId="77777777" w:rsidR="009E0655" w:rsidRPr="009E0655" w:rsidRDefault="009E0655" w:rsidP="009E0655">
                <w:pPr>
                  <w:shd w:val="clear" w:color="auto" w:fill="C5E0B3" w:themeFill="accent6" w:themeFillTint="66"/>
                  <w:spacing w:after="0" w:line="240" w:lineRule="auto"/>
                  <w:jc w:val="center"/>
                  <w:rPr>
                    <w:b/>
                  </w:rPr>
                </w:pPr>
                <w:r w:rsidRPr="009E0655">
                  <w:rPr>
                    <w:b/>
                  </w:rPr>
                  <w:t xml:space="preserve">Section 4-Detailed Description of Roles provided in the employments / engagements listed in Section 3 </w:t>
                </w:r>
              </w:p>
              <w:p w14:paraId="34306793" w14:textId="77777777" w:rsidR="009E0655" w:rsidRPr="009E0655" w:rsidRDefault="009E0655" w:rsidP="009E0655">
                <w:pPr>
                  <w:shd w:val="clear" w:color="auto" w:fill="C5E0B3" w:themeFill="accent6" w:themeFillTint="66"/>
                  <w:spacing w:after="0" w:line="240" w:lineRule="auto"/>
                  <w:jc w:val="center"/>
                  <w:rPr>
                    <w:b/>
                  </w:rPr>
                </w:pPr>
              </w:p>
              <w:p w14:paraId="40023F5B" w14:textId="77777777" w:rsidR="009E0655" w:rsidRPr="009E0655" w:rsidRDefault="009E0655" w:rsidP="009E0655">
                <w:pPr>
                  <w:shd w:val="clear" w:color="auto" w:fill="C5E0B3" w:themeFill="accent6" w:themeFillTint="66"/>
                  <w:spacing w:after="0" w:line="240" w:lineRule="auto"/>
                  <w:jc w:val="left"/>
                  <w:rPr>
                    <w:b/>
                  </w:rPr>
                </w:pPr>
                <w:r w:rsidRPr="009E0655">
                  <w:rPr>
                    <w:b/>
                  </w:rPr>
                  <w:t xml:space="preserve">Candidates must provide a detailed description of the role or roles undertaken in the employments / engagements specified in Section 3 including the Award Criteria Skills /Competencies utilised and the Technical Architecture involved in each Role. Additional tables may be added in Section 4 as required. </w:t>
                </w:r>
              </w:p>
              <w:p w14:paraId="31454E71" w14:textId="77777777" w:rsidR="009E0655" w:rsidRPr="009E0655" w:rsidRDefault="009E0655" w:rsidP="009E0655">
                <w:pPr>
                  <w:shd w:val="clear" w:color="auto" w:fill="C5E0B3" w:themeFill="accent6" w:themeFillTint="66"/>
                  <w:spacing w:after="0" w:line="240" w:lineRule="auto"/>
                  <w:jc w:val="left"/>
                  <w:rPr>
                    <w:b/>
                  </w:rPr>
                </w:pPr>
              </w:p>
              <w:p w14:paraId="4ADF0A5C" w14:textId="77777777" w:rsidR="009E0655" w:rsidRPr="009E0655" w:rsidRDefault="009E0655" w:rsidP="009E0655">
                <w:pPr>
                  <w:shd w:val="clear" w:color="auto" w:fill="C5E0B3" w:themeFill="accent6" w:themeFillTint="66"/>
                  <w:spacing w:after="0" w:line="240" w:lineRule="auto"/>
                  <w:jc w:val="center"/>
                  <w:rPr>
                    <w:b/>
                  </w:rPr>
                </w:pPr>
                <w:r w:rsidRPr="009E0655">
                  <w:rPr>
                    <w:b/>
                  </w:rPr>
                  <w:t>Alternatively</w:t>
                </w:r>
              </w:p>
              <w:p w14:paraId="699D45EF" w14:textId="77777777" w:rsidR="009E0655" w:rsidRPr="009E0655" w:rsidRDefault="009E0655" w:rsidP="009E0655">
                <w:pPr>
                  <w:shd w:val="clear" w:color="auto" w:fill="C5E0B3" w:themeFill="accent6" w:themeFillTint="66"/>
                  <w:spacing w:after="0" w:line="240" w:lineRule="auto"/>
                  <w:jc w:val="center"/>
                  <w:rPr>
                    <w:b/>
                  </w:rPr>
                </w:pPr>
              </w:p>
              <w:p w14:paraId="5190CBD9" w14:textId="77777777" w:rsidR="009E0655" w:rsidRPr="009E0655" w:rsidRDefault="009E0655" w:rsidP="009E0655">
                <w:pPr>
                  <w:shd w:val="clear" w:color="auto" w:fill="C5E0B3" w:themeFill="accent6" w:themeFillTint="66"/>
                  <w:spacing w:after="0" w:line="240" w:lineRule="auto"/>
                  <w:jc w:val="left"/>
                  <w:rPr>
                    <w:b/>
                  </w:rPr>
                </w:pPr>
                <w:r w:rsidRPr="009E0655">
                  <w:rPr>
                    <w:b/>
                  </w:rPr>
                  <w:t>Candidates may provide a narrative, using the headings in the table below to elaborate on the employments / engagements listed in Section 3 above. The narrative should clearly be identified as CV Section 4.</w:t>
                </w:r>
              </w:p>
              <w:p w14:paraId="3AE91E7F" w14:textId="77777777" w:rsidR="009E0655" w:rsidRPr="009E0655" w:rsidRDefault="009E0655" w:rsidP="009E0655">
                <w:pPr>
                  <w:spacing w:after="0" w:line="240" w:lineRule="auto"/>
                  <w:jc w:val="left"/>
                  <w:rPr>
                    <w:b/>
                  </w:rPr>
                </w:pPr>
              </w:p>
              <w:p w14:paraId="1C43BFBC" w14:textId="77777777" w:rsidR="009E0655" w:rsidRPr="009E0655" w:rsidRDefault="009E0655" w:rsidP="009E0655">
                <w:pPr>
                  <w:tabs>
                    <w:tab w:val="left" w:pos="426"/>
                  </w:tabs>
                  <w:spacing w:after="0" w:line="240" w:lineRule="auto"/>
                  <w:ind w:right="-1"/>
                  <w:jc w:val="left"/>
                </w:pPr>
              </w:p>
            </w:tc>
          </w:tr>
          <w:tr w:rsidR="009E0655" w:rsidRPr="009E0655" w14:paraId="246AE36D" w14:textId="77777777" w:rsidTr="00775AB9">
            <w:trPr>
              <w:trHeight w:val="588"/>
            </w:trPr>
            <w:tc>
              <w:tcPr>
                <w:tcW w:w="9876" w:type="dxa"/>
                <w:gridSpan w:val="5"/>
              </w:tcPr>
              <w:p w14:paraId="44F4A231" w14:textId="77777777" w:rsidR="009E0655" w:rsidRPr="009E0655" w:rsidRDefault="009E0655" w:rsidP="009E0655">
                <w:pPr>
                  <w:spacing w:after="0" w:line="240" w:lineRule="auto"/>
                  <w:jc w:val="left"/>
                </w:pPr>
              </w:p>
              <w:tbl>
                <w:tblPr>
                  <w:tblStyle w:val="TableGrid5"/>
                  <w:tblW w:w="0" w:type="auto"/>
                  <w:tblLook w:val="04A0" w:firstRow="1" w:lastRow="0" w:firstColumn="1" w:lastColumn="0" w:noHBand="0" w:noVBand="1"/>
                </w:tblPr>
                <w:tblGrid>
                  <w:gridCol w:w="3441"/>
                  <w:gridCol w:w="3244"/>
                  <w:gridCol w:w="2965"/>
                </w:tblGrid>
                <w:tr w:rsidR="009E0655" w:rsidRPr="009E0655" w14:paraId="073959C9" w14:textId="77777777" w:rsidTr="00775AB9">
                  <w:tc>
                    <w:tcPr>
                      <w:tcW w:w="3441" w:type="dxa"/>
                    </w:tcPr>
                    <w:p w14:paraId="77FEFD40" w14:textId="77777777" w:rsidR="009E0655" w:rsidRPr="009E0655" w:rsidRDefault="009E0655" w:rsidP="009E0655">
                      <w:pPr>
                        <w:jc w:val="left"/>
                        <w:rPr>
                          <w:b/>
                          <w:bCs/>
                        </w:rPr>
                      </w:pPr>
                      <w:r w:rsidRPr="009E0655">
                        <w:rPr>
                          <w:b/>
                          <w:bCs/>
                        </w:rPr>
                        <w:t>Employer’s Name</w:t>
                      </w:r>
                    </w:p>
                  </w:tc>
                  <w:tc>
                    <w:tcPr>
                      <w:tcW w:w="6209" w:type="dxa"/>
                      <w:gridSpan w:val="2"/>
                    </w:tcPr>
                    <w:p w14:paraId="0C467D16" w14:textId="77777777" w:rsidR="009E0655" w:rsidRPr="009E0655" w:rsidRDefault="009E0655" w:rsidP="009E0655">
                      <w:pPr>
                        <w:jc w:val="left"/>
                        <w:rPr>
                          <w:b/>
                          <w:bCs/>
                        </w:rPr>
                      </w:pPr>
                    </w:p>
                  </w:tc>
                </w:tr>
                <w:tr w:rsidR="009E0655" w:rsidRPr="009E0655" w14:paraId="08649E35" w14:textId="77777777" w:rsidTr="00775AB9">
                  <w:tc>
                    <w:tcPr>
                      <w:tcW w:w="3441" w:type="dxa"/>
                    </w:tcPr>
                    <w:p w14:paraId="3E362E9D" w14:textId="77777777" w:rsidR="009E0655" w:rsidRPr="009E0655" w:rsidRDefault="009E0655" w:rsidP="009E0655">
                      <w:pPr>
                        <w:jc w:val="left"/>
                        <w:rPr>
                          <w:b/>
                          <w:bCs/>
                        </w:rPr>
                      </w:pPr>
                      <w:r w:rsidRPr="009E0655">
                        <w:rPr>
                          <w:b/>
                          <w:bCs/>
                        </w:rPr>
                        <w:t>Project Name and Duration</w:t>
                      </w:r>
                    </w:p>
                  </w:tc>
                  <w:tc>
                    <w:tcPr>
                      <w:tcW w:w="6209" w:type="dxa"/>
                      <w:gridSpan w:val="2"/>
                    </w:tcPr>
                    <w:p w14:paraId="3FA71886" w14:textId="77777777" w:rsidR="009E0655" w:rsidRPr="009E0655" w:rsidRDefault="009E0655" w:rsidP="009E0655">
                      <w:pPr>
                        <w:jc w:val="left"/>
                        <w:rPr>
                          <w:b/>
                          <w:bCs/>
                        </w:rPr>
                      </w:pPr>
                    </w:p>
                  </w:tc>
                </w:tr>
                <w:tr w:rsidR="009E0655" w:rsidRPr="009E0655" w14:paraId="2FC49DB1" w14:textId="77777777" w:rsidTr="00775AB9">
                  <w:tc>
                    <w:tcPr>
                      <w:tcW w:w="3441" w:type="dxa"/>
                    </w:tcPr>
                    <w:p w14:paraId="1715FC59" w14:textId="77777777" w:rsidR="009E0655" w:rsidRPr="009E0655" w:rsidRDefault="009E0655" w:rsidP="009E0655">
                      <w:pPr>
                        <w:jc w:val="left"/>
                        <w:rPr>
                          <w:b/>
                          <w:bCs/>
                        </w:rPr>
                      </w:pPr>
                      <w:r w:rsidRPr="009E0655">
                        <w:rPr>
                          <w:b/>
                          <w:bCs/>
                        </w:rPr>
                        <w:t>Brief Description of Project &amp; Candidate Role</w:t>
                      </w:r>
                    </w:p>
                  </w:tc>
                  <w:tc>
                    <w:tcPr>
                      <w:tcW w:w="6209" w:type="dxa"/>
                      <w:gridSpan w:val="2"/>
                    </w:tcPr>
                    <w:p w14:paraId="417E9270" w14:textId="77777777" w:rsidR="009E0655" w:rsidRPr="009E0655" w:rsidRDefault="009E0655" w:rsidP="009E0655">
                      <w:pPr>
                        <w:jc w:val="left"/>
                        <w:rPr>
                          <w:b/>
                          <w:bCs/>
                        </w:rPr>
                      </w:pPr>
                    </w:p>
                  </w:tc>
                </w:tr>
                <w:tr w:rsidR="009E0655" w:rsidRPr="009E0655" w14:paraId="660D0A16" w14:textId="77777777" w:rsidTr="00775AB9">
                  <w:tc>
                    <w:tcPr>
                      <w:tcW w:w="3441" w:type="dxa"/>
                    </w:tcPr>
                    <w:p w14:paraId="24E26253" w14:textId="77777777" w:rsidR="009E0655" w:rsidRPr="009E0655" w:rsidRDefault="009E0655" w:rsidP="009E0655">
                      <w:pPr>
                        <w:jc w:val="left"/>
                        <w:rPr>
                          <w:b/>
                          <w:bCs/>
                        </w:rPr>
                      </w:pPr>
                      <w:r w:rsidRPr="009E0655">
                        <w:rPr>
                          <w:b/>
                          <w:bCs/>
                        </w:rPr>
                        <w:t xml:space="preserve">List Project Technical Architecture  </w:t>
                      </w:r>
                    </w:p>
                  </w:tc>
                  <w:tc>
                    <w:tcPr>
                      <w:tcW w:w="6209" w:type="dxa"/>
                      <w:gridSpan w:val="2"/>
                    </w:tcPr>
                    <w:p w14:paraId="1BE2C785" w14:textId="77777777" w:rsidR="009E0655" w:rsidRPr="009E0655" w:rsidRDefault="009E0655" w:rsidP="009E0655">
                      <w:pPr>
                        <w:jc w:val="left"/>
                        <w:rPr>
                          <w:b/>
                          <w:bCs/>
                        </w:rPr>
                      </w:pPr>
                    </w:p>
                  </w:tc>
                </w:tr>
                <w:tr w:rsidR="009E0655" w:rsidRPr="009E0655" w14:paraId="4AB03EB5" w14:textId="77777777" w:rsidTr="00775AB9">
                  <w:trPr>
                    <w:trHeight w:val="420"/>
                  </w:trPr>
                  <w:tc>
                    <w:tcPr>
                      <w:tcW w:w="3441" w:type="dxa"/>
                      <w:vMerge w:val="restart"/>
                    </w:tcPr>
                    <w:p w14:paraId="1D48E6DB" w14:textId="77777777" w:rsidR="009E0655" w:rsidRPr="009E0655" w:rsidRDefault="009E0655" w:rsidP="009E0655">
                      <w:pPr>
                        <w:jc w:val="left"/>
                        <w:rPr>
                          <w:b/>
                          <w:bCs/>
                        </w:rPr>
                      </w:pPr>
                      <w:r w:rsidRPr="009E0655">
                        <w:rPr>
                          <w:b/>
                          <w:bCs/>
                        </w:rPr>
                        <w:t xml:space="preserve">Identify the skills and competencies displayed on the project that are relevant to the award criteria listed for the DAFM role applied for.  </w:t>
                      </w:r>
                    </w:p>
                  </w:tc>
                  <w:tc>
                    <w:tcPr>
                      <w:tcW w:w="3244" w:type="dxa"/>
                    </w:tcPr>
                    <w:p w14:paraId="10CD1283" w14:textId="77777777" w:rsidR="009E0655" w:rsidRPr="009E0655" w:rsidRDefault="009E0655" w:rsidP="009E0655">
                      <w:pPr>
                        <w:jc w:val="left"/>
                        <w:rPr>
                          <w:b/>
                          <w:bCs/>
                        </w:rPr>
                      </w:pPr>
                      <w:r w:rsidRPr="009E0655">
                        <w:rPr>
                          <w:b/>
                          <w:bCs/>
                        </w:rPr>
                        <w:t>Skills used or Competency displayed</w:t>
                      </w:r>
                    </w:p>
                  </w:tc>
                  <w:tc>
                    <w:tcPr>
                      <w:tcW w:w="2965" w:type="dxa"/>
                    </w:tcPr>
                    <w:p w14:paraId="264BF2D9" w14:textId="77777777" w:rsidR="009E0655" w:rsidRPr="009E0655" w:rsidRDefault="009E0655" w:rsidP="009E0655">
                      <w:pPr>
                        <w:jc w:val="left"/>
                        <w:rPr>
                          <w:b/>
                          <w:bCs/>
                        </w:rPr>
                      </w:pPr>
                      <w:r w:rsidRPr="009E0655">
                        <w:rPr>
                          <w:b/>
                          <w:bCs/>
                        </w:rPr>
                        <w:t>Relevant to Selection / Award Criterion</w:t>
                      </w:r>
                    </w:p>
                  </w:tc>
                </w:tr>
                <w:tr w:rsidR="009E0655" w:rsidRPr="009E0655" w14:paraId="216CF30C" w14:textId="77777777" w:rsidTr="00775AB9">
                  <w:trPr>
                    <w:trHeight w:val="225"/>
                  </w:trPr>
                  <w:tc>
                    <w:tcPr>
                      <w:tcW w:w="3441" w:type="dxa"/>
                      <w:vMerge/>
                    </w:tcPr>
                    <w:p w14:paraId="6662715B" w14:textId="77777777" w:rsidR="009E0655" w:rsidRPr="009E0655" w:rsidRDefault="009E0655" w:rsidP="009E0655">
                      <w:pPr>
                        <w:jc w:val="left"/>
                      </w:pPr>
                    </w:p>
                  </w:tc>
                  <w:tc>
                    <w:tcPr>
                      <w:tcW w:w="3244" w:type="dxa"/>
                    </w:tcPr>
                    <w:p w14:paraId="69A39476" w14:textId="77777777" w:rsidR="009E0655" w:rsidRPr="009E0655" w:rsidRDefault="009E0655" w:rsidP="009E0655">
                      <w:pPr>
                        <w:jc w:val="left"/>
                      </w:pPr>
                    </w:p>
                  </w:tc>
                  <w:tc>
                    <w:tcPr>
                      <w:tcW w:w="2965" w:type="dxa"/>
                    </w:tcPr>
                    <w:p w14:paraId="43835BFE" w14:textId="77777777" w:rsidR="009E0655" w:rsidRPr="009E0655" w:rsidRDefault="009E0655" w:rsidP="009E0655">
                      <w:pPr>
                        <w:jc w:val="left"/>
                      </w:pPr>
                    </w:p>
                  </w:tc>
                </w:tr>
                <w:tr w:rsidR="009E0655" w:rsidRPr="009E0655" w14:paraId="13C2357D" w14:textId="77777777" w:rsidTr="00775AB9">
                  <w:trPr>
                    <w:trHeight w:val="270"/>
                  </w:trPr>
                  <w:tc>
                    <w:tcPr>
                      <w:tcW w:w="3441" w:type="dxa"/>
                      <w:vMerge/>
                    </w:tcPr>
                    <w:p w14:paraId="6BB4C9AE" w14:textId="77777777" w:rsidR="009E0655" w:rsidRPr="009E0655" w:rsidRDefault="009E0655" w:rsidP="009E0655">
                      <w:pPr>
                        <w:jc w:val="left"/>
                      </w:pPr>
                    </w:p>
                  </w:tc>
                  <w:tc>
                    <w:tcPr>
                      <w:tcW w:w="3244" w:type="dxa"/>
                    </w:tcPr>
                    <w:p w14:paraId="11AA0C81" w14:textId="77777777" w:rsidR="009E0655" w:rsidRPr="009E0655" w:rsidRDefault="009E0655" w:rsidP="009E0655">
                      <w:pPr>
                        <w:jc w:val="left"/>
                      </w:pPr>
                    </w:p>
                  </w:tc>
                  <w:tc>
                    <w:tcPr>
                      <w:tcW w:w="2965" w:type="dxa"/>
                    </w:tcPr>
                    <w:p w14:paraId="43AE60BE" w14:textId="77777777" w:rsidR="009E0655" w:rsidRPr="009E0655" w:rsidRDefault="009E0655" w:rsidP="009E0655">
                      <w:pPr>
                        <w:jc w:val="left"/>
                      </w:pPr>
                    </w:p>
                  </w:tc>
                </w:tr>
                <w:tr w:rsidR="009E0655" w:rsidRPr="009E0655" w14:paraId="4E74320A" w14:textId="77777777" w:rsidTr="00775AB9">
                  <w:trPr>
                    <w:trHeight w:val="345"/>
                  </w:trPr>
                  <w:tc>
                    <w:tcPr>
                      <w:tcW w:w="3441" w:type="dxa"/>
                      <w:vMerge/>
                    </w:tcPr>
                    <w:p w14:paraId="1C8AB56F" w14:textId="77777777" w:rsidR="009E0655" w:rsidRPr="009E0655" w:rsidRDefault="009E0655" w:rsidP="009E0655">
                      <w:pPr>
                        <w:jc w:val="left"/>
                      </w:pPr>
                    </w:p>
                  </w:tc>
                  <w:tc>
                    <w:tcPr>
                      <w:tcW w:w="3244" w:type="dxa"/>
                    </w:tcPr>
                    <w:p w14:paraId="105F1F92" w14:textId="77777777" w:rsidR="009E0655" w:rsidRPr="009E0655" w:rsidRDefault="009E0655" w:rsidP="009E0655">
                      <w:pPr>
                        <w:jc w:val="left"/>
                      </w:pPr>
                    </w:p>
                  </w:tc>
                  <w:tc>
                    <w:tcPr>
                      <w:tcW w:w="2965" w:type="dxa"/>
                    </w:tcPr>
                    <w:p w14:paraId="2C4AD904" w14:textId="77777777" w:rsidR="009E0655" w:rsidRPr="009E0655" w:rsidRDefault="009E0655" w:rsidP="009E0655">
                      <w:pPr>
                        <w:jc w:val="left"/>
                      </w:pPr>
                    </w:p>
                  </w:tc>
                </w:tr>
                <w:tr w:rsidR="009E0655" w:rsidRPr="009E0655" w14:paraId="25E4AB8D" w14:textId="77777777" w:rsidTr="00775AB9">
                  <w:tc>
                    <w:tcPr>
                      <w:tcW w:w="9650" w:type="dxa"/>
                      <w:gridSpan w:val="3"/>
                    </w:tcPr>
                    <w:tbl>
                      <w:tblPr>
                        <w:tblStyle w:val="TableGrid5"/>
                        <w:tblW w:w="0" w:type="auto"/>
                        <w:tblLook w:val="04A0" w:firstRow="1" w:lastRow="0" w:firstColumn="1" w:lastColumn="0" w:noHBand="0" w:noVBand="1"/>
                      </w:tblPr>
                      <w:tblGrid>
                        <w:gridCol w:w="9414"/>
                      </w:tblGrid>
                      <w:tr w:rsidR="009E0655" w:rsidRPr="009E0655" w14:paraId="3FC4D53C" w14:textId="77777777" w:rsidTr="00775AB9">
                        <w:tc>
                          <w:tcPr>
                            <w:tcW w:w="9414" w:type="dxa"/>
                            <w:shd w:val="clear" w:color="auto" w:fill="C5E0B3" w:themeFill="accent6" w:themeFillTint="66"/>
                          </w:tcPr>
                          <w:p w14:paraId="5AB07D54" w14:textId="77777777" w:rsidR="009E0655" w:rsidRPr="009E0655" w:rsidRDefault="009E0655" w:rsidP="009E0655">
                            <w:pPr>
                              <w:jc w:val="center"/>
                            </w:pPr>
                            <w:r w:rsidRPr="009E0655">
                              <w:rPr>
                                <w:b/>
                              </w:rPr>
                              <w:t>Section 5 – Tenderer’s Declaration</w:t>
                            </w:r>
                          </w:p>
                        </w:tc>
                      </w:tr>
                      <w:tr w:rsidR="009E0655" w:rsidRPr="009E0655" w14:paraId="7396A052" w14:textId="77777777" w:rsidTr="00775AB9">
                        <w:tc>
                          <w:tcPr>
                            <w:tcW w:w="9414" w:type="dxa"/>
                          </w:tcPr>
                          <w:p w14:paraId="7D3530D7" w14:textId="77777777" w:rsidR="009E0655" w:rsidRPr="009E0655" w:rsidRDefault="009E0655" w:rsidP="009E0655">
                            <w:pPr>
                              <w:autoSpaceDE w:val="0"/>
                              <w:autoSpaceDN w:val="0"/>
                              <w:adjustRightInd w:val="0"/>
                              <w:spacing w:after="0" w:line="240" w:lineRule="auto"/>
                              <w:ind w:left="360"/>
                              <w:jc w:val="left"/>
                              <w:rPr>
                                <w:rFonts w:cs="Calibri"/>
                                <w:color w:val="000000"/>
                                <w:sz w:val="22"/>
                                <w:szCs w:val="22"/>
                                <w:lang w:val="en-IE"/>
                              </w:rPr>
                            </w:pPr>
                          </w:p>
                          <w:p w14:paraId="7C9FA455" w14:textId="77777777" w:rsidR="009E0655" w:rsidRPr="009E0655" w:rsidRDefault="009E0655" w:rsidP="009E0655">
                            <w:pPr>
                              <w:tabs>
                                <w:tab w:val="left" w:pos="426"/>
                              </w:tabs>
                              <w:spacing w:line="240" w:lineRule="atLeast"/>
                              <w:ind w:right="-1"/>
                              <w:jc w:val="left"/>
                              <w:rPr>
                                <w:rFonts w:cs="Calibri"/>
                                <w:b/>
                              </w:rPr>
                            </w:pPr>
                            <w:r w:rsidRPr="009E0655">
                              <w:rPr>
                                <w:rFonts w:cs="Calibri"/>
                                <w:b/>
                              </w:rPr>
                              <w:lastRenderedPageBreak/>
                              <w:t xml:space="preserve">    In signing this Resource Confirmation Form I certify that:</w:t>
                            </w:r>
                          </w:p>
                          <w:p w14:paraId="13705761" w14:textId="77777777" w:rsidR="009E0655" w:rsidRPr="009E0655" w:rsidRDefault="009E0655" w:rsidP="009E0655">
                            <w:pPr>
                              <w:autoSpaceDE w:val="0"/>
                              <w:autoSpaceDN w:val="0"/>
                              <w:adjustRightInd w:val="0"/>
                              <w:spacing w:after="0" w:line="240" w:lineRule="auto"/>
                              <w:ind w:left="360"/>
                              <w:jc w:val="left"/>
                              <w:rPr>
                                <w:rFonts w:cs="Calibri"/>
                                <w:color w:val="000000"/>
                                <w:sz w:val="22"/>
                                <w:szCs w:val="22"/>
                                <w:lang w:val="en-IE"/>
                              </w:rPr>
                            </w:pPr>
                          </w:p>
                          <w:p w14:paraId="57D4D983" w14:textId="77777777" w:rsidR="009E0655" w:rsidRPr="009E0655" w:rsidRDefault="009E0655" w:rsidP="007973CB">
                            <w:pPr>
                              <w:numPr>
                                <w:ilvl w:val="0"/>
                                <w:numId w:val="65"/>
                              </w:numPr>
                              <w:autoSpaceDE w:val="0"/>
                              <w:autoSpaceDN w:val="0"/>
                              <w:adjustRightInd w:val="0"/>
                              <w:spacing w:after="0" w:line="240" w:lineRule="auto"/>
                              <w:jc w:val="left"/>
                              <w:rPr>
                                <w:rFonts w:cs="Calibri"/>
                                <w:color w:val="000000"/>
                                <w:sz w:val="22"/>
                                <w:szCs w:val="22"/>
                                <w:lang w:val="en-IE"/>
                              </w:rPr>
                            </w:pPr>
                            <w:r w:rsidRPr="009E0655">
                              <w:rPr>
                                <w:rFonts w:cs="Calibri"/>
                                <w:color w:val="000000"/>
                                <w:sz w:val="22"/>
                                <w:szCs w:val="22"/>
                                <w:lang w:val="en-IE"/>
                              </w:rPr>
                              <w:t xml:space="preserve">The candidate’s Curriculum Vitae details have been examined for completeness and accuracy and are satisfied that the information provided is correct. </w:t>
                            </w:r>
                          </w:p>
                          <w:p w14:paraId="1BA9560D" w14:textId="77777777" w:rsidR="009E0655" w:rsidRPr="009E0655" w:rsidRDefault="009E0655" w:rsidP="009E0655">
                            <w:pPr>
                              <w:autoSpaceDE w:val="0"/>
                              <w:autoSpaceDN w:val="0"/>
                              <w:adjustRightInd w:val="0"/>
                              <w:spacing w:after="0" w:line="240" w:lineRule="auto"/>
                              <w:ind w:left="360"/>
                              <w:jc w:val="left"/>
                              <w:rPr>
                                <w:rFonts w:cs="Calibri"/>
                                <w:color w:val="000000"/>
                                <w:sz w:val="22"/>
                                <w:szCs w:val="22"/>
                                <w:lang w:val="en-IE"/>
                              </w:rPr>
                            </w:pPr>
                          </w:p>
                          <w:p w14:paraId="4A56F3EF" w14:textId="77777777" w:rsidR="009E0655" w:rsidRPr="009E0655" w:rsidRDefault="009E0655" w:rsidP="007973CB">
                            <w:pPr>
                              <w:numPr>
                                <w:ilvl w:val="0"/>
                                <w:numId w:val="65"/>
                              </w:numPr>
                              <w:tabs>
                                <w:tab w:val="left" w:pos="426"/>
                              </w:tabs>
                              <w:spacing w:after="0" w:line="240" w:lineRule="auto"/>
                              <w:ind w:right="-1"/>
                              <w:contextualSpacing/>
                              <w:jc w:val="left"/>
                              <w:rPr>
                                <w:rFonts w:asciiTheme="minorHAnsi" w:hAnsiTheme="minorHAnsi" w:cs="Calibri"/>
                              </w:rPr>
                            </w:pPr>
                            <w:r w:rsidRPr="009E0655">
                              <w:rPr>
                                <w:rFonts w:asciiTheme="minorHAnsi" w:hAnsiTheme="minorHAnsi" w:cs="Calibri"/>
                              </w:rPr>
                              <w:t xml:space="preserve">The candidate proposed is of good character and that the following verification </w:t>
                            </w:r>
                          </w:p>
                          <w:p w14:paraId="04D8EF0B" w14:textId="77777777" w:rsidR="009E0655" w:rsidRPr="009E0655" w:rsidRDefault="009E0655" w:rsidP="009E0655">
                            <w:pPr>
                              <w:tabs>
                                <w:tab w:val="left" w:pos="426"/>
                              </w:tabs>
                              <w:spacing w:line="240" w:lineRule="auto"/>
                              <w:ind w:left="360" w:right="-1"/>
                              <w:jc w:val="left"/>
                              <w:rPr>
                                <w:rFonts w:asciiTheme="minorHAnsi" w:hAnsiTheme="minorHAnsi" w:cs="Calibri"/>
                              </w:rPr>
                            </w:pPr>
                            <w:r w:rsidRPr="009E0655">
                              <w:rPr>
                                <w:rFonts w:asciiTheme="minorHAnsi" w:hAnsiTheme="minorHAnsi" w:cs="Calibri"/>
                              </w:rPr>
                              <w:t xml:space="preserve">        checks have been conducted by us;</w:t>
                            </w:r>
                          </w:p>
                          <w:p w14:paraId="11573CF6" w14:textId="77777777" w:rsidR="009E0655" w:rsidRPr="009E0655" w:rsidRDefault="009E0655" w:rsidP="007973CB">
                            <w:pPr>
                              <w:numPr>
                                <w:ilvl w:val="1"/>
                                <w:numId w:val="65"/>
                              </w:numPr>
                              <w:spacing w:after="0" w:line="240" w:lineRule="auto"/>
                              <w:contextualSpacing/>
                              <w:jc w:val="left"/>
                              <w:rPr>
                                <w:rFonts w:asciiTheme="minorHAnsi" w:hAnsiTheme="minorHAnsi" w:cs="Calibri"/>
                                <w:sz w:val="22"/>
                                <w:szCs w:val="22"/>
                              </w:rPr>
                            </w:pPr>
                            <w:r w:rsidRPr="009E0655">
                              <w:rPr>
                                <w:rFonts w:asciiTheme="minorHAnsi" w:hAnsiTheme="minorHAnsi" w:cs="Calibri"/>
                                <w:sz w:val="22"/>
                                <w:szCs w:val="22"/>
                              </w:rPr>
                              <w:t>We hold satisfactory character references, e.g. one business and one personal for each candidate proposed;</w:t>
                            </w:r>
                          </w:p>
                          <w:p w14:paraId="5ACA532D" w14:textId="77777777" w:rsidR="009E0655" w:rsidRPr="009E0655" w:rsidRDefault="009E0655" w:rsidP="009E0655">
                            <w:pPr>
                              <w:spacing w:line="240" w:lineRule="auto"/>
                              <w:ind w:left="360"/>
                              <w:jc w:val="left"/>
                              <w:rPr>
                                <w:rFonts w:cs="Calibri"/>
                              </w:rPr>
                            </w:pPr>
                          </w:p>
                          <w:p w14:paraId="1EE5CCD3" w14:textId="77777777" w:rsidR="009E0655" w:rsidRPr="009E0655" w:rsidRDefault="009E0655" w:rsidP="007973CB">
                            <w:pPr>
                              <w:numPr>
                                <w:ilvl w:val="1"/>
                                <w:numId w:val="65"/>
                              </w:numPr>
                              <w:spacing w:after="0" w:line="240" w:lineRule="auto"/>
                              <w:contextualSpacing/>
                              <w:jc w:val="left"/>
                              <w:rPr>
                                <w:rFonts w:cs="Calibri"/>
                              </w:rPr>
                            </w:pPr>
                            <w:r w:rsidRPr="009E0655">
                              <w:rPr>
                                <w:rFonts w:asciiTheme="minorHAnsi" w:hAnsiTheme="minorHAnsi" w:cs="Calibri"/>
                                <w:sz w:val="22"/>
                                <w:szCs w:val="22"/>
                              </w:rPr>
                              <w:t>The candidate’s claimed academic and professional qualifications shown on the Curriculum Vitae have been validated</w:t>
                            </w:r>
                            <w:r w:rsidRPr="009E0655">
                              <w:rPr>
                                <w:rFonts w:cs="Calibri"/>
                              </w:rPr>
                              <w:t>;</w:t>
                            </w:r>
                          </w:p>
                          <w:p w14:paraId="70EF8E92" w14:textId="77777777" w:rsidR="009E0655" w:rsidRPr="009E0655" w:rsidRDefault="009E0655" w:rsidP="009E0655">
                            <w:pPr>
                              <w:spacing w:line="240" w:lineRule="auto"/>
                              <w:ind w:left="360"/>
                              <w:jc w:val="left"/>
                              <w:rPr>
                                <w:rFonts w:cs="Calibri"/>
                              </w:rPr>
                            </w:pPr>
                          </w:p>
                          <w:p w14:paraId="313D61AA" w14:textId="77777777" w:rsidR="009E0655" w:rsidRPr="009E0655" w:rsidRDefault="009E0655" w:rsidP="007973CB">
                            <w:pPr>
                              <w:numPr>
                                <w:ilvl w:val="1"/>
                                <w:numId w:val="65"/>
                              </w:numPr>
                              <w:autoSpaceDE w:val="0"/>
                              <w:autoSpaceDN w:val="0"/>
                              <w:adjustRightInd w:val="0"/>
                              <w:spacing w:after="0" w:line="240" w:lineRule="auto"/>
                              <w:jc w:val="left"/>
                              <w:rPr>
                                <w:rFonts w:ascii="Times New Roman" w:hAnsi="Times New Roman"/>
                                <w:b/>
                                <w:color w:val="000000"/>
                                <w:sz w:val="18"/>
                                <w:szCs w:val="18"/>
                                <w:lang w:val="en-IE"/>
                              </w:rPr>
                            </w:pPr>
                            <w:r w:rsidRPr="009E0655">
                              <w:rPr>
                                <w:rFonts w:cs="Calibri"/>
                                <w:color w:val="000000"/>
                                <w:sz w:val="22"/>
                                <w:szCs w:val="22"/>
                                <w:lang w:val="en-IE"/>
                              </w:rPr>
                              <w:t>We have independent identity verification for this candidate (passport or similar official documentation);</w:t>
                            </w:r>
                          </w:p>
                          <w:p w14:paraId="1AD87C85" w14:textId="77777777" w:rsidR="009E0655" w:rsidRPr="009E0655" w:rsidRDefault="009E0655" w:rsidP="009E0655">
                            <w:pPr>
                              <w:ind w:left="720"/>
                              <w:contextualSpacing/>
                              <w:jc w:val="left"/>
                              <w:rPr>
                                <w:b/>
                                <w:sz w:val="18"/>
                                <w:szCs w:val="18"/>
                              </w:rPr>
                            </w:pPr>
                          </w:p>
                          <w:p w14:paraId="7E2DB1E9" w14:textId="77777777" w:rsidR="009E0655" w:rsidRPr="009E0655" w:rsidRDefault="009E0655" w:rsidP="009E0655">
                            <w:pPr>
                              <w:autoSpaceDE w:val="0"/>
                              <w:autoSpaceDN w:val="0"/>
                              <w:adjustRightInd w:val="0"/>
                              <w:spacing w:after="0" w:line="240" w:lineRule="auto"/>
                              <w:jc w:val="left"/>
                              <w:rPr>
                                <w:rFonts w:ascii="Times New Roman" w:hAnsi="Times New Roman"/>
                                <w:b/>
                                <w:color w:val="000000"/>
                                <w:sz w:val="18"/>
                                <w:szCs w:val="18"/>
                                <w:lang w:val="en-IE"/>
                              </w:rPr>
                            </w:pPr>
                          </w:p>
                          <w:p w14:paraId="3A0F2F4E" w14:textId="77777777" w:rsidR="009E0655" w:rsidRPr="009E0655" w:rsidRDefault="009E0655" w:rsidP="009E0655">
                            <w:pPr>
                              <w:autoSpaceDE w:val="0"/>
                              <w:autoSpaceDN w:val="0"/>
                              <w:adjustRightInd w:val="0"/>
                              <w:spacing w:after="0" w:line="240" w:lineRule="auto"/>
                              <w:ind w:left="360"/>
                              <w:jc w:val="left"/>
                              <w:rPr>
                                <w:rFonts w:ascii="Times New Roman" w:hAnsi="Times New Roman"/>
                                <w:b/>
                                <w:color w:val="000000"/>
                                <w:sz w:val="18"/>
                                <w:szCs w:val="18"/>
                                <w:lang w:val="en-IE"/>
                              </w:rPr>
                            </w:pPr>
                          </w:p>
                        </w:tc>
                      </w:tr>
                      <w:tr w:rsidR="009E0655" w:rsidRPr="009E0655" w14:paraId="368B8B85" w14:textId="77777777" w:rsidTr="00775AB9">
                        <w:tc>
                          <w:tcPr>
                            <w:tcW w:w="9414" w:type="dxa"/>
                          </w:tcPr>
                          <w:p w14:paraId="74915396" w14:textId="77777777" w:rsidR="009E0655" w:rsidRPr="009E0655" w:rsidRDefault="009E0655" w:rsidP="009E0655">
                            <w:pPr>
                              <w:spacing w:line="240" w:lineRule="atLeast"/>
                              <w:ind w:right="-1"/>
                              <w:jc w:val="left"/>
                              <w:rPr>
                                <w:rFonts w:cs="Calibri"/>
                                <w:bCs/>
                              </w:rPr>
                            </w:pPr>
                          </w:p>
                          <w:p w14:paraId="06408D9E" w14:textId="77777777" w:rsidR="009E0655" w:rsidRPr="009E0655" w:rsidRDefault="009E0655" w:rsidP="009E0655">
                            <w:pPr>
                              <w:spacing w:line="240" w:lineRule="atLeast"/>
                              <w:ind w:right="-1"/>
                              <w:jc w:val="left"/>
                              <w:rPr>
                                <w:rFonts w:cs="Calibri"/>
                                <w:bCs/>
                              </w:rPr>
                            </w:pPr>
                            <w:r w:rsidRPr="009E0655">
                              <w:rPr>
                                <w:rFonts w:cs="Calibri"/>
                                <w:bCs/>
                              </w:rPr>
                              <w:t>Signature: ________________________________________Authorised Signatory</w:t>
                            </w:r>
                          </w:p>
                          <w:p w14:paraId="75859E11" w14:textId="77777777" w:rsidR="009E0655" w:rsidRPr="009E0655" w:rsidRDefault="009E0655" w:rsidP="009E0655">
                            <w:pPr>
                              <w:spacing w:line="240" w:lineRule="atLeast"/>
                              <w:ind w:right="-1"/>
                              <w:jc w:val="left"/>
                              <w:rPr>
                                <w:rFonts w:cs="Calibri"/>
                                <w:bCs/>
                              </w:rPr>
                            </w:pPr>
                          </w:p>
                          <w:p w14:paraId="220DF0CF" w14:textId="77777777" w:rsidR="009E0655" w:rsidRPr="009E0655" w:rsidRDefault="009E0655" w:rsidP="009E0655">
                            <w:pPr>
                              <w:spacing w:line="240" w:lineRule="atLeast"/>
                              <w:ind w:right="-1"/>
                              <w:jc w:val="left"/>
                              <w:rPr>
                                <w:rFonts w:cs="Calibri"/>
                                <w:bCs/>
                              </w:rPr>
                            </w:pPr>
                            <w:r w:rsidRPr="009E0655">
                              <w:rPr>
                                <w:rFonts w:cs="Calibri"/>
                                <w:bCs/>
                              </w:rPr>
                              <w:t>Tenderer’s Name: _______________________________________</w:t>
                            </w:r>
                          </w:p>
                          <w:p w14:paraId="0BDBE7C8" w14:textId="77777777" w:rsidR="009E0655" w:rsidRPr="009E0655" w:rsidRDefault="009E0655" w:rsidP="009E0655">
                            <w:pPr>
                              <w:spacing w:line="240" w:lineRule="atLeast"/>
                              <w:ind w:right="-1"/>
                              <w:jc w:val="left"/>
                              <w:rPr>
                                <w:rFonts w:cs="Calibri"/>
                                <w:bCs/>
                              </w:rPr>
                            </w:pPr>
                          </w:p>
                          <w:p w14:paraId="0E578813" w14:textId="77777777" w:rsidR="009E0655" w:rsidRPr="009E0655" w:rsidRDefault="009E0655" w:rsidP="009E0655">
                            <w:pPr>
                              <w:spacing w:line="240" w:lineRule="atLeast"/>
                              <w:ind w:right="-1"/>
                              <w:jc w:val="left"/>
                              <w:rPr>
                                <w:rFonts w:cs="Calibri"/>
                                <w:bCs/>
                              </w:rPr>
                            </w:pPr>
                            <w:r w:rsidRPr="009E0655">
                              <w:rPr>
                                <w:rFonts w:cs="Calibri"/>
                                <w:bCs/>
                              </w:rPr>
                              <w:t>Position held: ________________________________________</w:t>
                            </w:r>
                          </w:p>
                          <w:p w14:paraId="4F0BFF04" w14:textId="77777777" w:rsidR="009E0655" w:rsidRPr="009E0655" w:rsidRDefault="009E0655" w:rsidP="009E0655">
                            <w:pPr>
                              <w:spacing w:line="240" w:lineRule="atLeast"/>
                              <w:ind w:right="-1"/>
                              <w:jc w:val="left"/>
                              <w:rPr>
                                <w:rFonts w:cs="Calibri"/>
                                <w:bCs/>
                              </w:rPr>
                            </w:pPr>
                          </w:p>
                          <w:p w14:paraId="1A432C8C" w14:textId="77777777" w:rsidR="009E0655" w:rsidRPr="009E0655" w:rsidRDefault="009E0655" w:rsidP="009E0655">
                            <w:pPr>
                              <w:spacing w:line="240" w:lineRule="atLeast"/>
                              <w:ind w:right="-1"/>
                              <w:jc w:val="left"/>
                              <w:rPr>
                                <w:rFonts w:cs="Calibri"/>
                                <w:bCs/>
                              </w:rPr>
                            </w:pPr>
                            <w:r w:rsidRPr="009E0655">
                              <w:rPr>
                                <w:rFonts w:cs="Calibri"/>
                                <w:bCs/>
                              </w:rPr>
                              <w:t>Name: ___________________________________________Block Capitals</w:t>
                            </w:r>
                          </w:p>
                          <w:p w14:paraId="1E10C683" w14:textId="77777777" w:rsidR="009E0655" w:rsidRPr="009E0655" w:rsidRDefault="009E0655" w:rsidP="009E0655">
                            <w:pPr>
                              <w:spacing w:line="240" w:lineRule="atLeast"/>
                              <w:ind w:right="-1"/>
                              <w:jc w:val="left"/>
                              <w:rPr>
                                <w:rFonts w:cs="Calibri"/>
                                <w:bCs/>
                              </w:rPr>
                            </w:pPr>
                          </w:p>
                          <w:p w14:paraId="049C464B" w14:textId="77777777" w:rsidR="009E0655" w:rsidRPr="009E0655" w:rsidRDefault="009E0655" w:rsidP="009E0655">
                            <w:pPr>
                              <w:spacing w:line="240" w:lineRule="atLeast"/>
                              <w:ind w:right="-1"/>
                              <w:jc w:val="left"/>
                              <w:rPr>
                                <w:rFonts w:cs="Calibri"/>
                                <w:bCs/>
                              </w:rPr>
                            </w:pPr>
                            <w:r w:rsidRPr="009E0655">
                              <w:rPr>
                                <w:rFonts w:cs="Calibri"/>
                                <w:bCs/>
                              </w:rPr>
                              <w:t xml:space="preserve">Date: </w:t>
                            </w:r>
                            <w:r w:rsidRPr="009E0655">
                              <w:rPr>
                                <w:rFonts w:cs="Calibri"/>
                                <w:bCs/>
                              </w:rPr>
                              <w:softHyphen/>
                            </w:r>
                            <w:r w:rsidRPr="009E0655">
                              <w:rPr>
                                <w:rFonts w:cs="Calibri"/>
                                <w:bCs/>
                              </w:rPr>
                              <w:softHyphen/>
                            </w:r>
                            <w:r w:rsidRPr="009E0655">
                              <w:rPr>
                                <w:rFonts w:cs="Calibri"/>
                                <w:bCs/>
                              </w:rPr>
                              <w:softHyphen/>
                            </w:r>
                            <w:r w:rsidRPr="009E0655">
                              <w:rPr>
                                <w:rFonts w:cs="Calibri"/>
                                <w:bCs/>
                              </w:rPr>
                              <w:softHyphen/>
                            </w:r>
                            <w:r w:rsidRPr="009E0655">
                              <w:rPr>
                                <w:rFonts w:cs="Calibri"/>
                                <w:bCs/>
                              </w:rPr>
                              <w:softHyphen/>
                            </w:r>
                            <w:r w:rsidRPr="009E0655">
                              <w:rPr>
                                <w:rFonts w:cs="Calibri"/>
                                <w:bCs/>
                              </w:rPr>
                              <w:softHyphen/>
                            </w:r>
                            <w:r w:rsidRPr="009E0655">
                              <w:rPr>
                                <w:rFonts w:cs="Calibri"/>
                                <w:bCs/>
                              </w:rPr>
                              <w:softHyphen/>
                            </w:r>
                            <w:r w:rsidRPr="009E0655">
                              <w:rPr>
                                <w:rFonts w:cs="Calibri"/>
                                <w:bCs/>
                              </w:rPr>
                              <w:softHyphen/>
                            </w:r>
                            <w:r w:rsidRPr="009E0655">
                              <w:rPr>
                                <w:rFonts w:cs="Calibri"/>
                                <w:bCs/>
                              </w:rPr>
                              <w:softHyphen/>
                            </w:r>
                            <w:r w:rsidRPr="009E0655">
                              <w:rPr>
                                <w:rFonts w:cs="Calibri"/>
                                <w:bCs/>
                              </w:rPr>
                              <w:softHyphen/>
                              <w:t>____________________________________________</w:t>
                            </w:r>
                          </w:p>
                          <w:p w14:paraId="7A414F49" w14:textId="77777777" w:rsidR="009E0655" w:rsidRPr="009E0655" w:rsidRDefault="009E0655" w:rsidP="009E0655">
                            <w:pPr>
                              <w:tabs>
                                <w:tab w:val="left" w:pos="426"/>
                              </w:tabs>
                              <w:spacing w:line="240" w:lineRule="atLeast"/>
                              <w:ind w:right="-1"/>
                              <w:jc w:val="left"/>
                              <w:rPr>
                                <w:rFonts w:cs="Calibri"/>
                                <w:b/>
                              </w:rPr>
                            </w:pPr>
                          </w:p>
                        </w:tc>
                      </w:tr>
                      <w:tr w:rsidR="009E0655" w:rsidRPr="009E0655" w14:paraId="62871371" w14:textId="77777777" w:rsidTr="00775AB9">
                        <w:tc>
                          <w:tcPr>
                            <w:tcW w:w="9414" w:type="dxa"/>
                          </w:tcPr>
                          <w:p w14:paraId="22744BA7" w14:textId="77777777" w:rsidR="009E0655" w:rsidRPr="009E0655" w:rsidRDefault="009E0655" w:rsidP="009E0655">
                            <w:pPr>
                              <w:jc w:val="left"/>
                              <w:rPr>
                                <w:b/>
                              </w:rPr>
                            </w:pPr>
                          </w:p>
                        </w:tc>
                      </w:tr>
                    </w:tbl>
                    <w:p w14:paraId="7301C4B8" w14:textId="77777777" w:rsidR="009E0655" w:rsidRPr="009E0655" w:rsidRDefault="009E0655" w:rsidP="009E0655">
                      <w:pPr>
                        <w:jc w:val="left"/>
                      </w:pPr>
                    </w:p>
                  </w:tc>
                </w:tr>
              </w:tbl>
              <w:p w14:paraId="5095F87E" w14:textId="77777777" w:rsidR="009E0655" w:rsidRPr="009E0655" w:rsidRDefault="009E0655" w:rsidP="009E0655">
                <w:pPr>
                  <w:spacing w:after="0" w:line="240" w:lineRule="auto"/>
                  <w:jc w:val="left"/>
                </w:pPr>
              </w:p>
            </w:tc>
          </w:tr>
        </w:tbl>
        <w:p w14:paraId="33A3846C" w14:textId="77777777" w:rsidR="009E0655" w:rsidRPr="009E0655" w:rsidRDefault="009E0655" w:rsidP="009E0655">
          <w:pPr>
            <w:spacing w:after="160" w:line="259" w:lineRule="auto"/>
            <w:jc w:val="left"/>
          </w:pPr>
        </w:p>
        <w:p w14:paraId="231BE313" w14:textId="77777777" w:rsidR="009E0655" w:rsidRPr="009E0655" w:rsidRDefault="009E0655" w:rsidP="009E0655">
          <w:pPr>
            <w:spacing w:after="160" w:line="259" w:lineRule="auto"/>
            <w:jc w:val="left"/>
          </w:pPr>
        </w:p>
        <w:p w14:paraId="7FE32072" w14:textId="77777777" w:rsidR="009E0655" w:rsidRPr="009E0655" w:rsidRDefault="009E0655" w:rsidP="009E0655">
          <w:pPr>
            <w:spacing w:after="160" w:line="259" w:lineRule="auto"/>
            <w:jc w:val="left"/>
          </w:pPr>
        </w:p>
        <w:p w14:paraId="4760BFBB" w14:textId="77777777" w:rsidR="009E0655" w:rsidRPr="009E0655" w:rsidRDefault="009E0655" w:rsidP="009E0655">
          <w:pPr>
            <w:spacing w:after="160" w:line="259" w:lineRule="auto"/>
            <w:jc w:val="left"/>
          </w:pPr>
        </w:p>
        <w:p w14:paraId="65A84EC2" w14:textId="77777777" w:rsidR="009E0655" w:rsidRPr="009E0655" w:rsidRDefault="009E0655" w:rsidP="009E0655">
          <w:pPr>
            <w:spacing w:after="160" w:line="259" w:lineRule="auto"/>
            <w:jc w:val="left"/>
          </w:pPr>
        </w:p>
        <w:p w14:paraId="04E262EA" w14:textId="77777777" w:rsidR="009E0655" w:rsidRPr="009E0655" w:rsidRDefault="009E0655" w:rsidP="009E0655">
          <w:pPr>
            <w:spacing w:after="160" w:line="259" w:lineRule="auto"/>
            <w:jc w:val="left"/>
          </w:pPr>
        </w:p>
        <w:p w14:paraId="7BF956D6" w14:textId="73A6E725" w:rsidR="009E0655" w:rsidRDefault="009E0655" w:rsidP="009E0655">
          <w:pPr>
            <w:spacing w:after="160" w:line="259" w:lineRule="auto"/>
            <w:jc w:val="left"/>
          </w:pPr>
        </w:p>
        <w:p w14:paraId="64FE72BF" w14:textId="1084F06B" w:rsidR="00137632" w:rsidRDefault="00137632" w:rsidP="009E0655">
          <w:pPr>
            <w:spacing w:after="160" w:line="259" w:lineRule="auto"/>
            <w:jc w:val="left"/>
          </w:pPr>
        </w:p>
        <w:p w14:paraId="3F901F6C" w14:textId="77777777" w:rsidR="00137632" w:rsidRPr="009E0655" w:rsidRDefault="00137632" w:rsidP="009E0655">
          <w:pPr>
            <w:spacing w:after="160" w:line="259" w:lineRule="auto"/>
            <w:jc w:val="left"/>
          </w:pPr>
        </w:p>
        <w:p w14:paraId="73A8FF56" w14:textId="77777777" w:rsidR="009E0655" w:rsidRPr="009E0655" w:rsidRDefault="009E0655" w:rsidP="009E0655">
          <w:pPr>
            <w:spacing w:after="160" w:line="259" w:lineRule="auto"/>
            <w:jc w:val="left"/>
          </w:pPr>
        </w:p>
        <w:tbl>
          <w:tblPr>
            <w:tblW w:w="9876" w:type="dxa"/>
            <w:tblInd w:w="12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2682"/>
            <w:gridCol w:w="42"/>
            <w:gridCol w:w="1262"/>
            <w:gridCol w:w="1559"/>
            <w:gridCol w:w="4331"/>
          </w:tblGrid>
          <w:tr w:rsidR="009E0655" w:rsidRPr="009E0655" w14:paraId="2024D56C" w14:textId="77777777" w:rsidTr="00775AB9">
            <w:trPr>
              <w:trHeight w:val="384"/>
            </w:trPr>
            <w:tc>
              <w:tcPr>
                <w:tcW w:w="9876" w:type="dxa"/>
                <w:gridSpan w:val="5"/>
                <w:shd w:val="clear" w:color="auto" w:fill="C5E0B3" w:themeFill="accent6" w:themeFillTint="66"/>
              </w:tcPr>
              <w:p w14:paraId="3558864C" w14:textId="77777777" w:rsidR="009E0655" w:rsidRPr="009E0655" w:rsidRDefault="009E0655" w:rsidP="009E0655">
                <w:pPr>
                  <w:spacing w:after="0" w:line="240" w:lineRule="auto"/>
                  <w:jc w:val="center"/>
                  <w:rPr>
                    <w:b/>
                  </w:rPr>
                </w:pPr>
                <w:r w:rsidRPr="009E0655">
                  <w:rPr>
                    <w:b/>
                  </w:rPr>
                  <w:lastRenderedPageBreak/>
                  <w:t>Curriculum Vitae</w:t>
                </w:r>
              </w:p>
            </w:tc>
          </w:tr>
          <w:tr w:rsidR="009E0655" w:rsidRPr="009E0655" w14:paraId="1994B551" w14:textId="77777777" w:rsidTr="00775AB9">
            <w:trPr>
              <w:trHeight w:val="384"/>
            </w:trPr>
            <w:tc>
              <w:tcPr>
                <w:tcW w:w="9876" w:type="dxa"/>
                <w:gridSpan w:val="5"/>
                <w:shd w:val="clear" w:color="auto" w:fill="C5E0B3" w:themeFill="accent6" w:themeFillTint="66"/>
              </w:tcPr>
              <w:p w14:paraId="401C5279" w14:textId="77777777" w:rsidR="009E0655" w:rsidRPr="009E0655" w:rsidRDefault="009E0655" w:rsidP="009E0655">
                <w:pPr>
                  <w:spacing w:after="0" w:line="240" w:lineRule="auto"/>
                  <w:jc w:val="center"/>
                </w:pPr>
                <w:r w:rsidRPr="009E0655">
                  <w:rPr>
                    <w:b/>
                  </w:rPr>
                  <w:t>Section 1 – Personal Information</w:t>
                </w:r>
              </w:p>
            </w:tc>
          </w:tr>
          <w:tr w:rsidR="009E0655" w:rsidRPr="009E0655" w14:paraId="522B8C0D" w14:textId="77777777" w:rsidTr="00775AB9">
            <w:trPr>
              <w:trHeight w:val="328"/>
            </w:trPr>
            <w:tc>
              <w:tcPr>
                <w:tcW w:w="2724" w:type="dxa"/>
                <w:gridSpan w:val="2"/>
              </w:tcPr>
              <w:p w14:paraId="78FC913B" w14:textId="77777777" w:rsidR="009E0655" w:rsidRPr="009E0655" w:rsidRDefault="009E0655" w:rsidP="009E0655">
                <w:pPr>
                  <w:spacing w:after="0" w:line="240" w:lineRule="auto"/>
                  <w:jc w:val="left"/>
                  <w:rPr>
                    <w:b/>
                  </w:rPr>
                </w:pPr>
                <w:r w:rsidRPr="009E0655">
                  <w:rPr>
                    <w:b/>
                  </w:rPr>
                  <w:t xml:space="preserve">Candidate Name: </w:t>
                </w:r>
              </w:p>
            </w:tc>
            <w:tc>
              <w:tcPr>
                <w:tcW w:w="7152" w:type="dxa"/>
                <w:gridSpan w:val="3"/>
              </w:tcPr>
              <w:p w14:paraId="0C5C761A" w14:textId="77777777" w:rsidR="009E0655" w:rsidRPr="009E0655" w:rsidRDefault="009E0655" w:rsidP="009E0655">
                <w:pPr>
                  <w:spacing w:after="0" w:line="240" w:lineRule="auto"/>
                  <w:jc w:val="left"/>
                </w:pPr>
              </w:p>
            </w:tc>
          </w:tr>
          <w:tr w:rsidR="009E0655" w:rsidRPr="009E0655" w14:paraId="1C834778" w14:textId="77777777" w:rsidTr="00775AB9">
            <w:trPr>
              <w:trHeight w:val="290"/>
            </w:trPr>
            <w:tc>
              <w:tcPr>
                <w:tcW w:w="2724" w:type="dxa"/>
                <w:gridSpan w:val="2"/>
              </w:tcPr>
              <w:p w14:paraId="6BA8A8EF" w14:textId="77777777" w:rsidR="009E0655" w:rsidRPr="009E0655" w:rsidRDefault="009E0655" w:rsidP="009E0655">
                <w:pPr>
                  <w:spacing w:after="0" w:line="240" w:lineRule="auto"/>
                  <w:jc w:val="left"/>
                  <w:rPr>
                    <w:b/>
                  </w:rPr>
                </w:pPr>
                <w:r w:rsidRPr="009E0655">
                  <w:rPr>
                    <w:b/>
                  </w:rPr>
                  <w:t xml:space="preserve">Proposed for Role of: </w:t>
                </w:r>
              </w:p>
            </w:tc>
            <w:tc>
              <w:tcPr>
                <w:tcW w:w="7152" w:type="dxa"/>
                <w:gridSpan w:val="3"/>
              </w:tcPr>
              <w:p w14:paraId="4065CD57" w14:textId="0BF4296E" w:rsidR="009E0655" w:rsidRPr="009E0655" w:rsidRDefault="00FB3CA4" w:rsidP="009E0655">
                <w:pPr>
                  <w:spacing w:after="0" w:line="240" w:lineRule="auto"/>
                  <w:jc w:val="center"/>
                  <w:rPr>
                    <w:b/>
                  </w:rPr>
                </w:pPr>
                <w:r>
                  <w:rPr>
                    <w:b/>
                  </w:rPr>
                  <w:t>Team Member 3</w:t>
                </w:r>
                <w:r w:rsidR="009E0655">
                  <w:rPr>
                    <w:b/>
                  </w:rPr>
                  <w:t xml:space="preserve"> </w:t>
                </w:r>
                <w:r w:rsidR="009E0655" w:rsidRPr="009E0655">
                  <w:rPr>
                    <w:b/>
                  </w:rPr>
                  <w:t xml:space="preserve"> </w:t>
                </w:r>
              </w:p>
            </w:tc>
          </w:tr>
          <w:tr w:rsidR="009E0655" w:rsidRPr="009E0655" w14:paraId="4A427AFF" w14:textId="77777777" w:rsidTr="00775AB9">
            <w:trPr>
              <w:trHeight w:val="528"/>
            </w:trPr>
            <w:tc>
              <w:tcPr>
                <w:tcW w:w="9876" w:type="dxa"/>
                <w:gridSpan w:val="5"/>
                <w:shd w:val="clear" w:color="auto" w:fill="C5E0B3" w:themeFill="accent6" w:themeFillTint="66"/>
              </w:tcPr>
              <w:p w14:paraId="7359774B" w14:textId="77777777" w:rsidR="009E0655" w:rsidRPr="009E0655" w:rsidRDefault="009E0655" w:rsidP="009E0655">
                <w:pPr>
                  <w:spacing w:after="0" w:line="240" w:lineRule="auto"/>
                  <w:jc w:val="center"/>
                  <w:rPr>
                    <w:b/>
                  </w:rPr>
                </w:pPr>
                <w:r w:rsidRPr="009E0655">
                  <w:rPr>
                    <w:b/>
                  </w:rPr>
                  <w:t>Section 2 - Educational Qualifications</w:t>
                </w:r>
              </w:p>
            </w:tc>
          </w:tr>
          <w:tr w:rsidR="009E0655" w:rsidRPr="009E0655" w14:paraId="7397D468" w14:textId="77777777" w:rsidTr="00775AB9">
            <w:trPr>
              <w:trHeight w:val="720"/>
            </w:trPr>
            <w:tc>
              <w:tcPr>
                <w:tcW w:w="2724" w:type="dxa"/>
                <w:gridSpan w:val="2"/>
                <w:shd w:val="clear" w:color="auto" w:fill="D9D9D9"/>
              </w:tcPr>
              <w:p w14:paraId="73756120" w14:textId="77777777" w:rsidR="009E0655" w:rsidRPr="009E0655" w:rsidRDefault="009E0655" w:rsidP="009E0655">
                <w:pPr>
                  <w:spacing w:after="0" w:line="240" w:lineRule="auto"/>
                  <w:jc w:val="left"/>
                </w:pPr>
                <w:r w:rsidRPr="009E0655">
                  <w:rPr>
                    <w:i/>
                    <w:u w:val="single"/>
                  </w:rPr>
                  <w:t xml:space="preserve">Title of Degree(s) / qualification(s) held  </w:t>
                </w:r>
              </w:p>
            </w:tc>
            <w:tc>
              <w:tcPr>
                <w:tcW w:w="2821" w:type="dxa"/>
                <w:gridSpan w:val="2"/>
                <w:shd w:val="clear" w:color="auto" w:fill="C5E0B3" w:themeFill="accent6" w:themeFillTint="66"/>
              </w:tcPr>
              <w:p w14:paraId="791BF651" w14:textId="77777777" w:rsidR="009E0655" w:rsidRPr="009E0655" w:rsidRDefault="009E0655" w:rsidP="009E0655">
                <w:pPr>
                  <w:spacing w:after="0" w:line="240" w:lineRule="auto"/>
                  <w:jc w:val="left"/>
                </w:pPr>
                <w:r w:rsidRPr="009E0655">
                  <w:rPr>
                    <w:i/>
                    <w:u w:val="single"/>
                  </w:rPr>
                  <w:t>University, College or Examining Authority</w:t>
                </w:r>
              </w:p>
            </w:tc>
            <w:tc>
              <w:tcPr>
                <w:tcW w:w="4331" w:type="dxa"/>
                <w:shd w:val="clear" w:color="auto" w:fill="C5E0B3" w:themeFill="accent6" w:themeFillTint="66"/>
              </w:tcPr>
              <w:p w14:paraId="40C57EA2" w14:textId="77777777" w:rsidR="009E0655" w:rsidRPr="009E0655" w:rsidRDefault="009E0655" w:rsidP="009E0655">
                <w:pPr>
                  <w:spacing w:after="0" w:line="240" w:lineRule="auto"/>
                  <w:jc w:val="left"/>
                </w:pPr>
                <w:r w:rsidRPr="009E0655">
                  <w:rPr>
                    <w:i/>
                    <w:u w:val="single"/>
                  </w:rPr>
                  <w:t>Year in which Degree(s) / qualification(s) was obtained</w:t>
                </w:r>
              </w:p>
            </w:tc>
          </w:tr>
          <w:tr w:rsidR="009E0655" w:rsidRPr="009E0655" w14:paraId="6F0869F2" w14:textId="77777777" w:rsidTr="00775AB9">
            <w:trPr>
              <w:trHeight w:val="343"/>
            </w:trPr>
            <w:tc>
              <w:tcPr>
                <w:tcW w:w="2724" w:type="dxa"/>
                <w:gridSpan w:val="2"/>
              </w:tcPr>
              <w:p w14:paraId="22BC8588" w14:textId="77777777" w:rsidR="009E0655" w:rsidRPr="009E0655" w:rsidRDefault="009E0655" w:rsidP="009E0655">
                <w:pPr>
                  <w:spacing w:after="0" w:line="240" w:lineRule="auto"/>
                  <w:jc w:val="left"/>
                  <w:rPr>
                    <w:b/>
                    <w:i/>
                    <w:u w:val="single"/>
                  </w:rPr>
                </w:pPr>
              </w:p>
            </w:tc>
            <w:tc>
              <w:tcPr>
                <w:tcW w:w="2821" w:type="dxa"/>
                <w:gridSpan w:val="2"/>
              </w:tcPr>
              <w:p w14:paraId="355B6DAD" w14:textId="77777777" w:rsidR="009E0655" w:rsidRPr="009E0655" w:rsidRDefault="009E0655" w:rsidP="009E0655">
                <w:pPr>
                  <w:spacing w:after="0" w:line="240" w:lineRule="auto"/>
                  <w:jc w:val="left"/>
                  <w:rPr>
                    <w:b/>
                    <w:i/>
                    <w:u w:val="single"/>
                  </w:rPr>
                </w:pPr>
              </w:p>
            </w:tc>
            <w:tc>
              <w:tcPr>
                <w:tcW w:w="4331" w:type="dxa"/>
              </w:tcPr>
              <w:p w14:paraId="0F8B5354" w14:textId="77777777" w:rsidR="009E0655" w:rsidRPr="009E0655" w:rsidRDefault="009E0655" w:rsidP="009E0655">
                <w:pPr>
                  <w:spacing w:after="0" w:line="240" w:lineRule="auto"/>
                  <w:jc w:val="left"/>
                  <w:rPr>
                    <w:b/>
                    <w:i/>
                    <w:u w:val="single"/>
                  </w:rPr>
                </w:pPr>
              </w:p>
            </w:tc>
          </w:tr>
          <w:tr w:rsidR="009E0655" w:rsidRPr="009E0655" w14:paraId="2B5FAB62" w14:textId="77777777" w:rsidTr="00775AB9">
            <w:trPr>
              <w:trHeight w:val="345"/>
            </w:trPr>
            <w:tc>
              <w:tcPr>
                <w:tcW w:w="2724" w:type="dxa"/>
                <w:gridSpan w:val="2"/>
              </w:tcPr>
              <w:p w14:paraId="30D55E1A" w14:textId="77777777" w:rsidR="009E0655" w:rsidRPr="009E0655" w:rsidRDefault="009E0655" w:rsidP="009E0655">
                <w:pPr>
                  <w:spacing w:after="0" w:line="240" w:lineRule="auto"/>
                  <w:jc w:val="left"/>
                  <w:rPr>
                    <w:b/>
                    <w:i/>
                    <w:u w:val="single"/>
                  </w:rPr>
                </w:pPr>
              </w:p>
            </w:tc>
            <w:tc>
              <w:tcPr>
                <w:tcW w:w="2821" w:type="dxa"/>
                <w:gridSpan w:val="2"/>
              </w:tcPr>
              <w:p w14:paraId="0487E896" w14:textId="77777777" w:rsidR="009E0655" w:rsidRPr="009E0655" w:rsidRDefault="009E0655" w:rsidP="009E0655">
                <w:pPr>
                  <w:spacing w:after="0" w:line="240" w:lineRule="auto"/>
                  <w:jc w:val="left"/>
                  <w:rPr>
                    <w:b/>
                    <w:i/>
                    <w:u w:val="single"/>
                  </w:rPr>
                </w:pPr>
              </w:p>
            </w:tc>
            <w:tc>
              <w:tcPr>
                <w:tcW w:w="4331" w:type="dxa"/>
              </w:tcPr>
              <w:p w14:paraId="6CF26D80" w14:textId="77777777" w:rsidR="009E0655" w:rsidRPr="009E0655" w:rsidRDefault="009E0655" w:rsidP="009E0655">
                <w:pPr>
                  <w:spacing w:after="0" w:line="240" w:lineRule="auto"/>
                  <w:jc w:val="left"/>
                  <w:rPr>
                    <w:b/>
                    <w:i/>
                    <w:u w:val="single"/>
                  </w:rPr>
                </w:pPr>
              </w:p>
            </w:tc>
          </w:tr>
          <w:tr w:rsidR="009E0655" w:rsidRPr="009E0655" w14:paraId="49CEC267" w14:textId="77777777" w:rsidTr="00775AB9">
            <w:trPr>
              <w:trHeight w:val="483"/>
            </w:trPr>
            <w:tc>
              <w:tcPr>
                <w:tcW w:w="9876" w:type="dxa"/>
                <w:gridSpan w:val="5"/>
                <w:shd w:val="clear" w:color="auto" w:fill="C5E0B3" w:themeFill="accent6" w:themeFillTint="66"/>
              </w:tcPr>
              <w:p w14:paraId="103E8707" w14:textId="77777777" w:rsidR="009E0655" w:rsidRPr="009E0655" w:rsidRDefault="009E0655" w:rsidP="009E0655">
                <w:pPr>
                  <w:spacing w:after="0" w:line="240" w:lineRule="auto"/>
                  <w:jc w:val="center"/>
                  <w:rPr>
                    <w:b/>
                  </w:rPr>
                </w:pPr>
                <w:r w:rsidRPr="009E0655">
                  <w:rPr>
                    <w:b/>
                  </w:rPr>
                  <w:t>Section 3 - Career History (start with most recent position and add lines as required)</w:t>
                </w:r>
              </w:p>
            </w:tc>
          </w:tr>
          <w:tr w:rsidR="009E0655" w:rsidRPr="009E0655" w14:paraId="7F88E3CE" w14:textId="77777777" w:rsidTr="00775AB9">
            <w:trPr>
              <w:trHeight w:val="447"/>
            </w:trPr>
            <w:tc>
              <w:tcPr>
                <w:tcW w:w="2682" w:type="dxa"/>
                <w:vMerge w:val="restart"/>
                <w:shd w:val="clear" w:color="auto" w:fill="D9D9D9"/>
              </w:tcPr>
              <w:p w14:paraId="1C04BF5D" w14:textId="77777777" w:rsidR="009E0655" w:rsidRPr="009E0655" w:rsidRDefault="009E0655" w:rsidP="009E0655">
                <w:pPr>
                  <w:spacing w:after="0" w:line="240" w:lineRule="auto"/>
                  <w:jc w:val="left"/>
                </w:pPr>
                <w:r w:rsidRPr="009E0655">
                  <w:rPr>
                    <w:i/>
                    <w:u w:val="single"/>
                  </w:rPr>
                  <w:t>Employers’ name</w:t>
                </w:r>
              </w:p>
              <w:p w14:paraId="7D2E135F" w14:textId="77777777" w:rsidR="009E0655" w:rsidRPr="009E0655" w:rsidRDefault="009E0655" w:rsidP="009E0655">
                <w:pPr>
                  <w:spacing w:after="0" w:line="240" w:lineRule="auto"/>
                  <w:jc w:val="left"/>
                </w:pPr>
              </w:p>
            </w:tc>
            <w:tc>
              <w:tcPr>
                <w:tcW w:w="2863" w:type="dxa"/>
                <w:gridSpan w:val="3"/>
                <w:shd w:val="clear" w:color="auto" w:fill="D9D9D9"/>
              </w:tcPr>
              <w:p w14:paraId="6BAA1361" w14:textId="77777777" w:rsidR="009E0655" w:rsidRPr="009E0655" w:rsidRDefault="009E0655" w:rsidP="009E0655">
                <w:pPr>
                  <w:spacing w:after="0" w:line="240" w:lineRule="auto"/>
                  <w:jc w:val="center"/>
                </w:pPr>
                <w:r w:rsidRPr="009E0655">
                  <w:rPr>
                    <w:i/>
                    <w:u w:val="single"/>
                  </w:rPr>
                  <w:t>Length of time in position</w:t>
                </w:r>
              </w:p>
            </w:tc>
            <w:tc>
              <w:tcPr>
                <w:tcW w:w="4331" w:type="dxa"/>
                <w:vMerge w:val="restart"/>
                <w:shd w:val="clear" w:color="auto" w:fill="D9D9D9"/>
              </w:tcPr>
              <w:p w14:paraId="76B6516B" w14:textId="77777777" w:rsidR="009E0655" w:rsidRPr="009E0655" w:rsidRDefault="009E0655" w:rsidP="009E0655">
                <w:pPr>
                  <w:spacing w:after="0" w:line="240" w:lineRule="auto"/>
                  <w:jc w:val="center"/>
                  <w:rPr>
                    <w:u w:val="single"/>
                  </w:rPr>
                </w:pPr>
                <w:r w:rsidRPr="009E0655">
                  <w:rPr>
                    <w:u w:val="single"/>
                  </w:rPr>
                  <w:t>Project Name and Role</w:t>
                </w:r>
              </w:p>
              <w:p w14:paraId="4B5E6657" w14:textId="77777777" w:rsidR="009E0655" w:rsidRPr="009E0655" w:rsidRDefault="009E0655" w:rsidP="009E0655">
                <w:pPr>
                  <w:spacing w:after="0" w:line="240" w:lineRule="auto"/>
                  <w:jc w:val="left"/>
                </w:pPr>
              </w:p>
            </w:tc>
          </w:tr>
          <w:tr w:rsidR="009E0655" w:rsidRPr="009E0655" w14:paraId="153BA293" w14:textId="77777777" w:rsidTr="00775AB9">
            <w:trPr>
              <w:trHeight w:val="261"/>
            </w:trPr>
            <w:tc>
              <w:tcPr>
                <w:tcW w:w="2682" w:type="dxa"/>
                <w:vMerge/>
              </w:tcPr>
              <w:p w14:paraId="41984BA0" w14:textId="77777777" w:rsidR="009E0655" w:rsidRPr="009E0655" w:rsidRDefault="009E0655" w:rsidP="009E0655">
                <w:pPr>
                  <w:spacing w:after="0" w:line="240" w:lineRule="auto"/>
                  <w:jc w:val="left"/>
                  <w:rPr>
                    <w:b/>
                    <w:i/>
                    <w:u w:val="single"/>
                  </w:rPr>
                </w:pPr>
              </w:p>
            </w:tc>
            <w:tc>
              <w:tcPr>
                <w:tcW w:w="1304" w:type="dxa"/>
                <w:gridSpan w:val="2"/>
                <w:shd w:val="clear" w:color="auto" w:fill="D9D9D9"/>
              </w:tcPr>
              <w:p w14:paraId="0A9A0149" w14:textId="77777777" w:rsidR="009E0655" w:rsidRPr="009E0655" w:rsidRDefault="009E0655" w:rsidP="009E0655">
                <w:pPr>
                  <w:spacing w:after="0" w:line="240" w:lineRule="auto"/>
                  <w:jc w:val="center"/>
                </w:pPr>
                <w:r w:rsidRPr="009E0655">
                  <w:rPr>
                    <w:i/>
                    <w:u w:val="single"/>
                  </w:rPr>
                  <w:t>From</w:t>
                </w:r>
              </w:p>
            </w:tc>
            <w:tc>
              <w:tcPr>
                <w:tcW w:w="1559" w:type="dxa"/>
                <w:shd w:val="clear" w:color="auto" w:fill="D9D9D9"/>
              </w:tcPr>
              <w:p w14:paraId="512FFDEC" w14:textId="77777777" w:rsidR="009E0655" w:rsidRPr="009E0655" w:rsidRDefault="009E0655" w:rsidP="009E0655">
                <w:pPr>
                  <w:spacing w:after="0" w:line="240" w:lineRule="auto"/>
                  <w:jc w:val="center"/>
                  <w:rPr>
                    <w:i/>
                    <w:u w:val="single"/>
                  </w:rPr>
                </w:pPr>
                <w:r w:rsidRPr="009E0655">
                  <w:rPr>
                    <w:i/>
                    <w:u w:val="single"/>
                  </w:rPr>
                  <w:t>To</w:t>
                </w:r>
              </w:p>
            </w:tc>
            <w:tc>
              <w:tcPr>
                <w:tcW w:w="4331" w:type="dxa"/>
                <w:vMerge/>
              </w:tcPr>
              <w:p w14:paraId="392D2D9D" w14:textId="77777777" w:rsidR="009E0655" w:rsidRPr="009E0655" w:rsidRDefault="009E0655" w:rsidP="009E0655">
                <w:pPr>
                  <w:spacing w:after="0" w:line="240" w:lineRule="auto"/>
                  <w:jc w:val="left"/>
                  <w:rPr>
                    <w:b/>
                    <w:i/>
                    <w:u w:val="single"/>
                  </w:rPr>
                </w:pPr>
              </w:p>
            </w:tc>
          </w:tr>
          <w:tr w:rsidR="009E0655" w:rsidRPr="009E0655" w14:paraId="242C417B" w14:textId="77777777" w:rsidTr="00775AB9">
            <w:trPr>
              <w:trHeight w:val="311"/>
            </w:trPr>
            <w:tc>
              <w:tcPr>
                <w:tcW w:w="2682" w:type="dxa"/>
              </w:tcPr>
              <w:p w14:paraId="2BD8A045" w14:textId="77777777" w:rsidR="009E0655" w:rsidRPr="009E0655" w:rsidRDefault="009E0655" w:rsidP="009E0655">
                <w:pPr>
                  <w:spacing w:after="0" w:line="240" w:lineRule="auto"/>
                  <w:jc w:val="left"/>
                </w:pPr>
              </w:p>
            </w:tc>
            <w:tc>
              <w:tcPr>
                <w:tcW w:w="1304" w:type="dxa"/>
                <w:gridSpan w:val="2"/>
              </w:tcPr>
              <w:p w14:paraId="308939C1" w14:textId="77777777" w:rsidR="009E0655" w:rsidRPr="009E0655" w:rsidRDefault="009E0655" w:rsidP="009E0655">
                <w:pPr>
                  <w:spacing w:after="0" w:line="240" w:lineRule="auto"/>
                  <w:jc w:val="left"/>
                </w:pPr>
              </w:p>
            </w:tc>
            <w:tc>
              <w:tcPr>
                <w:tcW w:w="1559" w:type="dxa"/>
              </w:tcPr>
              <w:p w14:paraId="1B796DEB" w14:textId="77777777" w:rsidR="009E0655" w:rsidRPr="009E0655" w:rsidRDefault="009E0655" w:rsidP="009E0655">
                <w:pPr>
                  <w:spacing w:after="0" w:line="240" w:lineRule="auto"/>
                  <w:jc w:val="left"/>
                </w:pPr>
              </w:p>
            </w:tc>
            <w:tc>
              <w:tcPr>
                <w:tcW w:w="4331" w:type="dxa"/>
              </w:tcPr>
              <w:p w14:paraId="1C7A8AD1" w14:textId="77777777" w:rsidR="009E0655" w:rsidRPr="009E0655" w:rsidRDefault="009E0655" w:rsidP="009E0655">
                <w:pPr>
                  <w:spacing w:after="0" w:line="240" w:lineRule="auto"/>
                  <w:jc w:val="left"/>
                </w:pPr>
              </w:p>
            </w:tc>
          </w:tr>
          <w:tr w:rsidR="009E0655" w:rsidRPr="009E0655" w14:paraId="213106CE" w14:textId="77777777" w:rsidTr="00775AB9">
            <w:trPr>
              <w:trHeight w:val="287"/>
            </w:trPr>
            <w:tc>
              <w:tcPr>
                <w:tcW w:w="2682" w:type="dxa"/>
              </w:tcPr>
              <w:p w14:paraId="50D8BF15" w14:textId="77777777" w:rsidR="009E0655" w:rsidRPr="009E0655" w:rsidRDefault="009E0655" w:rsidP="009E0655">
                <w:pPr>
                  <w:spacing w:after="0" w:line="240" w:lineRule="auto"/>
                  <w:jc w:val="left"/>
                </w:pPr>
              </w:p>
            </w:tc>
            <w:tc>
              <w:tcPr>
                <w:tcW w:w="1304" w:type="dxa"/>
                <w:gridSpan w:val="2"/>
              </w:tcPr>
              <w:p w14:paraId="262779B3" w14:textId="77777777" w:rsidR="009E0655" w:rsidRPr="009E0655" w:rsidRDefault="009E0655" w:rsidP="009E0655">
                <w:pPr>
                  <w:spacing w:after="0" w:line="240" w:lineRule="auto"/>
                  <w:jc w:val="left"/>
                </w:pPr>
              </w:p>
            </w:tc>
            <w:tc>
              <w:tcPr>
                <w:tcW w:w="1559" w:type="dxa"/>
              </w:tcPr>
              <w:p w14:paraId="53747F2C" w14:textId="77777777" w:rsidR="009E0655" w:rsidRPr="009E0655" w:rsidRDefault="009E0655" w:rsidP="009E0655">
                <w:pPr>
                  <w:spacing w:after="0" w:line="240" w:lineRule="auto"/>
                  <w:jc w:val="left"/>
                </w:pPr>
              </w:p>
            </w:tc>
            <w:tc>
              <w:tcPr>
                <w:tcW w:w="4331" w:type="dxa"/>
              </w:tcPr>
              <w:p w14:paraId="373FAF33" w14:textId="77777777" w:rsidR="009E0655" w:rsidRPr="009E0655" w:rsidRDefault="009E0655" w:rsidP="009E0655">
                <w:pPr>
                  <w:spacing w:after="0" w:line="240" w:lineRule="auto"/>
                  <w:jc w:val="left"/>
                </w:pPr>
              </w:p>
            </w:tc>
          </w:tr>
          <w:tr w:rsidR="009E0655" w:rsidRPr="009E0655" w14:paraId="6FFB2FFC" w14:textId="77777777" w:rsidTr="00775AB9">
            <w:trPr>
              <w:trHeight w:val="432"/>
            </w:trPr>
            <w:tc>
              <w:tcPr>
                <w:tcW w:w="9876" w:type="dxa"/>
                <w:gridSpan w:val="5"/>
                <w:shd w:val="clear" w:color="auto" w:fill="C5E0B3" w:themeFill="accent6" w:themeFillTint="66"/>
              </w:tcPr>
              <w:p w14:paraId="70DEC70D" w14:textId="77777777" w:rsidR="009E0655" w:rsidRPr="009E0655" w:rsidRDefault="009E0655" w:rsidP="009E0655">
                <w:pPr>
                  <w:shd w:val="clear" w:color="auto" w:fill="C5E0B3" w:themeFill="accent6" w:themeFillTint="66"/>
                  <w:spacing w:after="0" w:line="240" w:lineRule="auto"/>
                  <w:jc w:val="left"/>
                  <w:rPr>
                    <w:b/>
                  </w:rPr>
                </w:pPr>
                <w:r w:rsidRPr="009E0655">
                  <w:rPr>
                    <w:b/>
                  </w:rPr>
                  <w:t xml:space="preserve">Section 4-Detailed Description of Roles provided in the employments / engagements listed in Section 3 </w:t>
                </w:r>
              </w:p>
              <w:p w14:paraId="2D874319" w14:textId="77777777" w:rsidR="009E0655" w:rsidRPr="009E0655" w:rsidRDefault="009E0655" w:rsidP="009E0655">
                <w:pPr>
                  <w:shd w:val="clear" w:color="auto" w:fill="C5E0B3" w:themeFill="accent6" w:themeFillTint="66"/>
                  <w:spacing w:after="0" w:line="240" w:lineRule="auto"/>
                  <w:jc w:val="center"/>
                  <w:rPr>
                    <w:b/>
                  </w:rPr>
                </w:pPr>
              </w:p>
              <w:p w14:paraId="3925D5D9" w14:textId="77777777" w:rsidR="009E0655" w:rsidRPr="009E0655" w:rsidRDefault="009E0655" w:rsidP="009E0655">
                <w:pPr>
                  <w:shd w:val="clear" w:color="auto" w:fill="C5E0B3" w:themeFill="accent6" w:themeFillTint="66"/>
                  <w:spacing w:after="0" w:line="240" w:lineRule="auto"/>
                  <w:jc w:val="left"/>
                  <w:rPr>
                    <w:b/>
                  </w:rPr>
                </w:pPr>
                <w:r w:rsidRPr="009E0655">
                  <w:rPr>
                    <w:b/>
                  </w:rPr>
                  <w:t xml:space="preserve">Candidates must provide a detailed description of the role or roles undertaken in the employments / engagements specified in Section 3 including the Award Criteria Skills /Competencies utilised and the Technical Architecture involved in each Role. Additional tables may be added in Section 4 as required. </w:t>
                </w:r>
              </w:p>
              <w:p w14:paraId="7B89AF69" w14:textId="77777777" w:rsidR="009E0655" w:rsidRPr="009E0655" w:rsidRDefault="009E0655" w:rsidP="009E0655">
                <w:pPr>
                  <w:shd w:val="clear" w:color="auto" w:fill="C5E0B3" w:themeFill="accent6" w:themeFillTint="66"/>
                  <w:spacing w:after="0" w:line="240" w:lineRule="auto"/>
                  <w:jc w:val="left"/>
                  <w:rPr>
                    <w:b/>
                  </w:rPr>
                </w:pPr>
              </w:p>
              <w:p w14:paraId="6C1B3738" w14:textId="77777777" w:rsidR="009E0655" w:rsidRPr="009E0655" w:rsidRDefault="009E0655" w:rsidP="009E0655">
                <w:pPr>
                  <w:shd w:val="clear" w:color="auto" w:fill="C5E0B3" w:themeFill="accent6" w:themeFillTint="66"/>
                  <w:spacing w:after="0" w:line="240" w:lineRule="auto"/>
                  <w:jc w:val="center"/>
                  <w:rPr>
                    <w:b/>
                  </w:rPr>
                </w:pPr>
                <w:r w:rsidRPr="009E0655">
                  <w:rPr>
                    <w:b/>
                  </w:rPr>
                  <w:t>Alternatively</w:t>
                </w:r>
              </w:p>
              <w:p w14:paraId="6B2244B8" w14:textId="77777777" w:rsidR="009E0655" w:rsidRPr="009E0655" w:rsidRDefault="009E0655" w:rsidP="009E0655">
                <w:pPr>
                  <w:shd w:val="clear" w:color="auto" w:fill="C5E0B3" w:themeFill="accent6" w:themeFillTint="66"/>
                  <w:spacing w:after="0" w:line="240" w:lineRule="auto"/>
                  <w:jc w:val="center"/>
                  <w:rPr>
                    <w:b/>
                  </w:rPr>
                </w:pPr>
              </w:p>
              <w:p w14:paraId="1CB33DE8" w14:textId="77777777" w:rsidR="009E0655" w:rsidRPr="009E0655" w:rsidRDefault="009E0655" w:rsidP="009E0655">
                <w:pPr>
                  <w:shd w:val="clear" w:color="auto" w:fill="C5E0B3" w:themeFill="accent6" w:themeFillTint="66"/>
                  <w:spacing w:after="0" w:line="240" w:lineRule="auto"/>
                  <w:jc w:val="left"/>
                  <w:rPr>
                    <w:b/>
                  </w:rPr>
                </w:pPr>
                <w:r w:rsidRPr="009E0655">
                  <w:rPr>
                    <w:b/>
                  </w:rPr>
                  <w:t>Candidates may provide a narrative, using the headings in the table below to elaborate on the employments / engagements listed in Section 3 above. The narrative should clearly be identified as CV Section 4.</w:t>
                </w:r>
              </w:p>
              <w:p w14:paraId="235AB8E3" w14:textId="77777777" w:rsidR="009E0655" w:rsidRPr="009E0655" w:rsidRDefault="009E0655" w:rsidP="009E0655">
                <w:pPr>
                  <w:spacing w:after="0" w:line="240" w:lineRule="auto"/>
                  <w:jc w:val="left"/>
                  <w:rPr>
                    <w:b/>
                  </w:rPr>
                </w:pPr>
              </w:p>
              <w:p w14:paraId="6A739A81" w14:textId="77777777" w:rsidR="009E0655" w:rsidRPr="009E0655" w:rsidRDefault="009E0655" w:rsidP="009E0655">
                <w:pPr>
                  <w:tabs>
                    <w:tab w:val="left" w:pos="426"/>
                  </w:tabs>
                  <w:spacing w:after="0" w:line="240" w:lineRule="auto"/>
                  <w:ind w:right="-1"/>
                  <w:jc w:val="left"/>
                </w:pPr>
              </w:p>
            </w:tc>
          </w:tr>
          <w:tr w:rsidR="009E0655" w:rsidRPr="009E0655" w14:paraId="5710330A" w14:textId="77777777" w:rsidTr="00775AB9">
            <w:trPr>
              <w:trHeight w:val="588"/>
            </w:trPr>
            <w:tc>
              <w:tcPr>
                <w:tcW w:w="9876" w:type="dxa"/>
                <w:gridSpan w:val="5"/>
              </w:tcPr>
              <w:p w14:paraId="126CD0AF" w14:textId="77777777" w:rsidR="009E0655" w:rsidRPr="009E0655" w:rsidRDefault="009E0655" w:rsidP="009E0655">
                <w:pPr>
                  <w:spacing w:after="0" w:line="240" w:lineRule="auto"/>
                  <w:jc w:val="left"/>
                </w:pPr>
              </w:p>
              <w:tbl>
                <w:tblPr>
                  <w:tblStyle w:val="TableGrid5"/>
                  <w:tblW w:w="0" w:type="auto"/>
                  <w:tblLook w:val="04A0" w:firstRow="1" w:lastRow="0" w:firstColumn="1" w:lastColumn="0" w:noHBand="0" w:noVBand="1"/>
                </w:tblPr>
                <w:tblGrid>
                  <w:gridCol w:w="3441"/>
                  <w:gridCol w:w="3244"/>
                  <w:gridCol w:w="2965"/>
                </w:tblGrid>
                <w:tr w:rsidR="009E0655" w:rsidRPr="009E0655" w14:paraId="0BBAE0DC" w14:textId="77777777" w:rsidTr="00775AB9">
                  <w:tc>
                    <w:tcPr>
                      <w:tcW w:w="3441" w:type="dxa"/>
                    </w:tcPr>
                    <w:p w14:paraId="738E800B" w14:textId="77777777" w:rsidR="009E0655" w:rsidRPr="009E0655" w:rsidRDefault="009E0655" w:rsidP="009E0655">
                      <w:pPr>
                        <w:jc w:val="left"/>
                        <w:rPr>
                          <w:b/>
                          <w:bCs/>
                        </w:rPr>
                      </w:pPr>
                      <w:r w:rsidRPr="009E0655">
                        <w:rPr>
                          <w:b/>
                          <w:bCs/>
                        </w:rPr>
                        <w:t>Employer’s Name</w:t>
                      </w:r>
                    </w:p>
                  </w:tc>
                  <w:tc>
                    <w:tcPr>
                      <w:tcW w:w="6209" w:type="dxa"/>
                      <w:gridSpan w:val="2"/>
                    </w:tcPr>
                    <w:p w14:paraId="3CD32839" w14:textId="77777777" w:rsidR="009E0655" w:rsidRPr="009E0655" w:rsidRDefault="009E0655" w:rsidP="009E0655">
                      <w:pPr>
                        <w:jc w:val="left"/>
                        <w:rPr>
                          <w:b/>
                          <w:bCs/>
                        </w:rPr>
                      </w:pPr>
                    </w:p>
                  </w:tc>
                </w:tr>
                <w:tr w:rsidR="009E0655" w:rsidRPr="009E0655" w14:paraId="1E845AB5" w14:textId="77777777" w:rsidTr="00775AB9">
                  <w:tc>
                    <w:tcPr>
                      <w:tcW w:w="3441" w:type="dxa"/>
                    </w:tcPr>
                    <w:p w14:paraId="1B511CB5" w14:textId="77777777" w:rsidR="009E0655" w:rsidRPr="009E0655" w:rsidRDefault="009E0655" w:rsidP="009E0655">
                      <w:pPr>
                        <w:jc w:val="left"/>
                        <w:rPr>
                          <w:b/>
                          <w:bCs/>
                        </w:rPr>
                      </w:pPr>
                      <w:r w:rsidRPr="009E0655">
                        <w:rPr>
                          <w:b/>
                          <w:bCs/>
                        </w:rPr>
                        <w:t>Project Name and Duration</w:t>
                      </w:r>
                    </w:p>
                  </w:tc>
                  <w:tc>
                    <w:tcPr>
                      <w:tcW w:w="6209" w:type="dxa"/>
                      <w:gridSpan w:val="2"/>
                    </w:tcPr>
                    <w:p w14:paraId="11C71BDB" w14:textId="77777777" w:rsidR="009E0655" w:rsidRPr="009E0655" w:rsidRDefault="009E0655" w:rsidP="009E0655">
                      <w:pPr>
                        <w:jc w:val="left"/>
                        <w:rPr>
                          <w:b/>
                          <w:bCs/>
                        </w:rPr>
                      </w:pPr>
                    </w:p>
                  </w:tc>
                </w:tr>
                <w:tr w:rsidR="009E0655" w:rsidRPr="009E0655" w14:paraId="255CC9D3" w14:textId="77777777" w:rsidTr="00775AB9">
                  <w:tc>
                    <w:tcPr>
                      <w:tcW w:w="3441" w:type="dxa"/>
                    </w:tcPr>
                    <w:p w14:paraId="5698836E" w14:textId="77777777" w:rsidR="009E0655" w:rsidRPr="009E0655" w:rsidRDefault="009E0655" w:rsidP="009E0655">
                      <w:pPr>
                        <w:jc w:val="left"/>
                        <w:rPr>
                          <w:b/>
                          <w:bCs/>
                        </w:rPr>
                      </w:pPr>
                      <w:r w:rsidRPr="009E0655">
                        <w:rPr>
                          <w:b/>
                          <w:bCs/>
                        </w:rPr>
                        <w:t>Brief Description of Project &amp; Candidate Role</w:t>
                      </w:r>
                    </w:p>
                  </w:tc>
                  <w:tc>
                    <w:tcPr>
                      <w:tcW w:w="6209" w:type="dxa"/>
                      <w:gridSpan w:val="2"/>
                    </w:tcPr>
                    <w:p w14:paraId="33F6FD36" w14:textId="77777777" w:rsidR="009E0655" w:rsidRPr="009E0655" w:rsidRDefault="009E0655" w:rsidP="009E0655">
                      <w:pPr>
                        <w:jc w:val="left"/>
                        <w:rPr>
                          <w:b/>
                          <w:bCs/>
                        </w:rPr>
                      </w:pPr>
                    </w:p>
                  </w:tc>
                </w:tr>
                <w:tr w:rsidR="009E0655" w:rsidRPr="009E0655" w14:paraId="49EA5AF2" w14:textId="77777777" w:rsidTr="00775AB9">
                  <w:tc>
                    <w:tcPr>
                      <w:tcW w:w="3441" w:type="dxa"/>
                    </w:tcPr>
                    <w:p w14:paraId="73B768E2" w14:textId="77777777" w:rsidR="009E0655" w:rsidRPr="009E0655" w:rsidRDefault="009E0655" w:rsidP="009E0655">
                      <w:pPr>
                        <w:jc w:val="left"/>
                        <w:rPr>
                          <w:b/>
                          <w:bCs/>
                        </w:rPr>
                      </w:pPr>
                      <w:r w:rsidRPr="009E0655">
                        <w:rPr>
                          <w:b/>
                          <w:bCs/>
                        </w:rPr>
                        <w:t xml:space="preserve">List Project Technical Architecture  </w:t>
                      </w:r>
                    </w:p>
                  </w:tc>
                  <w:tc>
                    <w:tcPr>
                      <w:tcW w:w="6209" w:type="dxa"/>
                      <w:gridSpan w:val="2"/>
                    </w:tcPr>
                    <w:p w14:paraId="5E3FA002" w14:textId="77777777" w:rsidR="009E0655" w:rsidRPr="009E0655" w:rsidRDefault="009E0655" w:rsidP="009E0655">
                      <w:pPr>
                        <w:jc w:val="left"/>
                        <w:rPr>
                          <w:b/>
                          <w:bCs/>
                        </w:rPr>
                      </w:pPr>
                    </w:p>
                  </w:tc>
                </w:tr>
                <w:tr w:rsidR="009E0655" w:rsidRPr="009E0655" w14:paraId="78811671" w14:textId="77777777" w:rsidTr="00775AB9">
                  <w:trPr>
                    <w:trHeight w:val="420"/>
                  </w:trPr>
                  <w:tc>
                    <w:tcPr>
                      <w:tcW w:w="3441" w:type="dxa"/>
                      <w:vMerge w:val="restart"/>
                    </w:tcPr>
                    <w:p w14:paraId="3EAFD72C" w14:textId="77777777" w:rsidR="009E0655" w:rsidRPr="009E0655" w:rsidRDefault="009E0655" w:rsidP="009E0655">
                      <w:pPr>
                        <w:jc w:val="left"/>
                        <w:rPr>
                          <w:b/>
                          <w:bCs/>
                        </w:rPr>
                      </w:pPr>
                      <w:r w:rsidRPr="009E0655">
                        <w:rPr>
                          <w:b/>
                          <w:bCs/>
                        </w:rPr>
                        <w:t xml:space="preserve">Identify the skills and competencies displayed on the project that are relevant to the award criteria listed for the DAFM role applied for.  </w:t>
                      </w:r>
                    </w:p>
                  </w:tc>
                  <w:tc>
                    <w:tcPr>
                      <w:tcW w:w="3244" w:type="dxa"/>
                    </w:tcPr>
                    <w:p w14:paraId="7ADE83FB" w14:textId="77777777" w:rsidR="009E0655" w:rsidRPr="009E0655" w:rsidRDefault="009E0655" w:rsidP="009E0655">
                      <w:pPr>
                        <w:jc w:val="left"/>
                        <w:rPr>
                          <w:b/>
                          <w:bCs/>
                        </w:rPr>
                      </w:pPr>
                      <w:r w:rsidRPr="009E0655">
                        <w:rPr>
                          <w:b/>
                          <w:bCs/>
                        </w:rPr>
                        <w:t>Skills used or Competency displayed</w:t>
                      </w:r>
                    </w:p>
                  </w:tc>
                  <w:tc>
                    <w:tcPr>
                      <w:tcW w:w="2965" w:type="dxa"/>
                    </w:tcPr>
                    <w:p w14:paraId="457A1B96" w14:textId="77777777" w:rsidR="009E0655" w:rsidRPr="009E0655" w:rsidRDefault="009E0655" w:rsidP="009E0655">
                      <w:pPr>
                        <w:jc w:val="left"/>
                        <w:rPr>
                          <w:b/>
                          <w:bCs/>
                        </w:rPr>
                      </w:pPr>
                      <w:r w:rsidRPr="009E0655">
                        <w:rPr>
                          <w:b/>
                          <w:bCs/>
                        </w:rPr>
                        <w:t>Relevant to Selection / Award Criterion</w:t>
                      </w:r>
                    </w:p>
                  </w:tc>
                </w:tr>
                <w:tr w:rsidR="009E0655" w:rsidRPr="009E0655" w14:paraId="6C957A67" w14:textId="77777777" w:rsidTr="00775AB9">
                  <w:trPr>
                    <w:trHeight w:val="225"/>
                  </w:trPr>
                  <w:tc>
                    <w:tcPr>
                      <w:tcW w:w="3441" w:type="dxa"/>
                      <w:vMerge/>
                    </w:tcPr>
                    <w:p w14:paraId="0B46DBCC" w14:textId="77777777" w:rsidR="009E0655" w:rsidRPr="009E0655" w:rsidRDefault="009E0655" w:rsidP="009E0655">
                      <w:pPr>
                        <w:jc w:val="left"/>
                      </w:pPr>
                    </w:p>
                  </w:tc>
                  <w:tc>
                    <w:tcPr>
                      <w:tcW w:w="3244" w:type="dxa"/>
                    </w:tcPr>
                    <w:p w14:paraId="386AE692" w14:textId="77777777" w:rsidR="009E0655" w:rsidRPr="009E0655" w:rsidRDefault="009E0655" w:rsidP="009E0655">
                      <w:pPr>
                        <w:jc w:val="left"/>
                      </w:pPr>
                    </w:p>
                  </w:tc>
                  <w:tc>
                    <w:tcPr>
                      <w:tcW w:w="2965" w:type="dxa"/>
                    </w:tcPr>
                    <w:p w14:paraId="781C311F" w14:textId="77777777" w:rsidR="009E0655" w:rsidRPr="009E0655" w:rsidRDefault="009E0655" w:rsidP="009E0655">
                      <w:pPr>
                        <w:jc w:val="left"/>
                      </w:pPr>
                    </w:p>
                  </w:tc>
                </w:tr>
                <w:tr w:rsidR="009E0655" w:rsidRPr="009E0655" w14:paraId="49F08A0F" w14:textId="77777777" w:rsidTr="00775AB9">
                  <w:trPr>
                    <w:trHeight w:val="270"/>
                  </w:trPr>
                  <w:tc>
                    <w:tcPr>
                      <w:tcW w:w="3441" w:type="dxa"/>
                      <w:vMerge/>
                    </w:tcPr>
                    <w:p w14:paraId="3D85C345" w14:textId="77777777" w:rsidR="009E0655" w:rsidRPr="009E0655" w:rsidRDefault="009E0655" w:rsidP="009E0655">
                      <w:pPr>
                        <w:jc w:val="left"/>
                      </w:pPr>
                    </w:p>
                  </w:tc>
                  <w:tc>
                    <w:tcPr>
                      <w:tcW w:w="3244" w:type="dxa"/>
                    </w:tcPr>
                    <w:p w14:paraId="4FA0FFAA" w14:textId="77777777" w:rsidR="009E0655" w:rsidRPr="009E0655" w:rsidRDefault="009E0655" w:rsidP="009E0655">
                      <w:pPr>
                        <w:jc w:val="left"/>
                      </w:pPr>
                    </w:p>
                  </w:tc>
                  <w:tc>
                    <w:tcPr>
                      <w:tcW w:w="2965" w:type="dxa"/>
                    </w:tcPr>
                    <w:p w14:paraId="6E7CEF2D" w14:textId="77777777" w:rsidR="009E0655" w:rsidRPr="009E0655" w:rsidRDefault="009E0655" w:rsidP="009E0655">
                      <w:pPr>
                        <w:jc w:val="left"/>
                      </w:pPr>
                    </w:p>
                  </w:tc>
                </w:tr>
                <w:tr w:rsidR="009E0655" w:rsidRPr="009E0655" w14:paraId="64E30D1D" w14:textId="77777777" w:rsidTr="00775AB9">
                  <w:trPr>
                    <w:trHeight w:val="345"/>
                  </w:trPr>
                  <w:tc>
                    <w:tcPr>
                      <w:tcW w:w="3441" w:type="dxa"/>
                      <w:vMerge/>
                    </w:tcPr>
                    <w:p w14:paraId="2BED2CE7" w14:textId="77777777" w:rsidR="009E0655" w:rsidRPr="009E0655" w:rsidRDefault="009E0655" w:rsidP="009E0655">
                      <w:pPr>
                        <w:jc w:val="left"/>
                      </w:pPr>
                    </w:p>
                  </w:tc>
                  <w:tc>
                    <w:tcPr>
                      <w:tcW w:w="3244" w:type="dxa"/>
                    </w:tcPr>
                    <w:p w14:paraId="44E07063" w14:textId="77777777" w:rsidR="009E0655" w:rsidRPr="009E0655" w:rsidRDefault="009E0655" w:rsidP="009E0655">
                      <w:pPr>
                        <w:jc w:val="left"/>
                      </w:pPr>
                    </w:p>
                  </w:tc>
                  <w:tc>
                    <w:tcPr>
                      <w:tcW w:w="2965" w:type="dxa"/>
                    </w:tcPr>
                    <w:p w14:paraId="714450F7" w14:textId="77777777" w:rsidR="009E0655" w:rsidRPr="009E0655" w:rsidRDefault="009E0655" w:rsidP="009E0655">
                      <w:pPr>
                        <w:jc w:val="left"/>
                      </w:pPr>
                    </w:p>
                  </w:tc>
                </w:tr>
                <w:tr w:rsidR="009E0655" w:rsidRPr="009E0655" w14:paraId="5E152355" w14:textId="77777777" w:rsidTr="00775AB9">
                  <w:tc>
                    <w:tcPr>
                      <w:tcW w:w="9650" w:type="dxa"/>
                      <w:gridSpan w:val="3"/>
                    </w:tcPr>
                    <w:tbl>
                      <w:tblPr>
                        <w:tblStyle w:val="TableGrid5"/>
                        <w:tblW w:w="0" w:type="auto"/>
                        <w:tblLook w:val="04A0" w:firstRow="1" w:lastRow="0" w:firstColumn="1" w:lastColumn="0" w:noHBand="0" w:noVBand="1"/>
                      </w:tblPr>
                      <w:tblGrid>
                        <w:gridCol w:w="9414"/>
                      </w:tblGrid>
                      <w:tr w:rsidR="009E0655" w:rsidRPr="009E0655" w14:paraId="0920027B" w14:textId="77777777" w:rsidTr="00775AB9">
                        <w:tc>
                          <w:tcPr>
                            <w:tcW w:w="9414" w:type="dxa"/>
                            <w:shd w:val="clear" w:color="auto" w:fill="C5E0B3" w:themeFill="accent6" w:themeFillTint="66"/>
                          </w:tcPr>
                          <w:p w14:paraId="757AF543" w14:textId="77777777" w:rsidR="009E0655" w:rsidRPr="009E0655" w:rsidRDefault="009E0655" w:rsidP="009E0655">
                            <w:pPr>
                              <w:jc w:val="center"/>
                            </w:pPr>
                            <w:r w:rsidRPr="009E0655">
                              <w:rPr>
                                <w:b/>
                              </w:rPr>
                              <w:t>Section 5 – Tenderer’s Declaration</w:t>
                            </w:r>
                          </w:p>
                        </w:tc>
                      </w:tr>
                      <w:tr w:rsidR="009E0655" w:rsidRPr="009E0655" w14:paraId="1BA49966" w14:textId="77777777" w:rsidTr="00775AB9">
                        <w:tc>
                          <w:tcPr>
                            <w:tcW w:w="9414" w:type="dxa"/>
                          </w:tcPr>
                          <w:p w14:paraId="2C0BD4F8" w14:textId="77777777" w:rsidR="009E0655" w:rsidRPr="009E0655" w:rsidRDefault="009E0655" w:rsidP="009E0655">
                            <w:pPr>
                              <w:autoSpaceDE w:val="0"/>
                              <w:autoSpaceDN w:val="0"/>
                              <w:adjustRightInd w:val="0"/>
                              <w:spacing w:after="0" w:line="240" w:lineRule="auto"/>
                              <w:ind w:left="360"/>
                              <w:jc w:val="left"/>
                              <w:rPr>
                                <w:rFonts w:cs="Calibri"/>
                                <w:color w:val="000000"/>
                                <w:sz w:val="22"/>
                                <w:szCs w:val="22"/>
                                <w:lang w:val="en-IE"/>
                              </w:rPr>
                            </w:pPr>
                          </w:p>
                          <w:p w14:paraId="5CF5EEFB" w14:textId="77777777" w:rsidR="009E0655" w:rsidRPr="009E0655" w:rsidRDefault="009E0655" w:rsidP="009E0655">
                            <w:pPr>
                              <w:tabs>
                                <w:tab w:val="left" w:pos="426"/>
                              </w:tabs>
                              <w:spacing w:line="240" w:lineRule="atLeast"/>
                              <w:ind w:right="-1"/>
                              <w:jc w:val="left"/>
                              <w:rPr>
                                <w:rFonts w:cs="Calibri"/>
                                <w:b/>
                              </w:rPr>
                            </w:pPr>
                            <w:r w:rsidRPr="009E0655">
                              <w:rPr>
                                <w:rFonts w:cs="Calibri"/>
                                <w:b/>
                              </w:rPr>
                              <w:lastRenderedPageBreak/>
                              <w:t xml:space="preserve">    In signing this Resource Confirmation Form I certify that:</w:t>
                            </w:r>
                          </w:p>
                          <w:p w14:paraId="61DDF88F" w14:textId="77777777" w:rsidR="009E0655" w:rsidRPr="009E0655" w:rsidRDefault="009E0655" w:rsidP="009E0655">
                            <w:pPr>
                              <w:autoSpaceDE w:val="0"/>
                              <w:autoSpaceDN w:val="0"/>
                              <w:adjustRightInd w:val="0"/>
                              <w:spacing w:after="0" w:line="240" w:lineRule="auto"/>
                              <w:ind w:left="360"/>
                              <w:jc w:val="left"/>
                              <w:rPr>
                                <w:rFonts w:cs="Calibri"/>
                                <w:color w:val="000000"/>
                                <w:sz w:val="22"/>
                                <w:szCs w:val="22"/>
                                <w:lang w:val="en-IE"/>
                              </w:rPr>
                            </w:pPr>
                          </w:p>
                          <w:p w14:paraId="1B957CF0" w14:textId="77777777" w:rsidR="009E0655" w:rsidRPr="009E0655" w:rsidRDefault="009E0655" w:rsidP="007973CB">
                            <w:pPr>
                              <w:numPr>
                                <w:ilvl w:val="0"/>
                                <w:numId w:val="66"/>
                              </w:numPr>
                              <w:autoSpaceDE w:val="0"/>
                              <w:autoSpaceDN w:val="0"/>
                              <w:adjustRightInd w:val="0"/>
                              <w:spacing w:after="0" w:line="240" w:lineRule="auto"/>
                              <w:jc w:val="left"/>
                              <w:rPr>
                                <w:rFonts w:cs="Calibri"/>
                                <w:color w:val="000000"/>
                                <w:sz w:val="22"/>
                                <w:szCs w:val="22"/>
                                <w:lang w:val="en-IE"/>
                              </w:rPr>
                            </w:pPr>
                            <w:r w:rsidRPr="009E0655">
                              <w:rPr>
                                <w:rFonts w:cs="Calibri"/>
                                <w:color w:val="000000"/>
                                <w:sz w:val="22"/>
                                <w:szCs w:val="22"/>
                                <w:lang w:val="en-IE"/>
                              </w:rPr>
                              <w:t xml:space="preserve">The candidate’s Curriculum Vitae details have been examined for completeness and accuracy and are satisfied that the information provided is correct. </w:t>
                            </w:r>
                          </w:p>
                          <w:p w14:paraId="50E6C7BF" w14:textId="77777777" w:rsidR="009E0655" w:rsidRPr="009E0655" w:rsidRDefault="009E0655" w:rsidP="009E0655">
                            <w:pPr>
                              <w:autoSpaceDE w:val="0"/>
                              <w:autoSpaceDN w:val="0"/>
                              <w:adjustRightInd w:val="0"/>
                              <w:spacing w:after="0" w:line="240" w:lineRule="auto"/>
                              <w:ind w:left="360"/>
                              <w:jc w:val="left"/>
                              <w:rPr>
                                <w:rFonts w:cs="Calibri"/>
                                <w:color w:val="000000"/>
                                <w:sz w:val="22"/>
                                <w:szCs w:val="22"/>
                                <w:lang w:val="en-IE"/>
                              </w:rPr>
                            </w:pPr>
                          </w:p>
                          <w:p w14:paraId="4089CBF2" w14:textId="77777777" w:rsidR="009E0655" w:rsidRPr="009E0655" w:rsidRDefault="009E0655" w:rsidP="007973CB">
                            <w:pPr>
                              <w:numPr>
                                <w:ilvl w:val="0"/>
                                <w:numId w:val="66"/>
                              </w:numPr>
                              <w:tabs>
                                <w:tab w:val="left" w:pos="426"/>
                              </w:tabs>
                              <w:spacing w:after="0" w:line="240" w:lineRule="auto"/>
                              <w:ind w:right="-1"/>
                              <w:contextualSpacing/>
                              <w:jc w:val="left"/>
                              <w:rPr>
                                <w:rFonts w:asciiTheme="minorHAnsi" w:hAnsiTheme="minorHAnsi" w:cs="Calibri"/>
                              </w:rPr>
                            </w:pPr>
                            <w:r w:rsidRPr="009E0655">
                              <w:rPr>
                                <w:rFonts w:asciiTheme="minorHAnsi" w:hAnsiTheme="minorHAnsi" w:cs="Calibri"/>
                              </w:rPr>
                              <w:t xml:space="preserve">The candidate proposed is of good character and that the following verification </w:t>
                            </w:r>
                          </w:p>
                          <w:p w14:paraId="0161C96D" w14:textId="77777777" w:rsidR="009E0655" w:rsidRPr="009E0655" w:rsidRDefault="009E0655" w:rsidP="009E0655">
                            <w:pPr>
                              <w:tabs>
                                <w:tab w:val="left" w:pos="426"/>
                              </w:tabs>
                              <w:spacing w:line="240" w:lineRule="auto"/>
                              <w:ind w:left="360" w:right="-1"/>
                              <w:jc w:val="left"/>
                              <w:rPr>
                                <w:rFonts w:asciiTheme="minorHAnsi" w:hAnsiTheme="minorHAnsi" w:cs="Calibri"/>
                              </w:rPr>
                            </w:pPr>
                            <w:r w:rsidRPr="009E0655">
                              <w:rPr>
                                <w:rFonts w:asciiTheme="minorHAnsi" w:hAnsiTheme="minorHAnsi" w:cs="Calibri"/>
                              </w:rPr>
                              <w:t xml:space="preserve">        checks have been conducted by us;</w:t>
                            </w:r>
                          </w:p>
                          <w:p w14:paraId="1F790B27" w14:textId="77777777" w:rsidR="009E0655" w:rsidRPr="009E0655" w:rsidRDefault="009E0655" w:rsidP="007973CB">
                            <w:pPr>
                              <w:numPr>
                                <w:ilvl w:val="1"/>
                                <w:numId w:val="66"/>
                              </w:numPr>
                              <w:spacing w:after="0" w:line="240" w:lineRule="auto"/>
                              <w:contextualSpacing/>
                              <w:jc w:val="left"/>
                              <w:rPr>
                                <w:rFonts w:asciiTheme="minorHAnsi" w:hAnsiTheme="minorHAnsi" w:cs="Calibri"/>
                                <w:sz w:val="22"/>
                                <w:szCs w:val="22"/>
                              </w:rPr>
                            </w:pPr>
                            <w:r w:rsidRPr="009E0655">
                              <w:rPr>
                                <w:rFonts w:asciiTheme="minorHAnsi" w:hAnsiTheme="minorHAnsi" w:cs="Calibri"/>
                                <w:sz w:val="22"/>
                                <w:szCs w:val="22"/>
                              </w:rPr>
                              <w:t>We hold satisfactory character references, e.g. one business and one personal for each candidate proposed;</w:t>
                            </w:r>
                          </w:p>
                          <w:p w14:paraId="01ADA5A0" w14:textId="77777777" w:rsidR="009E0655" w:rsidRPr="009E0655" w:rsidRDefault="009E0655" w:rsidP="009E0655">
                            <w:pPr>
                              <w:spacing w:line="240" w:lineRule="auto"/>
                              <w:ind w:left="360"/>
                              <w:jc w:val="left"/>
                              <w:rPr>
                                <w:rFonts w:cs="Calibri"/>
                              </w:rPr>
                            </w:pPr>
                          </w:p>
                          <w:p w14:paraId="7DB78A8E" w14:textId="77777777" w:rsidR="009E0655" w:rsidRPr="009E0655" w:rsidRDefault="009E0655" w:rsidP="007973CB">
                            <w:pPr>
                              <w:numPr>
                                <w:ilvl w:val="1"/>
                                <w:numId w:val="66"/>
                              </w:numPr>
                              <w:spacing w:after="0" w:line="240" w:lineRule="auto"/>
                              <w:contextualSpacing/>
                              <w:jc w:val="left"/>
                              <w:rPr>
                                <w:rFonts w:cs="Calibri"/>
                              </w:rPr>
                            </w:pPr>
                            <w:r w:rsidRPr="009E0655">
                              <w:rPr>
                                <w:rFonts w:asciiTheme="minorHAnsi" w:hAnsiTheme="minorHAnsi" w:cs="Calibri"/>
                                <w:sz w:val="22"/>
                                <w:szCs w:val="22"/>
                              </w:rPr>
                              <w:t>The candidate’s claimed academic and professional qualifications shown on the Curriculum Vitae have been validated</w:t>
                            </w:r>
                            <w:r w:rsidRPr="009E0655">
                              <w:rPr>
                                <w:rFonts w:cs="Calibri"/>
                              </w:rPr>
                              <w:t>;</w:t>
                            </w:r>
                          </w:p>
                          <w:p w14:paraId="054B5E38" w14:textId="77777777" w:rsidR="009E0655" w:rsidRPr="009E0655" w:rsidRDefault="009E0655" w:rsidP="009E0655">
                            <w:pPr>
                              <w:spacing w:line="240" w:lineRule="auto"/>
                              <w:ind w:left="360"/>
                              <w:jc w:val="left"/>
                              <w:rPr>
                                <w:rFonts w:cs="Calibri"/>
                              </w:rPr>
                            </w:pPr>
                          </w:p>
                          <w:p w14:paraId="376A3714" w14:textId="77777777" w:rsidR="009E0655" w:rsidRPr="009E0655" w:rsidRDefault="009E0655" w:rsidP="007973CB">
                            <w:pPr>
                              <w:numPr>
                                <w:ilvl w:val="1"/>
                                <w:numId w:val="66"/>
                              </w:numPr>
                              <w:autoSpaceDE w:val="0"/>
                              <w:autoSpaceDN w:val="0"/>
                              <w:adjustRightInd w:val="0"/>
                              <w:spacing w:after="0" w:line="240" w:lineRule="auto"/>
                              <w:jc w:val="left"/>
                              <w:rPr>
                                <w:rFonts w:ascii="Times New Roman" w:hAnsi="Times New Roman"/>
                                <w:b/>
                                <w:color w:val="000000"/>
                                <w:sz w:val="18"/>
                                <w:szCs w:val="18"/>
                                <w:lang w:val="en-IE"/>
                              </w:rPr>
                            </w:pPr>
                            <w:r w:rsidRPr="009E0655">
                              <w:rPr>
                                <w:rFonts w:cs="Calibri"/>
                                <w:color w:val="000000"/>
                                <w:sz w:val="22"/>
                                <w:szCs w:val="22"/>
                                <w:lang w:val="en-IE"/>
                              </w:rPr>
                              <w:t>We have independent identity verification for this candidate (passport or similar official documentation);</w:t>
                            </w:r>
                          </w:p>
                          <w:p w14:paraId="00CFBE9B" w14:textId="77777777" w:rsidR="009E0655" w:rsidRPr="009E0655" w:rsidRDefault="009E0655" w:rsidP="009E0655">
                            <w:pPr>
                              <w:ind w:left="720"/>
                              <w:contextualSpacing/>
                              <w:jc w:val="left"/>
                              <w:rPr>
                                <w:b/>
                                <w:sz w:val="18"/>
                                <w:szCs w:val="18"/>
                              </w:rPr>
                            </w:pPr>
                          </w:p>
                          <w:p w14:paraId="3CCFE699" w14:textId="77777777" w:rsidR="009E0655" w:rsidRPr="009E0655" w:rsidRDefault="009E0655" w:rsidP="009E0655">
                            <w:pPr>
                              <w:autoSpaceDE w:val="0"/>
                              <w:autoSpaceDN w:val="0"/>
                              <w:adjustRightInd w:val="0"/>
                              <w:spacing w:after="0" w:line="240" w:lineRule="auto"/>
                              <w:jc w:val="left"/>
                              <w:rPr>
                                <w:rFonts w:ascii="Times New Roman" w:hAnsi="Times New Roman"/>
                                <w:b/>
                                <w:color w:val="000000"/>
                                <w:sz w:val="18"/>
                                <w:szCs w:val="18"/>
                                <w:lang w:val="en-IE"/>
                              </w:rPr>
                            </w:pPr>
                          </w:p>
                          <w:p w14:paraId="0ECE4E75" w14:textId="77777777" w:rsidR="009E0655" w:rsidRPr="009E0655" w:rsidRDefault="009E0655" w:rsidP="009E0655">
                            <w:pPr>
                              <w:autoSpaceDE w:val="0"/>
                              <w:autoSpaceDN w:val="0"/>
                              <w:adjustRightInd w:val="0"/>
                              <w:spacing w:after="0" w:line="240" w:lineRule="auto"/>
                              <w:ind w:left="360"/>
                              <w:jc w:val="left"/>
                              <w:rPr>
                                <w:rFonts w:ascii="Times New Roman" w:hAnsi="Times New Roman"/>
                                <w:b/>
                                <w:color w:val="000000"/>
                                <w:sz w:val="18"/>
                                <w:szCs w:val="18"/>
                                <w:lang w:val="en-IE"/>
                              </w:rPr>
                            </w:pPr>
                          </w:p>
                        </w:tc>
                      </w:tr>
                      <w:tr w:rsidR="009E0655" w:rsidRPr="009E0655" w14:paraId="6C48CC52" w14:textId="77777777" w:rsidTr="00775AB9">
                        <w:tc>
                          <w:tcPr>
                            <w:tcW w:w="9414" w:type="dxa"/>
                          </w:tcPr>
                          <w:p w14:paraId="149DAF0E" w14:textId="77777777" w:rsidR="009E0655" w:rsidRPr="009E0655" w:rsidRDefault="009E0655" w:rsidP="009E0655">
                            <w:pPr>
                              <w:spacing w:line="240" w:lineRule="atLeast"/>
                              <w:ind w:right="-1"/>
                              <w:jc w:val="left"/>
                              <w:rPr>
                                <w:rFonts w:cs="Calibri"/>
                                <w:bCs/>
                              </w:rPr>
                            </w:pPr>
                          </w:p>
                          <w:p w14:paraId="00516D21" w14:textId="77777777" w:rsidR="009E0655" w:rsidRPr="009E0655" w:rsidRDefault="009E0655" w:rsidP="009E0655">
                            <w:pPr>
                              <w:spacing w:line="240" w:lineRule="atLeast"/>
                              <w:ind w:right="-1"/>
                              <w:jc w:val="left"/>
                              <w:rPr>
                                <w:rFonts w:cs="Calibri"/>
                                <w:bCs/>
                              </w:rPr>
                            </w:pPr>
                            <w:r w:rsidRPr="009E0655">
                              <w:rPr>
                                <w:rFonts w:cs="Calibri"/>
                                <w:bCs/>
                              </w:rPr>
                              <w:t>Signature: ________________________________________Authorised Signatory</w:t>
                            </w:r>
                          </w:p>
                          <w:p w14:paraId="4ED43193" w14:textId="77777777" w:rsidR="009E0655" w:rsidRPr="009E0655" w:rsidRDefault="009E0655" w:rsidP="009E0655">
                            <w:pPr>
                              <w:spacing w:line="240" w:lineRule="atLeast"/>
                              <w:ind w:right="-1"/>
                              <w:jc w:val="left"/>
                              <w:rPr>
                                <w:rFonts w:cs="Calibri"/>
                                <w:bCs/>
                              </w:rPr>
                            </w:pPr>
                          </w:p>
                          <w:p w14:paraId="3D7EC326" w14:textId="77777777" w:rsidR="009E0655" w:rsidRPr="009E0655" w:rsidRDefault="009E0655" w:rsidP="009E0655">
                            <w:pPr>
                              <w:spacing w:line="240" w:lineRule="atLeast"/>
                              <w:ind w:right="-1"/>
                              <w:jc w:val="left"/>
                              <w:rPr>
                                <w:rFonts w:cs="Calibri"/>
                                <w:bCs/>
                              </w:rPr>
                            </w:pPr>
                            <w:r w:rsidRPr="009E0655">
                              <w:rPr>
                                <w:rFonts w:cs="Calibri"/>
                                <w:bCs/>
                              </w:rPr>
                              <w:t>Tenderer’s Name: _______________________________________</w:t>
                            </w:r>
                          </w:p>
                          <w:p w14:paraId="43115C80" w14:textId="77777777" w:rsidR="009E0655" w:rsidRPr="009E0655" w:rsidRDefault="009E0655" w:rsidP="009E0655">
                            <w:pPr>
                              <w:spacing w:line="240" w:lineRule="atLeast"/>
                              <w:ind w:right="-1"/>
                              <w:jc w:val="left"/>
                              <w:rPr>
                                <w:rFonts w:cs="Calibri"/>
                                <w:bCs/>
                              </w:rPr>
                            </w:pPr>
                          </w:p>
                          <w:p w14:paraId="0C167039" w14:textId="77777777" w:rsidR="009E0655" w:rsidRPr="009E0655" w:rsidRDefault="009E0655" w:rsidP="009E0655">
                            <w:pPr>
                              <w:spacing w:line="240" w:lineRule="atLeast"/>
                              <w:ind w:right="-1"/>
                              <w:jc w:val="left"/>
                              <w:rPr>
                                <w:rFonts w:cs="Calibri"/>
                                <w:bCs/>
                              </w:rPr>
                            </w:pPr>
                            <w:r w:rsidRPr="009E0655">
                              <w:rPr>
                                <w:rFonts w:cs="Calibri"/>
                                <w:bCs/>
                              </w:rPr>
                              <w:t>Position held: ________________________________________</w:t>
                            </w:r>
                          </w:p>
                          <w:p w14:paraId="53DBE664" w14:textId="77777777" w:rsidR="009E0655" w:rsidRPr="009E0655" w:rsidRDefault="009E0655" w:rsidP="009E0655">
                            <w:pPr>
                              <w:spacing w:line="240" w:lineRule="atLeast"/>
                              <w:ind w:right="-1"/>
                              <w:jc w:val="left"/>
                              <w:rPr>
                                <w:rFonts w:cs="Calibri"/>
                                <w:bCs/>
                              </w:rPr>
                            </w:pPr>
                          </w:p>
                          <w:p w14:paraId="36226032" w14:textId="77777777" w:rsidR="009E0655" w:rsidRPr="009E0655" w:rsidRDefault="009E0655" w:rsidP="009E0655">
                            <w:pPr>
                              <w:spacing w:line="240" w:lineRule="atLeast"/>
                              <w:ind w:right="-1"/>
                              <w:jc w:val="left"/>
                              <w:rPr>
                                <w:rFonts w:cs="Calibri"/>
                                <w:bCs/>
                              </w:rPr>
                            </w:pPr>
                            <w:r w:rsidRPr="009E0655">
                              <w:rPr>
                                <w:rFonts w:cs="Calibri"/>
                                <w:bCs/>
                              </w:rPr>
                              <w:t>Name: ___________________________________________Block Capitals</w:t>
                            </w:r>
                          </w:p>
                          <w:p w14:paraId="5FD13E25" w14:textId="77777777" w:rsidR="009E0655" w:rsidRPr="009E0655" w:rsidRDefault="009E0655" w:rsidP="009E0655">
                            <w:pPr>
                              <w:spacing w:line="240" w:lineRule="atLeast"/>
                              <w:ind w:right="-1"/>
                              <w:jc w:val="left"/>
                              <w:rPr>
                                <w:rFonts w:cs="Calibri"/>
                                <w:bCs/>
                              </w:rPr>
                            </w:pPr>
                          </w:p>
                          <w:p w14:paraId="794A056D" w14:textId="77777777" w:rsidR="009E0655" w:rsidRPr="009E0655" w:rsidRDefault="009E0655" w:rsidP="009E0655">
                            <w:pPr>
                              <w:spacing w:line="240" w:lineRule="atLeast"/>
                              <w:ind w:right="-1"/>
                              <w:jc w:val="left"/>
                              <w:rPr>
                                <w:rFonts w:cs="Calibri"/>
                                <w:bCs/>
                              </w:rPr>
                            </w:pPr>
                            <w:r w:rsidRPr="009E0655">
                              <w:rPr>
                                <w:rFonts w:cs="Calibri"/>
                                <w:bCs/>
                              </w:rPr>
                              <w:t xml:space="preserve">Date: </w:t>
                            </w:r>
                            <w:r w:rsidRPr="009E0655">
                              <w:rPr>
                                <w:rFonts w:cs="Calibri"/>
                                <w:bCs/>
                              </w:rPr>
                              <w:softHyphen/>
                            </w:r>
                            <w:r w:rsidRPr="009E0655">
                              <w:rPr>
                                <w:rFonts w:cs="Calibri"/>
                                <w:bCs/>
                              </w:rPr>
                              <w:softHyphen/>
                            </w:r>
                            <w:r w:rsidRPr="009E0655">
                              <w:rPr>
                                <w:rFonts w:cs="Calibri"/>
                                <w:bCs/>
                              </w:rPr>
                              <w:softHyphen/>
                            </w:r>
                            <w:r w:rsidRPr="009E0655">
                              <w:rPr>
                                <w:rFonts w:cs="Calibri"/>
                                <w:bCs/>
                              </w:rPr>
                              <w:softHyphen/>
                            </w:r>
                            <w:r w:rsidRPr="009E0655">
                              <w:rPr>
                                <w:rFonts w:cs="Calibri"/>
                                <w:bCs/>
                              </w:rPr>
                              <w:softHyphen/>
                            </w:r>
                            <w:r w:rsidRPr="009E0655">
                              <w:rPr>
                                <w:rFonts w:cs="Calibri"/>
                                <w:bCs/>
                              </w:rPr>
                              <w:softHyphen/>
                            </w:r>
                            <w:r w:rsidRPr="009E0655">
                              <w:rPr>
                                <w:rFonts w:cs="Calibri"/>
                                <w:bCs/>
                              </w:rPr>
                              <w:softHyphen/>
                            </w:r>
                            <w:r w:rsidRPr="009E0655">
                              <w:rPr>
                                <w:rFonts w:cs="Calibri"/>
                                <w:bCs/>
                              </w:rPr>
                              <w:softHyphen/>
                            </w:r>
                            <w:r w:rsidRPr="009E0655">
                              <w:rPr>
                                <w:rFonts w:cs="Calibri"/>
                                <w:bCs/>
                              </w:rPr>
                              <w:softHyphen/>
                            </w:r>
                            <w:r w:rsidRPr="009E0655">
                              <w:rPr>
                                <w:rFonts w:cs="Calibri"/>
                                <w:bCs/>
                              </w:rPr>
                              <w:softHyphen/>
                              <w:t>____________________________________________</w:t>
                            </w:r>
                          </w:p>
                          <w:p w14:paraId="27BF2DB2" w14:textId="77777777" w:rsidR="009E0655" w:rsidRPr="009E0655" w:rsidRDefault="009E0655" w:rsidP="009E0655">
                            <w:pPr>
                              <w:tabs>
                                <w:tab w:val="left" w:pos="426"/>
                              </w:tabs>
                              <w:spacing w:line="240" w:lineRule="atLeast"/>
                              <w:ind w:right="-1"/>
                              <w:jc w:val="left"/>
                              <w:rPr>
                                <w:rFonts w:cs="Calibri"/>
                                <w:b/>
                              </w:rPr>
                            </w:pPr>
                          </w:p>
                        </w:tc>
                      </w:tr>
                      <w:tr w:rsidR="009E0655" w:rsidRPr="009E0655" w14:paraId="27E3624D" w14:textId="77777777" w:rsidTr="00775AB9">
                        <w:tc>
                          <w:tcPr>
                            <w:tcW w:w="9414" w:type="dxa"/>
                          </w:tcPr>
                          <w:p w14:paraId="3FD34AA5" w14:textId="77777777" w:rsidR="009E0655" w:rsidRPr="009E0655" w:rsidRDefault="009E0655" w:rsidP="009E0655">
                            <w:pPr>
                              <w:jc w:val="left"/>
                              <w:rPr>
                                <w:b/>
                              </w:rPr>
                            </w:pPr>
                          </w:p>
                        </w:tc>
                      </w:tr>
                    </w:tbl>
                    <w:p w14:paraId="593EECF4" w14:textId="77777777" w:rsidR="009E0655" w:rsidRPr="009E0655" w:rsidRDefault="009E0655" w:rsidP="009E0655">
                      <w:pPr>
                        <w:jc w:val="left"/>
                      </w:pPr>
                    </w:p>
                  </w:tc>
                </w:tr>
              </w:tbl>
              <w:p w14:paraId="6BF953C9" w14:textId="77777777" w:rsidR="009E0655" w:rsidRPr="009E0655" w:rsidRDefault="009E0655" w:rsidP="009E0655">
                <w:pPr>
                  <w:spacing w:after="0" w:line="240" w:lineRule="auto"/>
                  <w:jc w:val="left"/>
                </w:pPr>
              </w:p>
            </w:tc>
          </w:tr>
          <w:bookmarkEnd w:id="69"/>
        </w:tbl>
        <w:p w14:paraId="2382EB90" w14:textId="77777777" w:rsidR="009E0655" w:rsidRPr="009E0655" w:rsidRDefault="009E0655" w:rsidP="009E0655">
          <w:pPr>
            <w:jc w:val="left"/>
          </w:pPr>
        </w:p>
        <w:p w14:paraId="7093C07C" w14:textId="77777777" w:rsidR="009E0655" w:rsidRPr="009E0655" w:rsidRDefault="009E0655" w:rsidP="009E0655">
          <w:pPr>
            <w:spacing w:after="200"/>
            <w:rPr>
              <w:rFonts w:asciiTheme="minorHAnsi" w:hAnsiTheme="minorHAnsi"/>
              <w:szCs w:val="22"/>
            </w:rPr>
          </w:pPr>
        </w:p>
        <w:p w14:paraId="6F4C58B1" w14:textId="77777777" w:rsidR="009E0655" w:rsidRPr="009E0655" w:rsidRDefault="009E0655" w:rsidP="009E0655">
          <w:pPr>
            <w:spacing w:after="200"/>
            <w:rPr>
              <w:rFonts w:asciiTheme="minorHAnsi" w:hAnsiTheme="minorHAnsi"/>
              <w:szCs w:val="22"/>
            </w:rPr>
          </w:pPr>
        </w:p>
        <w:p w14:paraId="5EF3840C" w14:textId="77777777" w:rsidR="009E0655" w:rsidRPr="009E0655" w:rsidRDefault="009E0655" w:rsidP="009E0655">
          <w:pPr>
            <w:jc w:val="left"/>
            <w:rPr>
              <w:rFonts w:asciiTheme="minorHAnsi" w:hAnsiTheme="minorHAnsi"/>
              <w:color w:val="FF0000"/>
            </w:rPr>
          </w:pPr>
        </w:p>
        <w:p w14:paraId="32355ABD" w14:textId="5FFA1275" w:rsidR="00DB6F9F" w:rsidRDefault="00A86A4B" w:rsidP="00DB6F9F">
          <w:pPr>
            <w:rPr>
              <w:rFonts w:asciiTheme="minorHAnsi" w:hAnsiTheme="minorHAnsi"/>
              <w:color w:val="FF0000"/>
            </w:rPr>
          </w:pPr>
        </w:p>
      </w:sdtContent>
    </w:sdt>
    <w:p w14:paraId="43E6E132" w14:textId="77777777" w:rsidR="00DB6F9F" w:rsidRDefault="00DB6F9F" w:rsidP="00DB6F9F">
      <w:pPr>
        <w:ind w:left="23"/>
      </w:pPr>
      <w:r>
        <w:rPr>
          <w:szCs w:val="22"/>
        </w:rPr>
        <w:tab/>
      </w:r>
      <w:r w:rsidR="00EF61F3">
        <w:rPr>
          <w:b/>
          <w:color w:val="FF0000"/>
          <w:szCs w:val="22"/>
        </w:rPr>
        <w:fldChar w:fldCharType="begin">
          <w:ffData>
            <w:name w:val="Text153"/>
            <w:enabled/>
            <w:calcOnExit w:val="0"/>
            <w:textInput>
              <w:default w:val="End of Document"/>
            </w:textInput>
          </w:ffData>
        </w:fldChar>
      </w:r>
      <w:r>
        <w:rPr>
          <w:b/>
          <w:color w:val="FF0000"/>
          <w:szCs w:val="22"/>
        </w:rPr>
        <w:instrText xml:space="preserve"> FORMTEXT </w:instrText>
      </w:r>
      <w:r w:rsidR="00EF61F3">
        <w:rPr>
          <w:b/>
          <w:color w:val="FF0000"/>
          <w:szCs w:val="22"/>
        </w:rPr>
      </w:r>
      <w:r w:rsidR="00EF61F3">
        <w:rPr>
          <w:b/>
          <w:color w:val="FF0000"/>
          <w:szCs w:val="22"/>
        </w:rPr>
        <w:fldChar w:fldCharType="separate"/>
      </w:r>
      <w:r>
        <w:rPr>
          <w:b/>
          <w:noProof/>
          <w:color w:val="FF0000"/>
          <w:szCs w:val="22"/>
        </w:rPr>
        <w:t>End of Document</w:t>
      </w:r>
      <w:r w:rsidR="00EF61F3">
        <w:rPr>
          <w:b/>
          <w:color w:val="FF0000"/>
          <w:szCs w:val="22"/>
        </w:rPr>
        <w:fldChar w:fldCharType="end"/>
      </w:r>
    </w:p>
    <w:p w14:paraId="0B5A2185" w14:textId="77777777" w:rsidR="00DB6F9F" w:rsidRPr="00DB6F9F" w:rsidRDefault="00DB6F9F" w:rsidP="00DB6F9F">
      <w:pPr>
        <w:tabs>
          <w:tab w:val="left" w:pos="2175"/>
        </w:tabs>
        <w:rPr>
          <w:szCs w:val="22"/>
        </w:rPr>
        <w:sectPr w:rsidR="00DB6F9F" w:rsidRPr="00DB6F9F">
          <w:pgSz w:w="11906" w:h="16838"/>
          <w:pgMar w:top="1440" w:right="1440" w:bottom="1440" w:left="1440" w:header="708" w:footer="708" w:gutter="0"/>
          <w:cols w:space="720"/>
        </w:sectPr>
      </w:pPr>
    </w:p>
    <w:p w14:paraId="1BC4A371" w14:textId="77777777" w:rsidR="00DB6F9F" w:rsidRDefault="00DB6F9F" w:rsidP="00DB6F9F"/>
    <w:p w14:paraId="61BEDB66" w14:textId="77777777" w:rsidR="00DB6F9F" w:rsidRDefault="00DB6F9F" w:rsidP="00DB6F9F"/>
    <w:p w14:paraId="71F3BE7B" w14:textId="77777777" w:rsidR="00DB6F9F" w:rsidRDefault="00DB6F9F" w:rsidP="00DB6F9F">
      <w:pPr>
        <w:rPr>
          <w:rFonts w:asciiTheme="minorHAnsi" w:hAnsiTheme="minorHAnsi"/>
        </w:rPr>
      </w:pPr>
    </w:p>
    <w:p w14:paraId="2EDF5A23" w14:textId="77777777" w:rsidR="00DB6F9F" w:rsidRDefault="00DB6F9F" w:rsidP="00DB6F9F"/>
    <w:p w14:paraId="4991C875" w14:textId="77777777" w:rsidR="00DB6F9F" w:rsidRDefault="00DB6F9F" w:rsidP="00DB6F9F"/>
    <w:p w14:paraId="78C3FEE0" w14:textId="77777777" w:rsidR="00DB6F9F" w:rsidRDefault="00DB6F9F" w:rsidP="00DB6F9F">
      <w:pPr>
        <w:rPr>
          <w:rFonts w:asciiTheme="minorHAnsi" w:hAnsiTheme="minorHAnsi"/>
          <w:szCs w:val="22"/>
        </w:rPr>
      </w:pPr>
    </w:p>
    <w:p w14:paraId="1215D76E" w14:textId="77777777" w:rsidR="00DB6F9F" w:rsidRDefault="00DB6F9F" w:rsidP="00DB6F9F"/>
    <w:sectPr w:rsidR="00DB6F9F" w:rsidSect="0031024C">
      <w:pgSz w:w="11907" w:h="16840" w:code="9"/>
      <w:pgMar w:top="1134" w:right="1418" w:bottom="851" w:left="1418" w:header="709"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endnote w:type="separator" w:id="-1">
    <w:p w14:paraId="4897528F" w14:textId="77777777" w:rsidR="00571DD8" w:rsidRDefault="00571DD8" w:rsidP="003C0FB1">
      <w:r>
        <w:separator/>
      </w:r>
    </w:p>
  </w:endnote>
  <w:endnote w:type="continuationSeparator" w:id="0">
    <w:p w14:paraId="6FE7368C" w14:textId="77777777" w:rsidR="00571DD8" w:rsidRDefault="00571DD8" w:rsidP="003C0FB1">
      <w:r>
        <w:continuationSeparator/>
      </w:r>
    </w:p>
  </w:endnote>
  <w:endnote w:type="continuationNotice" w:id="1">
    <w:p w14:paraId="5756777F" w14:textId="77777777" w:rsidR="00571DD8" w:rsidRDefault="00571DD8">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43" w:usb2="00000009" w:usb3="00000000" w:csb0="000001FF" w:csb1="00000000"/>
  </w:font>
  <w:font w:name="Courier New">
    <w:panose1 w:val="02070309020205020404"/>
    <w:charset w:val="00"/>
    <w:family w:val="modern"/>
    <w:pitch w:val="fixed"/>
    <w:sig w:usb0="E0002A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00002FF" w:usb1="4000ACFF" w:usb2="00000001" w:usb3="00000000" w:csb0="0000019F" w:csb1="00000000"/>
  </w:font>
  <w:font w:name="Webdings">
    <w:panose1 w:val="05030102010509060703"/>
    <w:charset w:val="02"/>
    <w:family w:val="roman"/>
    <w:pitch w:val="variable"/>
    <w:sig w:usb0="00000000" w:usb1="10000000" w:usb2="00000000" w:usb3="00000000" w:csb0="80000000" w:csb1="00000000"/>
  </w:font>
  <w:font w:name="Arial">
    <w:panose1 w:val="020B0604020202020204"/>
    <w:charset w:val="00"/>
    <w:family w:val="swiss"/>
    <w:pitch w:val="variable"/>
    <w:sig w:usb0="E0002AFF" w:usb1="C0007843" w:usb2="00000009" w:usb3="00000000" w:csb0="000001FF" w:csb1="00000000"/>
  </w:font>
  <w:font w:name="Lucida Sans">
    <w:panose1 w:val="020B0602040502020204"/>
    <w:charset w:val="00"/>
    <w:family w:val="swiss"/>
    <w:pitch w:val="variable"/>
    <w:sig w:usb0="00000003" w:usb1="00000000" w:usb2="00000000" w:usb3="00000000" w:csb0="00000001" w:csb1="00000000"/>
  </w:font>
  <w:font w:name="MS Mincho">
    <w:altName w:val="ＭＳ 明朝"/>
    <w:panose1 w:val="020206090402050803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Unicode MS">
    <w:panose1 w:val="020B0604020202020204"/>
    <w:charset w:val="80"/>
    <w:family w:val="swiss"/>
    <w:pitch w:val="variable"/>
    <w:sig w:usb0="F7FFAFFF" w:usb1="E9DFFFFF" w:usb2="0000003F" w:usb3="00000000" w:csb0="003F01FF" w:csb1="00000000"/>
  </w:font>
  <w:font w:name="Calibri Light">
    <w:panose1 w:val="020F0302020204030204"/>
    <w:charset w:val="00"/>
    <w:family w:val="swiss"/>
    <w:pitch w:val="variable"/>
    <w:sig w:usb0="A00002EF" w:usb1="4000207B" w:usb2="00000000" w:usb3="00000000" w:csb0="0000019F" w:csb1="00000000"/>
  </w:font>
  <w:font w:name="SimSun">
    <w:altName w:val="宋体"/>
    <w:panose1 w:val="02010600030101010101"/>
    <w:charset w:val="86"/>
    <w:family w:val="auto"/>
    <w:pitch w:val="variable"/>
    <w:sig w:usb0="00000003" w:usb1="288F0000" w:usb2="00000016" w:usb3="00000000" w:csb0="00040001" w:csb1="00000000"/>
  </w:font>
  <w:font w:name="Lucida Sans Unicode">
    <w:panose1 w:val="020B0602030504020204"/>
    <w:charset w:val="00"/>
    <w:family w:val="swiss"/>
    <w:pitch w:val="variable"/>
    <w:sig w:usb0="80000AFF" w:usb1="0000396B" w:usb2="00000000" w:usb3="00000000" w:csb0="000000BF" w:csb1="00000000"/>
  </w:font>
  <w:font w:name="Arial Black">
    <w:panose1 w:val="020B0A04020102020204"/>
    <w:charset w:val="00"/>
    <w:family w:val="swiss"/>
    <w:pitch w:val="variable"/>
    <w:sig w:usb0="A00002AF" w:usb1="400078FB" w:usb2="00000000" w:usb3="00000000" w:csb0="0000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80439BD" w14:textId="77777777" w:rsidR="00FA2E4A" w:rsidRDefault="00FA2E4A">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sdt>
    <w:sdtPr>
      <w:id w:val="64448128"/>
      <w:docPartObj>
        <w:docPartGallery w:val="Page Numbers (Bottom of Page)"/>
        <w:docPartUnique/>
      </w:docPartObj>
    </w:sdtPr>
    <w:sdtEndPr/>
    <w:sdtContent>
      <w:p w14:paraId="34846E60" w14:textId="77777777" w:rsidR="00FA2E4A" w:rsidRDefault="00FA2E4A" w:rsidP="00350DBC">
        <w:pPr>
          <w:pStyle w:val="Footer"/>
          <w:jc w:val="center"/>
        </w:pPr>
        <w:r w:rsidRPr="00DE06E5">
          <w:rPr>
            <w:rFonts w:asciiTheme="minorHAnsi" w:hAnsiTheme="minorHAnsi"/>
          </w:rPr>
          <w:fldChar w:fldCharType="begin"/>
        </w:r>
        <w:r w:rsidRPr="00DE06E5">
          <w:rPr>
            <w:rFonts w:asciiTheme="minorHAnsi" w:hAnsiTheme="minorHAnsi"/>
          </w:rPr>
          <w:instrText xml:space="preserve"> PAGE   \* MERGEFORMAT </w:instrText>
        </w:r>
        <w:r w:rsidRPr="00DE06E5">
          <w:rPr>
            <w:rFonts w:asciiTheme="minorHAnsi" w:hAnsiTheme="minorHAnsi"/>
          </w:rPr>
          <w:fldChar w:fldCharType="separate"/>
        </w:r>
        <w:r w:rsidRPr="00BF5556">
          <w:rPr>
            <w:rFonts w:ascii="Times New Roman" w:hAnsi="Times New Roman"/>
            <w:noProof/>
          </w:rPr>
          <w:t>2</w:t>
        </w:r>
        <w:r w:rsidRPr="00DE06E5">
          <w:rPr>
            <w:rFonts w:asciiTheme="minorHAnsi" w:hAnsiTheme="minorHAnsi"/>
          </w:rPr>
          <w:fldChar w:fldCharType="end"/>
        </w:r>
      </w:p>
    </w:sdtContent>
  </w:sdt>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9A83947" w14:textId="77777777" w:rsidR="00FA2E4A" w:rsidRDefault="00FA2E4A">
    <w:pPr>
      <w:pStyle w:val="Foote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sdt>
    <w:sdtPr>
      <w:id w:val="32442889"/>
      <w:docPartObj>
        <w:docPartGallery w:val="Page Numbers (Bottom of Page)"/>
        <w:docPartUnique/>
      </w:docPartObj>
    </w:sdtPr>
    <w:sdtEndPr/>
    <w:sdtContent>
      <w:p w14:paraId="0DE69CB5" w14:textId="77777777" w:rsidR="00FA2E4A" w:rsidRPr="00CC6259" w:rsidRDefault="00FA2E4A" w:rsidP="00C3103B">
        <w:pPr>
          <w:pStyle w:val="Bullet"/>
          <w:jc w:val="center"/>
        </w:pPr>
        <w:r w:rsidRPr="00F672B1">
          <w:rPr>
            <w:rFonts w:asciiTheme="minorHAnsi" w:hAnsiTheme="minorHAnsi"/>
          </w:rPr>
          <w:fldChar w:fldCharType="begin"/>
        </w:r>
        <w:r w:rsidRPr="00F672B1">
          <w:rPr>
            <w:rFonts w:asciiTheme="minorHAnsi" w:hAnsiTheme="minorHAnsi"/>
          </w:rPr>
          <w:instrText xml:space="preserve"> PAGE   \* MERGEFORMAT </w:instrText>
        </w:r>
        <w:r w:rsidRPr="00F672B1">
          <w:rPr>
            <w:rFonts w:asciiTheme="minorHAnsi" w:hAnsiTheme="minorHAnsi"/>
          </w:rPr>
          <w:fldChar w:fldCharType="separate"/>
        </w:r>
        <w:r>
          <w:rPr>
            <w:rFonts w:asciiTheme="minorHAnsi" w:hAnsiTheme="minorHAnsi"/>
            <w:noProof/>
          </w:rPr>
          <w:t>4</w:t>
        </w:r>
        <w:r w:rsidRPr="00F672B1">
          <w:rPr>
            <w:rFonts w:asciiTheme="minorHAnsi" w:hAnsiTheme="minorHAnsi"/>
          </w:rPr>
          <w:fldChar w:fldCharType="end"/>
        </w:r>
      </w:p>
    </w:sdtContent>
  </w:sdt>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sdt>
    <w:sdtPr>
      <w:id w:val="64448130"/>
      <w:docPartObj>
        <w:docPartGallery w:val="Page Numbers (Bottom of Page)"/>
        <w:docPartUnique/>
      </w:docPartObj>
    </w:sdtPr>
    <w:sdtEndPr/>
    <w:sdtContent>
      <w:p w14:paraId="71FEE1E3" w14:textId="77777777" w:rsidR="00FA2E4A" w:rsidRPr="00DE06E5" w:rsidRDefault="00FA2E4A" w:rsidP="00F934BA">
        <w:pPr>
          <w:pStyle w:val="Footer"/>
          <w:jc w:val="center"/>
        </w:pPr>
        <w:r w:rsidRPr="00DE06E5">
          <w:rPr>
            <w:rFonts w:asciiTheme="minorHAnsi" w:hAnsiTheme="minorHAnsi"/>
          </w:rPr>
          <w:fldChar w:fldCharType="begin"/>
        </w:r>
        <w:r w:rsidRPr="00DE06E5">
          <w:rPr>
            <w:rFonts w:asciiTheme="minorHAnsi" w:hAnsiTheme="minorHAnsi"/>
          </w:rPr>
          <w:instrText xml:space="preserve"> PAGE   \* MERGEFORMAT </w:instrText>
        </w:r>
        <w:r w:rsidRPr="00DE06E5">
          <w:rPr>
            <w:rFonts w:asciiTheme="minorHAnsi" w:hAnsiTheme="minorHAnsi"/>
          </w:rPr>
          <w:fldChar w:fldCharType="separate"/>
        </w:r>
        <w:r w:rsidRPr="00BF5556">
          <w:rPr>
            <w:rFonts w:ascii="Times New Roman" w:hAnsi="Times New Roman"/>
            <w:noProof/>
          </w:rPr>
          <w:t>55</w:t>
        </w:r>
        <w:r w:rsidRPr="00DE06E5">
          <w:rPr>
            <w:rFonts w:asciiTheme="minorHAnsi" w:hAnsiTheme="minorHAnsi"/>
          </w:rPr>
          <w:fldChar w:fldCharType="end"/>
        </w:r>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footnote w:type="separator" w:id="-1">
    <w:p w14:paraId="1FE9831B" w14:textId="77777777" w:rsidR="00571DD8" w:rsidRDefault="00571DD8" w:rsidP="003C0FB1">
      <w:r>
        <w:separator/>
      </w:r>
    </w:p>
  </w:footnote>
  <w:footnote w:type="continuationSeparator" w:id="0">
    <w:p w14:paraId="1DB59EC5" w14:textId="77777777" w:rsidR="00571DD8" w:rsidRDefault="00571DD8" w:rsidP="003C0FB1">
      <w:r>
        <w:continuationSeparator/>
      </w:r>
    </w:p>
  </w:footnote>
  <w:footnote w:type="continuationNotice" w:id="1">
    <w:p w14:paraId="0DBD6542" w14:textId="77777777" w:rsidR="00571DD8" w:rsidRDefault="00571DD8">
      <w:pPr>
        <w:spacing w:after="0"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7427D2A" w14:textId="77777777" w:rsidR="00FA2E4A" w:rsidRDefault="00FA2E4A">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DE4989E" w14:textId="77777777" w:rsidR="00FA2E4A" w:rsidRDefault="00FA2E4A">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DFAF823" w14:textId="77777777" w:rsidR="00FA2E4A" w:rsidRPr="00F672B1" w:rsidRDefault="00FA2E4A" w:rsidP="00503F93">
    <w:pPr>
      <w:pStyle w:val="Header"/>
      <w:rPr>
        <w:rFonts w:asciiTheme="minorHAnsi" w:hAnsiTheme="minorHAnsi"/>
        <w:sz w:val="16"/>
        <w:szCs w:val="16"/>
        <w:lang w:val="en-IE"/>
      </w:rPr>
    </w:pPr>
    <w:r>
      <w:rPr>
        <w:rFonts w:asciiTheme="minorHAnsi" w:hAnsiTheme="minorHAnsi"/>
        <w:sz w:val="16"/>
        <w:szCs w:val="16"/>
        <w:lang w:val="en-IE"/>
      </w:rPr>
      <w:t>ServicesRFT30112020</w:t>
    </w:r>
    <w:r>
      <w:rPr>
        <w:rFonts w:asciiTheme="minorHAnsi" w:hAnsiTheme="minorHAnsi"/>
        <w:sz w:val="16"/>
        <w:szCs w:val="16"/>
        <w:lang w:val="en-IE"/>
      </w:rPr>
      <w:tab/>
    </w:r>
    <w:r>
      <w:rPr>
        <w:rFonts w:asciiTheme="minorHAnsi" w:hAnsiTheme="minorHAnsi"/>
        <w:sz w:val="16"/>
        <w:szCs w:val="16"/>
        <w:lang w:val="en-IE"/>
      </w:rPr>
      <w:tab/>
    </w:r>
  </w:p>
  <w:p w14:paraId="700E041E" w14:textId="77777777" w:rsidR="00FA2E4A" w:rsidRDefault="00FA2E4A">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abstractNum w:abstractNumId="0" w15:restartNumberingAfterBreak="0">
    <w:nsid w:val="00000005"/>
    <w:multiLevelType w:val="singleLevel"/>
    <w:tmpl w:val="00000005"/>
    <w:name w:val="WW8Num5"/>
    <w:lvl w:ilvl="0">
      <w:start w:val="1"/>
      <w:numFmt w:val="bullet"/>
      <w:lvlText w:val=""/>
      <w:lvlJc w:val="left"/>
      <w:pPr>
        <w:tabs>
          <w:tab w:val="num" w:pos="720"/>
        </w:tabs>
        <w:ind w:left="720" w:hanging="360"/>
      </w:pPr>
      <w:rPr>
        <w:rFonts w:ascii="Symbol" w:hAnsi="Symbol"/>
      </w:rPr>
    </w:lvl>
  </w:abstractNum>
  <w:abstractNum w:abstractNumId="1" w15:restartNumberingAfterBreak="0">
    <w:nsid w:val="05C87776"/>
    <w:multiLevelType w:val="hybridMultilevel"/>
    <w:tmpl w:val="A830AABA"/>
    <w:lvl w:ilvl="0" w:tplc="EBE44222">
      <w:start w:val="1"/>
      <w:numFmt w:val="lowerRoman"/>
      <w:lvlText w:val="(%1)"/>
      <w:lvlJc w:val="left"/>
      <w:pPr>
        <w:ind w:left="1080" w:hanging="72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2" w15:restartNumberingAfterBreak="0">
    <w:nsid w:val="07D76344"/>
    <w:multiLevelType w:val="hybridMultilevel"/>
    <w:tmpl w:val="01F4657C"/>
    <w:lvl w:ilvl="0" w:tplc="19589894">
      <w:start w:val="1"/>
      <w:numFmt w:val="lowerRoman"/>
      <w:lvlText w:val="(%1)"/>
      <w:lvlJc w:val="left"/>
      <w:pPr>
        <w:ind w:left="1080" w:hanging="72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3" w15:restartNumberingAfterBreak="0">
    <w:nsid w:val="08DB5A23"/>
    <w:multiLevelType w:val="multilevel"/>
    <w:tmpl w:val="5338038E"/>
    <w:lvl w:ilvl="0">
      <w:start w:val="1"/>
      <w:numFmt w:val="decimal"/>
      <w:lvlText w:val="%1"/>
      <w:lvlJc w:val="left"/>
      <w:pPr>
        <w:ind w:left="384" w:hanging="384"/>
      </w:pPr>
      <w:rPr>
        <w:rFonts w:hint="default"/>
      </w:rPr>
    </w:lvl>
    <w:lvl w:ilvl="1">
      <w:start w:val="29"/>
      <w:numFmt w:val="decimal"/>
      <w:lvlText w:val="%1.%2"/>
      <w:lvlJc w:val="left"/>
      <w:pPr>
        <w:ind w:left="384" w:hanging="384"/>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4" w15:restartNumberingAfterBreak="0">
    <w:nsid w:val="0D2D1A15"/>
    <w:multiLevelType w:val="hybridMultilevel"/>
    <w:tmpl w:val="40788F06"/>
    <w:lvl w:ilvl="0" w:tplc="F3A46CC4">
      <w:start w:val="1"/>
      <w:numFmt w:val="lowerRoman"/>
      <w:lvlText w:val="(%1)"/>
      <w:lvlJc w:val="left"/>
      <w:pPr>
        <w:ind w:left="1440" w:hanging="720"/>
      </w:pPr>
    </w:lvl>
    <w:lvl w:ilvl="1" w:tplc="18090019">
      <w:start w:val="1"/>
      <w:numFmt w:val="lowerLetter"/>
      <w:lvlText w:val="%2."/>
      <w:lvlJc w:val="left"/>
      <w:pPr>
        <w:ind w:left="1800" w:hanging="360"/>
      </w:pPr>
    </w:lvl>
    <w:lvl w:ilvl="2" w:tplc="1809001B">
      <w:start w:val="1"/>
      <w:numFmt w:val="lowerRoman"/>
      <w:lvlText w:val="%3."/>
      <w:lvlJc w:val="right"/>
      <w:pPr>
        <w:ind w:left="2520" w:hanging="180"/>
      </w:pPr>
    </w:lvl>
    <w:lvl w:ilvl="3" w:tplc="1809000F">
      <w:start w:val="1"/>
      <w:numFmt w:val="decimal"/>
      <w:lvlText w:val="%4."/>
      <w:lvlJc w:val="left"/>
      <w:pPr>
        <w:ind w:left="3240" w:hanging="360"/>
      </w:pPr>
    </w:lvl>
    <w:lvl w:ilvl="4" w:tplc="18090019">
      <w:start w:val="1"/>
      <w:numFmt w:val="lowerLetter"/>
      <w:lvlText w:val="%5."/>
      <w:lvlJc w:val="left"/>
      <w:pPr>
        <w:ind w:left="3960" w:hanging="360"/>
      </w:pPr>
    </w:lvl>
    <w:lvl w:ilvl="5" w:tplc="1809001B">
      <w:start w:val="1"/>
      <w:numFmt w:val="lowerRoman"/>
      <w:lvlText w:val="%6."/>
      <w:lvlJc w:val="right"/>
      <w:pPr>
        <w:ind w:left="4680" w:hanging="180"/>
      </w:pPr>
    </w:lvl>
    <w:lvl w:ilvl="6" w:tplc="1809000F">
      <w:start w:val="1"/>
      <w:numFmt w:val="decimal"/>
      <w:lvlText w:val="%7."/>
      <w:lvlJc w:val="left"/>
      <w:pPr>
        <w:ind w:left="5400" w:hanging="360"/>
      </w:pPr>
    </w:lvl>
    <w:lvl w:ilvl="7" w:tplc="18090019">
      <w:start w:val="1"/>
      <w:numFmt w:val="lowerLetter"/>
      <w:lvlText w:val="%8."/>
      <w:lvlJc w:val="left"/>
      <w:pPr>
        <w:ind w:left="6120" w:hanging="360"/>
      </w:pPr>
    </w:lvl>
    <w:lvl w:ilvl="8" w:tplc="1809001B">
      <w:start w:val="1"/>
      <w:numFmt w:val="lowerRoman"/>
      <w:lvlText w:val="%9."/>
      <w:lvlJc w:val="right"/>
      <w:pPr>
        <w:ind w:left="6840" w:hanging="180"/>
      </w:pPr>
    </w:lvl>
  </w:abstractNum>
  <w:abstractNum w:abstractNumId="5" w15:restartNumberingAfterBreak="0">
    <w:nsid w:val="0D7730C4"/>
    <w:multiLevelType w:val="hybridMultilevel"/>
    <w:tmpl w:val="16727944"/>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6" w15:restartNumberingAfterBreak="0">
    <w:nsid w:val="13CC24BE"/>
    <w:multiLevelType w:val="multilevel"/>
    <w:tmpl w:val="8CB6A6E0"/>
    <w:lvl w:ilvl="0">
      <w:start w:val="3"/>
      <w:numFmt w:val="decimal"/>
      <w:lvlText w:val="%1"/>
      <w:lvlJc w:val="left"/>
      <w:pPr>
        <w:tabs>
          <w:tab w:val="num" w:pos="390"/>
        </w:tabs>
        <w:ind w:left="390" w:hanging="390"/>
      </w:pPr>
      <w:rPr>
        <w:rFonts w:hint="default"/>
      </w:rPr>
    </w:lvl>
    <w:lvl w:ilvl="1">
      <w:start w:val="3"/>
      <w:numFmt w:val="decimal"/>
      <w:lvlText w:val="%1.%2"/>
      <w:lvlJc w:val="left"/>
      <w:pPr>
        <w:tabs>
          <w:tab w:val="num" w:pos="390"/>
        </w:tabs>
        <w:ind w:left="390" w:hanging="390"/>
      </w:pPr>
      <w:rPr>
        <w:rFonts w:hint="default"/>
      </w:rPr>
    </w:lvl>
    <w:lvl w:ilvl="2">
      <w:start w:val="1"/>
      <w:numFmt w:val="decimal"/>
      <w:lvlText w:val="%1.%2.%3"/>
      <w:lvlJc w:val="left"/>
      <w:pPr>
        <w:tabs>
          <w:tab w:val="num" w:pos="720"/>
        </w:tabs>
        <w:ind w:left="720" w:hanging="720"/>
      </w:pPr>
      <w:rPr>
        <w:rFonts w:hint="default"/>
      </w:rPr>
    </w:lvl>
    <w:lvl w:ilvl="3">
      <w:start w:val="1"/>
      <w:numFmt w:val="decimal"/>
      <w:lvlText w:val="%1.%2.%3.%4"/>
      <w:lvlJc w:val="left"/>
      <w:pPr>
        <w:tabs>
          <w:tab w:val="num" w:pos="720"/>
        </w:tabs>
        <w:ind w:left="720" w:hanging="72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080"/>
        </w:tabs>
        <w:ind w:left="1080" w:hanging="108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440"/>
        </w:tabs>
        <w:ind w:left="1440" w:hanging="1440"/>
      </w:pPr>
      <w:rPr>
        <w:rFonts w:hint="default"/>
      </w:rPr>
    </w:lvl>
  </w:abstractNum>
  <w:abstractNum w:abstractNumId="7" w15:restartNumberingAfterBreak="0">
    <w:nsid w:val="17542E1D"/>
    <w:multiLevelType w:val="hybridMultilevel"/>
    <w:tmpl w:val="723E32D2"/>
    <w:lvl w:ilvl="0" w:tplc="D78832DC">
      <w:start w:val="1"/>
      <w:numFmt w:val="lowerRoman"/>
      <w:lvlText w:val="(%1)"/>
      <w:lvlJc w:val="left"/>
      <w:pPr>
        <w:ind w:left="720" w:hanging="360"/>
      </w:pPr>
      <w:rPr>
        <w:b w:val="0"/>
        <w:i w:val="0"/>
      </w:rPr>
    </w:lvl>
    <w:lvl w:ilvl="1" w:tplc="18090019">
      <w:start w:val="1"/>
      <w:numFmt w:val="lowerLetter"/>
      <w:lvlText w:val="%2."/>
      <w:lvlJc w:val="left"/>
      <w:pPr>
        <w:ind w:left="1440" w:hanging="360"/>
      </w:pPr>
    </w:lvl>
    <w:lvl w:ilvl="2" w:tplc="1809001B">
      <w:start w:val="1"/>
      <w:numFmt w:val="lowerRoman"/>
      <w:lvlText w:val="%3."/>
      <w:lvlJc w:val="right"/>
      <w:pPr>
        <w:ind w:left="2160" w:hanging="180"/>
      </w:pPr>
    </w:lvl>
    <w:lvl w:ilvl="3" w:tplc="1809000F">
      <w:start w:val="1"/>
      <w:numFmt w:val="decimal"/>
      <w:lvlText w:val="%4."/>
      <w:lvlJc w:val="left"/>
      <w:pPr>
        <w:ind w:left="2880" w:hanging="360"/>
      </w:pPr>
    </w:lvl>
    <w:lvl w:ilvl="4" w:tplc="18090019">
      <w:start w:val="1"/>
      <w:numFmt w:val="lowerLetter"/>
      <w:lvlText w:val="%5."/>
      <w:lvlJc w:val="left"/>
      <w:pPr>
        <w:ind w:left="3600" w:hanging="360"/>
      </w:pPr>
    </w:lvl>
    <w:lvl w:ilvl="5" w:tplc="1809001B">
      <w:start w:val="1"/>
      <w:numFmt w:val="lowerRoman"/>
      <w:lvlText w:val="%6."/>
      <w:lvlJc w:val="right"/>
      <w:pPr>
        <w:ind w:left="4320" w:hanging="180"/>
      </w:pPr>
    </w:lvl>
    <w:lvl w:ilvl="6" w:tplc="1809000F">
      <w:start w:val="1"/>
      <w:numFmt w:val="decimal"/>
      <w:lvlText w:val="%7."/>
      <w:lvlJc w:val="left"/>
      <w:pPr>
        <w:ind w:left="5040" w:hanging="360"/>
      </w:pPr>
    </w:lvl>
    <w:lvl w:ilvl="7" w:tplc="18090019">
      <w:start w:val="1"/>
      <w:numFmt w:val="lowerLetter"/>
      <w:lvlText w:val="%8."/>
      <w:lvlJc w:val="left"/>
      <w:pPr>
        <w:ind w:left="5760" w:hanging="360"/>
      </w:pPr>
    </w:lvl>
    <w:lvl w:ilvl="8" w:tplc="1809001B">
      <w:start w:val="1"/>
      <w:numFmt w:val="lowerRoman"/>
      <w:lvlText w:val="%9."/>
      <w:lvlJc w:val="right"/>
      <w:pPr>
        <w:ind w:left="6480" w:hanging="180"/>
      </w:pPr>
    </w:lvl>
  </w:abstractNum>
  <w:abstractNum w:abstractNumId="8" w15:restartNumberingAfterBreak="0">
    <w:nsid w:val="17A255F7"/>
    <w:multiLevelType w:val="hybridMultilevel"/>
    <w:tmpl w:val="488A41F0"/>
    <w:lvl w:ilvl="0" w:tplc="42728D76">
      <w:start w:val="1"/>
      <w:numFmt w:val="low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9" w15:restartNumberingAfterBreak="0">
    <w:nsid w:val="185066DA"/>
    <w:multiLevelType w:val="hybridMultilevel"/>
    <w:tmpl w:val="75280B0C"/>
    <w:lvl w:ilvl="0" w:tplc="405C70B4">
      <w:start w:val="1"/>
      <w:numFmt w:val="lowerLetter"/>
      <w:lvlText w:val="(%1)"/>
      <w:lvlJc w:val="left"/>
      <w:pPr>
        <w:ind w:left="1134"/>
      </w:pPr>
      <w:rPr>
        <w:rFonts w:ascii="Calibri" w:eastAsia="Times New Roman" w:hAnsi="Calibri" w:cs="Times New Roman" w:hint="default"/>
        <w:b w:val="0"/>
        <w:i w:val="0"/>
        <w:strike w:val="0"/>
        <w:dstrike w:val="0"/>
        <w:color w:val="auto"/>
        <w:sz w:val="22"/>
        <w:szCs w:val="21"/>
        <w:u w:val="none" w:color="000000"/>
        <w:vertAlign w:val="baseline"/>
      </w:rPr>
    </w:lvl>
    <w:lvl w:ilvl="1" w:tplc="B54A4BAA">
      <w:start w:val="1"/>
      <w:numFmt w:val="lowerLetter"/>
      <w:lvlText w:val="%2"/>
      <w:lvlJc w:val="left"/>
      <w:pPr>
        <w:ind w:left="1800"/>
      </w:pPr>
      <w:rPr>
        <w:rFonts w:ascii="Times New Roman" w:eastAsia="Times New Roman" w:hAnsi="Times New Roman" w:cs="Times New Roman"/>
        <w:b w:val="0"/>
        <w:i w:val="0"/>
        <w:strike w:val="0"/>
        <w:dstrike w:val="0"/>
        <w:color w:val="000000"/>
        <w:sz w:val="21"/>
        <w:szCs w:val="21"/>
        <w:u w:val="none" w:color="000000"/>
        <w:vertAlign w:val="baseline"/>
      </w:rPr>
    </w:lvl>
    <w:lvl w:ilvl="2" w:tplc="27544CBC">
      <w:start w:val="1"/>
      <w:numFmt w:val="lowerRoman"/>
      <w:lvlText w:val="%3"/>
      <w:lvlJc w:val="left"/>
      <w:pPr>
        <w:ind w:left="2520"/>
      </w:pPr>
      <w:rPr>
        <w:rFonts w:ascii="Times New Roman" w:eastAsia="Times New Roman" w:hAnsi="Times New Roman" w:cs="Times New Roman"/>
        <w:b w:val="0"/>
        <w:i w:val="0"/>
        <w:strike w:val="0"/>
        <w:dstrike w:val="0"/>
        <w:color w:val="000000"/>
        <w:sz w:val="21"/>
        <w:szCs w:val="21"/>
        <w:u w:val="none" w:color="000000"/>
        <w:vertAlign w:val="baseline"/>
      </w:rPr>
    </w:lvl>
    <w:lvl w:ilvl="3" w:tplc="17A20428">
      <w:start w:val="1"/>
      <w:numFmt w:val="decimal"/>
      <w:lvlText w:val="%4"/>
      <w:lvlJc w:val="left"/>
      <w:pPr>
        <w:ind w:left="3240"/>
      </w:pPr>
      <w:rPr>
        <w:rFonts w:ascii="Times New Roman" w:eastAsia="Times New Roman" w:hAnsi="Times New Roman" w:cs="Times New Roman"/>
        <w:b w:val="0"/>
        <w:i w:val="0"/>
        <w:strike w:val="0"/>
        <w:dstrike w:val="0"/>
        <w:color w:val="000000"/>
        <w:sz w:val="21"/>
        <w:szCs w:val="21"/>
        <w:u w:val="none" w:color="000000"/>
        <w:vertAlign w:val="baseline"/>
      </w:rPr>
    </w:lvl>
    <w:lvl w:ilvl="4" w:tplc="D12E5600">
      <w:start w:val="1"/>
      <w:numFmt w:val="lowerLetter"/>
      <w:lvlText w:val="%5"/>
      <w:lvlJc w:val="left"/>
      <w:pPr>
        <w:ind w:left="3960"/>
      </w:pPr>
      <w:rPr>
        <w:rFonts w:ascii="Times New Roman" w:eastAsia="Times New Roman" w:hAnsi="Times New Roman" w:cs="Times New Roman"/>
        <w:b w:val="0"/>
        <w:i w:val="0"/>
        <w:strike w:val="0"/>
        <w:dstrike w:val="0"/>
        <w:color w:val="000000"/>
        <w:sz w:val="21"/>
        <w:szCs w:val="21"/>
        <w:u w:val="none" w:color="000000"/>
        <w:vertAlign w:val="baseline"/>
      </w:rPr>
    </w:lvl>
    <w:lvl w:ilvl="5" w:tplc="9F502D5C">
      <w:start w:val="1"/>
      <w:numFmt w:val="lowerRoman"/>
      <w:lvlText w:val="%6"/>
      <w:lvlJc w:val="left"/>
      <w:pPr>
        <w:ind w:left="4680"/>
      </w:pPr>
      <w:rPr>
        <w:rFonts w:ascii="Times New Roman" w:eastAsia="Times New Roman" w:hAnsi="Times New Roman" w:cs="Times New Roman"/>
        <w:b w:val="0"/>
        <w:i w:val="0"/>
        <w:strike w:val="0"/>
        <w:dstrike w:val="0"/>
        <w:color w:val="000000"/>
        <w:sz w:val="21"/>
        <w:szCs w:val="21"/>
        <w:u w:val="none" w:color="000000"/>
        <w:vertAlign w:val="baseline"/>
      </w:rPr>
    </w:lvl>
    <w:lvl w:ilvl="6" w:tplc="9CE0E9DE">
      <w:start w:val="1"/>
      <w:numFmt w:val="decimal"/>
      <w:lvlText w:val="%7"/>
      <w:lvlJc w:val="left"/>
      <w:pPr>
        <w:ind w:left="5400"/>
      </w:pPr>
      <w:rPr>
        <w:rFonts w:ascii="Times New Roman" w:eastAsia="Times New Roman" w:hAnsi="Times New Roman" w:cs="Times New Roman"/>
        <w:b w:val="0"/>
        <w:i w:val="0"/>
        <w:strike w:val="0"/>
        <w:dstrike w:val="0"/>
        <w:color w:val="000000"/>
        <w:sz w:val="21"/>
        <w:szCs w:val="21"/>
        <w:u w:val="none" w:color="000000"/>
        <w:vertAlign w:val="baseline"/>
      </w:rPr>
    </w:lvl>
    <w:lvl w:ilvl="7" w:tplc="69E6FFAA">
      <w:start w:val="1"/>
      <w:numFmt w:val="lowerLetter"/>
      <w:lvlText w:val="%8"/>
      <w:lvlJc w:val="left"/>
      <w:pPr>
        <w:ind w:left="6120"/>
      </w:pPr>
      <w:rPr>
        <w:rFonts w:ascii="Times New Roman" w:eastAsia="Times New Roman" w:hAnsi="Times New Roman" w:cs="Times New Roman"/>
        <w:b w:val="0"/>
        <w:i w:val="0"/>
        <w:strike w:val="0"/>
        <w:dstrike w:val="0"/>
        <w:color w:val="000000"/>
        <w:sz w:val="21"/>
        <w:szCs w:val="21"/>
        <w:u w:val="none" w:color="000000"/>
        <w:vertAlign w:val="baseline"/>
      </w:rPr>
    </w:lvl>
    <w:lvl w:ilvl="8" w:tplc="D3AAB73A">
      <w:start w:val="1"/>
      <w:numFmt w:val="lowerRoman"/>
      <w:lvlText w:val="%9"/>
      <w:lvlJc w:val="left"/>
      <w:pPr>
        <w:ind w:left="6840"/>
      </w:pPr>
      <w:rPr>
        <w:rFonts w:ascii="Times New Roman" w:eastAsia="Times New Roman" w:hAnsi="Times New Roman" w:cs="Times New Roman"/>
        <w:b w:val="0"/>
        <w:i w:val="0"/>
        <w:strike w:val="0"/>
        <w:dstrike w:val="0"/>
        <w:color w:val="000000"/>
        <w:sz w:val="21"/>
        <w:szCs w:val="21"/>
        <w:u w:val="none" w:color="000000"/>
        <w:vertAlign w:val="baseline"/>
      </w:rPr>
    </w:lvl>
  </w:abstractNum>
  <w:abstractNum w:abstractNumId="10" w15:restartNumberingAfterBreak="0">
    <w:nsid w:val="195F7854"/>
    <w:multiLevelType w:val="hybridMultilevel"/>
    <w:tmpl w:val="0F70BF16"/>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11" w15:restartNumberingAfterBreak="0">
    <w:nsid w:val="1A596F37"/>
    <w:multiLevelType w:val="hybridMultilevel"/>
    <w:tmpl w:val="A014A810"/>
    <w:lvl w:ilvl="0" w:tplc="18090001">
      <w:start w:val="1"/>
      <w:numFmt w:val="bullet"/>
      <w:lvlText w:val=""/>
      <w:lvlJc w:val="left"/>
      <w:pPr>
        <w:ind w:left="1434" w:hanging="360"/>
      </w:pPr>
      <w:rPr>
        <w:rFonts w:ascii="Symbol" w:hAnsi="Symbol" w:hint="default"/>
      </w:rPr>
    </w:lvl>
    <w:lvl w:ilvl="1" w:tplc="08090003" w:tentative="1">
      <w:start w:val="1"/>
      <w:numFmt w:val="bullet"/>
      <w:lvlText w:val="o"/>
      <w:lvlJc w:val="left"/>
      <w:pPr>
        <w:ind w:left="2154" w:hanging="360"/>
      </w:pPr>
      <w:rPr>
        <w:rFonts w:ascii="Courier New" w:hAnsi="Courier New" w:cs="Courier New" w:hint="default"/>
      </w:rPr>
    </w:lvl>
    <w:lvl w:ilvl="2" w:tplc="08090005" w:tentative="1">
      <w:start w:val="1"/>
      <w:numFmt w:val="bullet"/>
      <w:lvlText w:val=""/>
      <w:lvlJc w:val="left"/>
      <w:pPr>
        <w:ind w:left="2874" w:hanging="360"/>
      </w:pPr>
      <w:rPr>
        <w:rFonts w:ascii="Wingdings" w:hAnsi="Wingdings" w:hint="default"/>
      </w:rPr>
    </w:lvl>
    <w:lvl w:ilvl="3" w:tplc="08090001" w:tentative="1">
      <w:start w:val="1"/>
      <w:numFmt w:val="bullet"/>
      <w:lvlText w:val=""/>
      <w:lvlJc w:val="left"/>
      <w:pPr>
        <w:ind w:left="3594" w:hanging="360"/>
      </w:pPr>
      <w:rPr>
        <w:rFonts w:ascii="Symbol" w:hAnsi="Symbol" w:hint="default"/>
      </w:rPr>
    </w:lvl>
    <w:lvl w:ilvl="4" w:tplc="08090003" w:tentative="1">
      <w:start w:val="1"/>
      <w:numFmt w:val="bullet"/>
      <w:lvlText w:val="o"/>
      <w:lvlJc w:val="left"/>
      <w:pPr>
        <w:ind w:left="4314" w:hanging="360"/>
      </w:pPr>
      <w:rPr>
        <w:rFonts w:ascii="Courier New" w:hAnsi="Courier New" w:cs="Courier New" w:hint="default"/>
      </w:rPr>
    </w:lvl>
    <w:lvl w:ilvl="5" w:tplc="08090005" w:tentative="1">
      <w:start w:val="1"/>
      <w:numFmt w:val="bullet"/>
      <w:lvlText w:val=""/>
      <w:lvlJc w:val="left"/>
      <w:pPr>
        <w:ind w:left="5034" w:hanging="360"/>
      </w:pPr>
      <w:rPr>
        <w:rFonts w:ascii="Wingdings" w:hAnsi="Wingdings" w:hint="default"/>
      </w:rPr>
    </w:lvl>
    <w:lvl w:ilvl="6" w:tplc="08090001" w:tentative="1">
      <w:start w:val="1"/>
      <w:numFmt w:val="bullet"/>
      <w:lvlText w:val=""/>
      <w:lvlJc w:val="left"/>
      <w:pPr>
        <w:ind w:left="5754" w:hanging="360"/>
      </w:pPr>
      <w:rPr>
        <w:rFonts w:ascii="Symbol" w:hAnsi="Symbol" w:hint="default"/>
      </w:rPr>
    </w:lvl>
    <w:lvl w:ilvl="7" w:tplc="08090003" w:tentative="1">
      <w:start w:val="1"/>
      <w:numFmt w:val="bullet"/>
      <w:lvlText w:val="o"/>
      <w:lvlJc w:val="left"/>
      <w:pPr>
        <w:ind w:left="6474" w:hanging="360"/>
      </w:pPr>
      <w:rPr>
        <w:rFonts w:ascii="Courier New" w:hAnsi="Courier New" w:cs="Courier New" w:hint="default"/>
      </w:rPr>
    </w:lvl>
    <w:lvl w:ilvl="8" w:tplc="08090005" w:tentative="1">
      <w:start w:val="1"/>
      <w:numFmt w:val="bullet"/>
      <w:lvlText w:val=""/>
      <w:lvlJc w:val="left"/>
      <w:pPr>
        <w:ind w:left="7194" w:hanging="360"/>
      </w:pPr>
      <w:rPr>
        <w:rFonts w:ascii="Wingdings" w:hAnsi="Wingdings" w:hint="default"/>
      </w:rPr>
    </w:lvl>
  </w:abstractNum>
  <w:abstractNum w:abstractNumId="12" w15:restartNumberingAfterBreak="0">
    <w:nsid w:val="1B0A0AAF"/>
    <w:multiLevelType w:val="multilevel"/>
    <w:tmpl w:val="3FD2A82A"/>
    <w:lvl w:ilvl="0">
      <w:start w:val="1"/>
      <w:numFmt w:val="decimal"/>
      <w:lvlText w:val="%1"/>
      <w:lvlJc w:val="left"/>
      <w:pPr>
        <w:ind w:left="375" w:hanging="375"/>
      </w:pPr>
      <w:rPr>
        <w:rFonts w:hint="default"/>
      </w:rPr>
    </w:lvl>
    <w:lvl w:ilvl="1">
      <w:start w:val="22"/>
      <w:numFmt w:val="decimal"/>
      <w:lvlText w:val="%1.%2"/>
      <w:lvlJc w:val="left"/>
      <w:pPr>
        <w:ind w:left="375" w:hanging="375"/>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13" w15:restartNumberingAfterBreak="0">
    <w:nsid w:val="1B1D6409"/>
    <w:multiLevelType w:val="multilevel"/>
    <w:tmpl w:val="E550CE6C"/>
    <w:lvl w:ilvl="0">
      <w:start w:val="1"/>
      <w:numFmt w:val="decimal"/>
      <w:lvlText w:val="%1"/>
      <w:lvlJc w:val="left"/>
      <w:pPr>
        <w:ind w:left="375" w:hanging="375"/>
      </w:pPr>
      <w:rPr>
        <w:rFonts w:hint="default"/>
      </w:rPr>
    </w:lvl>
    <w:lvl w:ilvl="1">
      <w:start w:val="20"/>
      <w:numFmt w:val="decimal"/>
      <w:lvlText w:val="%1.%2"/>
      <w:lvlJc w:val="left"/>
      <w:pPr>
        <w:ind w:left="375" w:hanging="375"/>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14" w15:restartNumberingAfterBreak="0">
    <w:nsid w:val="1C9A7D04"/>
    <w:multiLevelType w:val="hybridMultilevel"/>
    <w:tmpl w:val="B674F120"/>
    <w:lvl w:ilvl="0" w:tplc="18090013">
      <w:start w:val="1"/>
      <w:numFmt w:val="upperRoman"/>
      <w:lvlText w:val="%1."/>
      <w:lvlJc w:val="right"/>
      <w:pPr>
        <w:ind w:left="720" w:hanging="360"/>
      </w:pPr>
    </w:lvl>
    <w:lvl w:ilvl="1" w:tplc="18090019">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15" w15:restartNumberingAfterBreak="0">
    <w:nsid w:val="1D3D61C1"/>
    <w:multiLevelType w:val="multilevel"/>
    <w:tmpl w:val="EABE403E"/>
    <w:lvl w:ilvl="0">
      <w:start w:val="1"/>
      <w:numFmt w:val="decimal"/>
      <w:lvlText w:val="%1"/>
      <w:lvlJc w:val="left"/>
      <w:pPr>
        <w:ind w:left="384" w:hanging="384"/>
      </w:pPr>
      <w:rPr>
        <w:rFonts w:hint="default"/>
      </w:rPr>
    </w:lvl>
    <w:lvl w:ilvl="1">
      <w:start w:val="27"/>
      <w:numFmt w:val="decimal"/>
      <w:lvlText w:val="%1.%2"/>
      <w:lvlJc w:val="left"/>
      <w:pPr>
        <w:ind w:left="384" w:hanging="384"/>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16" w15:restartNumberingAfterBreak="0">
    <w:nsid w:val="1D5F7031"/>
    <w:multiLevelType w:val="multilevel"/>
    <w:tmpl w:val="8D8CD676"/>
    <w:lvl w:ilvl="0">
      <w:start w:val="1"/>
      <w:numFmt w:val="decimal"/>
      <w:lvlText w:val="%1"/>
      <w:lvlJc w:val="left"/>
      <w:pPr>
        <w:ind w:left="360" w:hanging="360"/>
      </w:pPr>
      <w:rPr>
        <w:rFonts w:hint="default"/>
      </w:rPr>
    </w:lvl>
    <w:lvl w:ilvl="1">
      <w:start w:val="1"/>
      <w:numFmt w:val="decimal"/>
      <w:lvlText w:val="%1.%2"/>
      <w:lvlJc w:val="left"/>
      <w:pPr>
        <w:ind w:left="360" w:hanging="36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17" w15:restartNumberingAfterBreak="0">
    <w:nsid w:val="20006947"/>
    <w:multiLevelType w:val="hybridMultilevel"/>
    <w:tmpl w:val="643EF6C2"/>
    <w:lvl w:ilvl="0" w:tplc="1809000F">
      <w:start w:val="1"/>
      <w:numFmt w:val="decimal"/>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18" w15:restartNumberingAfterBreak="0">
    <w:nsid w:val="209B015F"/>
    <w:multiLevelType w:val="hybridMultilevel"/>
    <w:tmpl w:val="549A16A0"/>
    <w:lvl w:ilvl="0" w:tplc="4B383696">
      <w:start w:val="1"/>
      <w:numFmt w:val="upperLetter"/>
      <w:lvlText w:val="%1."/>
      <w:lvlJc w:val="left"/>
      <w:pPr>
        <w:ind w:left="644" w:hanging="360"/>
      </w:pPr>
      <w:rPr>
        <w:rFonts w:hint="default"/>
        <w:color w:val="auto"/>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19" w15:restartNumberingAfterBreak="0">
    <w:nsid w:val="22BF315E"/>
    <w:multiLevelType w:val="hybridMultilevel"/>
    <w:tmpl w:val="AE22B97C"/>
    <w:lvl w:ilvl="0" w:tplc="1809000F">
      <w:start w:val="1"/>
      <w:numFmt w:val="decimal"/>
      <w:lvlText w:val="%1."/>
      <w:lvlJc w:val="left"/>
      <w:pPr>
        <w:ind w:left="720" w:hanging="360"/>
      </w:pPr>
    </w:lvl>
    <w:lvl w:ilvl="1" w:tplc="18090019">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20" w15:restartNumberingAfterBreak="0">
    <w:nsid w:val="239A0038"/>
    <w:multiLevelType w:val="hybridMultilevel"/>
    <w:tmpl w:val="4ADC4BB4"/>
    <w:lvl w:ilvl="0" w:tplc="9A506832">
      <w:start w:val="6"/>
      <w:numFmt w:val="decimal"/>
      <w:lvlText w:val="%1."/>
      <w:lvlJc w:val="left"/>
      <w:pPr>
        <w:ind w:left="720" w:hanging="360"/>
      </w:pPr>
      <w:rPr>
        <w:rFonts w:hint="default"/>
        <w:b w:val="0"/>
      </w:rPr>
    </w:lvl>
    <w:lvl w:ilvl="1" w:tplc="18090019">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21" w15:restartNumberingAfterBreak="0">
    <w:nsid w:val="249D62A3"/>
    <w:multiLevelType w:val="hybridMultilevel"/>
    <w:tmpl w:val="AE22B97C"/>
    <w:lvl w:ilvl="0" w:tplc="1809000F">
      <w:start w:val="1"/>
      <w:numFmt w:val="decimal"/>
      <w:lvlText w:val="%1."/>
      <w:lvlJc w:val="left"/>
      <w:pPr>
        <w:ind w:left="720" w:hanging="360"/>
      </w:pPr>
    </w:lvl>
    <w:lvl w:ilvl="1" w:tplc="18090019">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22" w15:restartNumberingAfterBreak="0">
    <w:nsid w:val="27CE38CE"/>
    <w:multiLevelType w:val="multilevel"/>
    <w:tmpl w:val="0A90B552"/>
    <w:lvl w:ilvl="0">
      <w:start w:val="1"/>
      <w:numFmt w:val="bullet"/>
      <w:lvlText w:val=""/>
      <w:lvlJc w:val="left"/>
      <w:pPr>
        <w:tabs>
          <w:tab w:val="num" w:pos="720"/>
        </w:tabs>
        <w:ind w:left="720" w:hanging="360"/>
      </w:pPr>
      <w:rPr>
        <w:rFonts w:ascii="Symbol" w:hAnsi="Symbol" w:hint="default"/>
        <w:sz w:val="20"/>
      </w:rPr>
    </w:lvl>
    <w:lvl w:ilvl="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3" w15:restartNumberingAfterBreak="0">
    <w:nsid w:val="2805113C"/>
    <w:multiLevelType w:val="hybridMultilevel"/>
    <w:tmpl w:val="DE506464"/>
    <w:lvl w:ilvl="0" w:tplc="1809000F">
      <w:start w:val="1"/>
      <w:numFmt w:val="decimal"/>
      <w:lvlText w:val="%1."/>
      <w:lvlJc w:val="left"/>
      <w:pPr>
        <w:ind w:left="1800" w:hanging="360"/>
      </w:pPr>
    </w:lvl>
    <w:lvl w:ilvl="1" w:tplc="18090019">
      <w:start w:val="1"/>
      <w:numFmt w:val="lowerLetter"/>
      <w:lvlText w:val="%2."/>
      <w:lvlJc w:val="left"/>
      <w:pPr>
        <w:ind w:left="2520" w:hanging="360"/>
      </w:pPr>
    </w:lvl>
    <w:lvl w:ilvl="2" w:tplc="1809001B">
      <w:start w:val="1"/>
      <w:numFmt w:val="lowerRoman"/>
      <w:lvlText w:val="%3."/>
      <w:lvlJc w:val="right"/>
      <w:pPr>
        <w:ind w:left="3240" w:hanging="180"/>
      </w:pPr>
    </w:lvl>
    <w:lvl w:ilvl="3" w:tplc="1809000F">
      <w:start w:val="1"/>
      <w:numFmt w:val="decimal"/>
      <w:lvlText w:val="%4."/>
      <w:lvlJc w:val="left"/>
      <w:pPr>
        <w:ind w:left="3960" w:hanging="360"/>
      </w:pPr>
    </w:lvl>
    <w:lvl w:ilvl="4" w:tplc="18090019">
      <w:start w:val="1"/>
      <w:numFmt w:val="lowerLetter"/>
      <w:lvlText w:val="%5."/>
      <w:lvlJc w:val="left"/>
      <w:pPr>
        <w:ind w:left="4680" w:hanging="360"/>
      </w:pPr>
    </w:lvl>
    <w:lvl w:ilvl="5" w:tplc="1809001B">
      <w:start w:val="1"/>
      <w:numFmt w:val="lowerRoman"/>
      <w:lvlText w:val="%6."/>
      <w:lvlJc w:val="right"/>
      <w:pPr>
        <w:ind w:left="5400" w:hanging="180"/>
      </w:pPr>
    </w:lvl>
    <w:lvl w:ilvl="6" w:tplc="1809000F">
      <w:start w:val="1"/>
      <w:numFmt w:val="decimal"/>
      <w:lvlText w:val="%7."/>
      <w:lvlJc w:val="left"/>
      <w:pPr>
        <w:ind w:left="6120" w:hanging="360"/>
      </w:pPr>
    </w:lvl>
    <w:lvl w:ilvl="7" w:tplc="18090019">
      <w:start w:val="1"/>
      <w:numFmt w:val="lowerLetter"/>
      <w:lvlText w:val="%8."/>
      <w:lvlJc w:val="left"/>
      <w:pPr>
        <w:ind w:left="6840" w:hanging="360"/>
      </w:pPr>
    </w:lvl>
    <w:lvl w:ilvl="8" w:tplc="1809001B">
      <w:start w:val="1"/>
      <w:numFmt w:val="lowerRoman"/>
      <w:lvlText w:val="%9."/>
      <w:lvlJc w:val="right"/>
      <w:pPr>
        <w:ind w:left="7560" w:hanging="180"/>
      </w:pPr>
    </w:lvl>
  </w:abstractNum>
  <w:abstractNum w:abstractNumId="24" w15:restartNumberingAfterBreak="0">
    <w:nsid w:val="286865B9"/>
    <w:multiLevelType w:val="hybridMultilevel"/>
    <w:tmpl w:val="4B267ECC"/>
    <w:lvl w:ilvl="0" w:tplc="18090001">
      <w:start w:val="1"/>
      <w:numFmt w:val="bullet"/>
      <w:lvlText w:val=""/>
      <w:lvlJc w:val="left"/>
      <w:pPr>
        <w:ind w:left="360" w:hanging="360"/>
      </w:pPr>
      <w:rPr>
        <w:rFonts w:ascii="Symbol" w:hAnsi="Symbol" w:hint="default"/>
      </w:rPr>
    </w:lvl>
    <w:lvl w:ilvl="1" w:tplc="18090003">
      <w:start w:val="1"/>
      <w:numFmt w:val="bullet"/>
      <w:lvlText w:val="o"/>
      <w:lvlJc w:val="left"/>
      <w:pPr>
        <w:ind w:left="1080" w:hanging="360"/>
      </w:pPr>
      <w:rPr>
        <w:rFonts w:ascii="Courier New" w:hAnsi="Courier New" w:cs="Courier New" w:hint="default"/>
      </w:rPr>
    </w:lvl>
    <w:lvl w:ilvl="2" w:tplc="18090005" w:tentative="1">
      <w:start w:val="1"/>
      <w:numFmt w:val="bullet"/>
      <w:lvlText w:val=""/>
      <w:lvlJc w:val="left"/>
      <w:pPr>
        <w:ind w:left="1800" w:hanging="360"/>
      </w:pPr>
      <w:rPr>
        <w:rFonts w:ascii="Wingdings" w:hAnsi="Wingdings" w:hint="default"/>
      </w:rPr>
    </w:lvl>
    <w:lvl w:ilvl="3" w:tplc="18090001" w:tentative="1">
      <w:start w:val="1"/>
      <w:numFmt w:val="bullet"/>
      <w:lvlText w:val=""/>
      <w:lvlJc w:val="left"/>
      <w:pPr>
        <w:ind w:left="2520" w:hanging="360"/>
      </w:pPr>
      <w:rPr>
        <w:rFonts w:ascii="Symbol" w:hAnsi="Symbol" w:hint="default"/>
      </w:rPr>
    </w:lvl>
    <w:lvl w:ilvl="4" w:tplc="18090003" w:tentative="1">
      <w:start w:val="1"/>
      <w:numFmt w:val="bullet"/>
      <w:lvlText w:val="o"/>
      <w:lvlJc w:val="left"/>
      <w:pPr>
        <w:ind w:left="3240" w:hanging="360"/>
      </w:pPr>
      <w:rPr>
        <w:rFonts w:ascii="Courier New" w:hAnsi="Courier New" w:cs="Courier New" w:hint="default"/>
      </w:rPr>
    </w:lvl>
    <w:lvl w:ilvl="5" w:tplc="18090005" w:tentative="1">
      <w:start w:val="1"/>
      <w:numFmt w:val="bullet"/>
      <w:lvlText w:val=""/>
      <w:lvlJc w:val="left"/>
      <w:pPr>
        <w:ind w:left="3960" w:hanging="360"/>
      </w:pPr>
      <w:rPr>
        <w:rFonts w:ascii="Wingdings" w:hAnsi="Wingdings" w:hint="default"/>
      </w:rPr>
    </w:lvl>
    <w:lvl w:ilvl="6" w:tplc="18090001" w:tentative="1">
      <w:start w:val="1"/>
      <w:numFmt w:val="bullet"/>
      <w:lvlText w:val=""/>
      <w:lvlJc w:val="left"/>
      <w:pPr>
        <w:ind w:left="4680" w:hanging="360"/>
      </w:pPr>
      <w:rPr>
        <w:rFonts w:ascii="Symbol" w:hAnsi="Symbol" w:hint="default"/>
      </w:rPr>
    </w:lvl>
    <w:lvl w:ilvl="7" w:tplc="18090003" w:tentative="1">
      <w:start w:val="1"/>
      <w:numFmt w:val="bullet"/>
      <w:lvlText w:val="o"/>
      <w:lvlJc w:val="left"/>
      <w:pPr>
        <w:ind w:left="5400" w:hanging="360"/>
      </w:pPr>
      <w:rPr>
        <w:rFonts w:ascii="Courier New" w:hAnsi="Courier New" w:cs="Courier New" w:hint="default"/>
      </w:rPr>
    </w:lvl>
    <w:lvl w:ilvl="8" w:tplc="18090005" w:tentative="1">
      <w:start w:val="1"/>
      <w:numFmt w:val="bullet"/>
      <w:lvlText w:val=""/>
      <w:lvlJc w:val="left"/>
      <w:pPr>
        <w:ind w:left="6120" w:hanging="360"/>
      </w:pPr>
      <w:rPr>
        <w:rFonts w:ascii="Wingdings" w:hAnsi="Wingdings" w:hint="default"/>
      </w:rPr>
    </w:lvl>
  </w:abstractNum>
  <w:abstractNum w:abstractNumId="25" w15:restartNumberingAfterBreak="0">
    <w:nsid w:val="28B866F5"/>
    <w:multiLevelType w:val="hybridMultilevel"/>
    <w:tmpl w:val="7AAA5ED4"/>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26" w15:restartNumberingAfterBreak="0">
    <w:nsid w:val="29AD7DEA"/>
    <w:multiLevelType w:val="multilevel"/>
    <w:tmpl w:val="C3CE6A72"/>
    <w:lvl w:ilvl="0">
      <w:start w:val="1"/>
      <w:numFmt w:val="decimal"/>
      <w:lvlText w:val="%1."/>
      <w:lvlJc w:val="left"/>
      <w:pPr>
        <w:ind w:left="720" w:hanging="360"/>
      </w:pPr>
    </w:lvl>
    <w:lvl w:ilvl="1">
      <w:start w:val="1"/>
      <w:numFmt w:val="decimal"/>
      <w:isLgl/>
      <w:lvlText w:val="%1.%2"/>
      <w:lvlJc w:val="left"/>
      <w:pPr>
        <w:ind w:left="1778" w:hanging="360"/>
      </w:pPr>
    </w:lvl>
    <w:lvl w:ilvl="2">
      <w:start w:val="1"/>
      <w:numFmt w:val="decimal"/>
      <w:isLgl/>
      <w:lvlText w:val="%1.%2.%3"/>
      <w:lvlJc w:val="left"/>
      <w:pPr>
        <w:ind w:left="1080" w:hanging="720"/>
      </w:pPr>
    </w:lvl>
    <w:lvl w:ilvl="3">
      <w:start w:val="1"/>
      <w:numFmt w:val="decimal"/>
      <w:isLgl/>
      <w:lvlText w:val="%1.%2.%3.%4"/>
      <w:lvlJc w:val="left"/>
      <w:pPr>
        <w:ind w:left="1080" w:hanging="720"/>
      </w:pPr>
    </w:lvl>
    <w:lvl w:ilvl="4">
      <w:start w:val="1"/>
      <w:numFmt w:val="decimal"/>
      <w:isLgl/>
      <w:lvlText w:val="%1.%2.%3.%4.%5"/>
      <w:lvlJc w:val="left"/>
      <w:pPr>
        <w:ind w:left="1440" w:hanging="1080"/>
      </w:pPr>
    </w:lvl>
    <w:lvl w:ilvl="5">
      <w:start w:val="1"/>
      <w:numFmt w:val="decimal"/>
      <w:isLgl/>
      <w:lvlText w:val="%1.%2.%3.%4.%5.%6"/>
      <w:lvlJc w:val="left"/>
      <w:pPr>
        <w:ind w:left="1440" w:hanging="1080"/>
      </w:pPr>
    </w:lvl>
    <w:lvl w:ilvl="6">
      <w:start w:val="1"/>
      <w:numFmt w:val="decimal"/>
      <w:isLgl/>
      <w:lvlText w:val="%1.%2.%3.%4.%5.%6.%7"/>
      <w:lvlJc w:val="left"/>
      <w:pPr>
        <w:ind w:left="1800" w:hanging="1440"/>
      </w:pPr>
    </w:lvl>
    <w:lvl w:ilvl="7">
      <w:start w:val="1"/>
      <w:numFmt w:val="decimal"/>
      <w:isLgl/>
      <w:lvlText w:val="%1.%2.%3.%4.%5.%6.%7.%8"/>
      <w:lvlJc w:val="left"/>
      <w:pPr>
        <w:ind w:left="1800" w:hanging="1440"/>
      </w:pPr>
    </w:lvl>
    <w:lvl w:ilvl="8">
      <w:start w:val="1"/>
      <w:numFmt w:val="decimal"/>
      <w:isLgl/>
      <w:lvlText w:val="%1.%2.%3.%4.%5.%6.%7.%8.%9"/>
      <w:lvlJc w:val="left"/>
      <w:pPr>
        <w:ind w:left="2160" w:hanging="1800"/>
      </w:pPr>
    </w:lvl>
  </w:abstractNum>
  <w:abstractNum w:abstractNumId="27" w15:restartNumberingAfterBreak="0">
    <w:nsid w:val="2C8B79F9"/>
    <w:multiLevelType w:val="hybridMultilevel"/>
    <w:tmpl w:val="4AA4D530"/>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28" w15:restartNumberingAfterBreak="0">
    <w:nsid w:val="2FBF0208"/>
    <w:multiLevelType w:val="multilevel"/>
    <w:tmpl w:val="D2E673F2"/>
    <w:name w:val="NumberedLev1"/>
    <w:lvl w:ilvl="0">
      <w:start w:val="1"/>
      <w:numFmt w:val="decimal"/>
      <w:lvlText w:val="%1."/>
      <w:lvlJc w:val="left"/>
      <w:pPr>
        <w:tabs>
          <w:tab w:val="num" w:pos="624"/>
        </w:tabs>
        <w:ind w:left="624" w:hanging="624"/>
      </w:pPr>
      <w:rPr>
        <w:rFonts w:hint="default"/>
        <w:b/>
        <w:i w:val="0"/>
        <w:color w:val="auto"/>
        <w:sz w:val="20"/>
        <w:szCs w:val="20"/>
      </w:rPr>
    </w:lvl>
    <w:lvl w:ilvl="1">
      <w:start w:val="1"/>
      <w:numFmt w:val="decimal"/>
      <w:lvlText w:val="%1.%2."/>
      <w:lvlJc w:val="left"/>
      <w:pPr>
        <w:tabs>
          <w:tab w:val="num" w:pos="624"/>
        </w:tabs>
        <w:ind w:left="624" w:hanging="624"/>
      </w:pPr>
      <w:rPr>
        <w:rFonts w:hint="default"/>
      </w:rPr>
    </w:lvl>
    <w:lvl w:ilvl="2">
      <w:start w:val="1"/>
      <w:numFmt w:val="decimal"/>
      <w:lvlText w:val="%1.%2.%3."/>
      <w:lvlJc w:val="left"/>
      <w:pPr>
        <w:tabs>
          <w:tab w:val="num" w:pos="1440"/>
        </w:tabs>
        <w:ind w:left="1224" w:hanging="504"/>
      </w:pPr>
      <w:rPr>
        <w:rFonts w:hint="default"/>
      </w:rPr>
    </w:lvl>
    <w:lvl w:ilvl="3">
      <w:start w:val="1"/>
      <w:numFmt w:val="decimal"/>
      <w:lvlText w:val="%1.%2.%3.%4."/>
      <w:lvlJc w:val="left"/>
      <w:pPr>
        <w:tabs>
          <w:tab w:val="num" w:pos="1800"/>
        </w:tabs>
        <w:ind w:left="1728" w:hanging="648"/>
      </w:pPr>
      <w:rPr>
        <w:rFonts w:hint="default"/>
      </w:rPr>
    </w:lvl>
    <w:lvl w:ilvl="4">
      <w:start w:val="1"/>
      <w:numFmt w:val="decimal"/>
      <w:lvlText w:val="%1.%2.%3.%4.%5."/>
      <w:lvlJc w:val="left"/>
      <w:pPr>
        <w:tabs>
          <w:tab w:val="num" w:pos="2520"/>
        </w:tabs>
        <w:ind w:left="2232" w:hanging="792"/>
      </w:pPr>
      <w:rPr>
        <w:rFonts w:hint="default"/>
      </w:rPr>
    </w:lvl>
    <w:lvl w:ilvl="5">
      <w:start w:val="1"/>
      <w:numFmt w:val="decimal"/>
      <w:lvlText w:val="%1.%2.%3.%4.%5.%6."/>
      <w:lvlJc w:val="left"/>
      <w:pPr>
        <w:tabs>
          <w:tab w:val="num" w:pos="2880"/>
        </w:tabs>
        <w:ind w:left="2736" w:hanging="936"/>
      </w:pPr>
      <w:rPr>
        <w:rFonts w:hint="default"/>
      </w:rPr>
    </w:lvl>
    <w:lvl w:ilvl="6">
      <w:start w:val="1"/>
      <w:numFmt w:val="decimal"/>
      <w:lvlText w:val="%1.%2.%3.%4.%5.%6.%7."/>
      <w:lvlJc w:val="left"/>
      <w:pPr>
        <w:tabs>
          <w:tab w:val="num" w:pos="3600"/>
        </w:tabs>
        <w:ind w:left="3240" w:hanging="1080"/>
      </w:pPr>
      <w:rPr>
        <w:rFonts w:hint="default"/>
      </w:rPr>
    </w:lvl>
    <w:lvl w:ilvl="7">
      <w:start w:val="1"/>
      <w:numFmt w:val="decimal"/>
      <w:lvlText w:val="%1.%2.%3.%4.%5.%6.%7.%8."/>
      <w:lvlJc w:val="left"/>
      <w:pPr>
        <w:tabs>
          <w:tab w:val="num" w:pos="3960"/>
        </w:tabs>
        <w:ind w:left="3744" w:hanging="1224"/>
      </w:pPr>
      <w:rPr>
        <w:rFonts w:hint="default"/>
      </w:rPr>
    </w:lvl>
    <w:lvl w:ilvl="8">
      <w:start w:val="1"/>
      <w:numFmt w:val="decimal"/>
      <w:lvlText w:val="%1.%2.%3.%4.%5.%6.%7.%8.%9."/>
      <w:lvlJc w:val="left"/>
      <w:pPr>
        <w:tabs>
          <w:tab w:val="num" w:pos="4680"/>
        </w:tabs>
        <w:ind w:left="4320" w:hanging="1440"/>
      </w:pPr>
      <w:rPr>
        <w:rFonts w:hint="default"/>
      </w:rPr>
    </w:lvl>
  </w:abstractNum>
  <w:abstractNum w:abstractNumId="29" w15:restartNumberingAfterBreak="0">
    <w:nsid w:val="30CC4478"/>
    <w:multiLevelType w:val="hybridMultilevel"/>
    <w:tmpl w:val="D5828EF0"/>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30" w15:restartNumberingAfterBreak="0">
    <w:nsid w:val="31BB005B"/>
    <w:multiLevelType w:val="multilevel"/>
    <w:tmpl w:val="90EC2A1E"/>
    <w:lvl w:ilvl="0">
      <w:start w:val="1"/>
      <w:numFmt w:val="decimal"/>
      <w:lvlText w:val="%1"/>
      <w:lvlJc w:val="left"/>
      <w:pPr>
        <w:ind w:left="360" w:hanging="360"/>
      </w:pPr>
      <w:rPr>
        <w:rFonts w:hint="default"/>
      </w:rPr>
    </w:lvl>
    <w:lvl w:ilvl="1">
      <w:start w:val="8"/>
      <w:numFmt w:val="decimal"/>
      <w:lvlText w:val="%1.%2"/>
      <w:lvlJc w:val="left"/>
      <w:pPr>
        <w:ind w:left="360" w:hanging="36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31" w15:restartNumberingAfterBreak="0">
    <w:nsid w:val="36A773E8"/>
    <w:multiLevelType w:val="hybridMultilevel"/>
    <w:tmpl w:val="15ACED14"/>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32" w15:restartNumberingAfterBreak="0">
    <w:nsid w:val="38265B86"/>
    <w:multiLevelType w:val="hybridMultilevel"/>
    <w:tmpl w:val="DB3ADBBE"/>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33" w15:restartNumberingAfterBreak="0">
    <w:nsid w:val="38B1226F"/>
    <w:multiLevelType w:val="hybridMultilevel"/>
    <w:tmpl w:val="4016E3AA"/>
    <w:lvl w:ilvl="0" w:tplc="3500B088">
      <w:start w:val="1"/>
      <w:numFmt w:val="lowerRoman"/>
      <w:lvlText w:val="(%1)"/>
      <w:lvlJc w:val="left"/>
      <w:pPr>
        <w:ind w:left="1080"/>
      </w:pPr>
      <w:rPr>
        <w:rFonts w:ascii="Calibri" w:eastAsia="Calibri" w:hAnsi="Calibri" w:cs="Calibri"/>
        <w:b w:val="0"/>
        <w:i w:val="0"/>
        <w:strike w:val="0"/>
        <w:dstrike w:val="0"/>
        <w:color w:val="000000"/>
        <w:sz w:val="20"/>
        <w:szCs w:val="20"/>
        <w:u w:val="none" w:color="000000"/>
        <w:bdr w:val="none" w:sz="0" w:space="0" w:color="auto"/>
        <w:shd w:val="clear" w:color="auto" w:fill="auto"/>
        <w:vertAlign w:val="baseline"/>
      </w:rPr>
    </w:lvl>
    <w:lvl w:ilvl="1" w:tplc="CEAC5690">
      <w:start w:val="1"/>
      <w:numFmt w:val="lowerLetter"/>
      <w:lvlText w:val="%2"/>
      <w:lvlJc w:val="left"/>
      <w:pPr>
        <w:ind w:left="1547"/>
      </w:pPr>
      <w:rPr>
        <w:rFonts w:ascii="Calibri" w:eastAsia="Calibri" w:hAnsi="Calibri" w:cs="Calibri"/>
        <w:b w:val="0"/>
        <w:i w:val="0"/>
        <w:strike w:val="0"/>
        <w:dstrike w:val="0"/>
        <w:color w:val="000000"/>
        <w:sz w:val="20"/>
        <w:szCs w:val="20"/>
        <w:u w:val="none" w:color="000000"/>
        <w:bdr w:val="none" w:sz="0" w:space="0" w:color="auto"/>
        <w:shd w:val="clear" w:color="auto" w:fill="auto"/>
        <w:vertAlign w:val="baseline"/>
      </w:rPr>
    </w:lvl>
    <w:lvl w:ilvl="2" w:tplc="3C666E06">
      <w:start w:val="1"/>
      <w:numFmt w:val="lowerRoman"/>
      <w:lvlText w:val="%3"/>
      <w:lvlJc w:val="left"/>
      <w:pPr>
        <w:ind w:left="2267"/>
      </w:pPr>
      <w:rPr>
        <w:rFonts w:ascii="Calibri" w:eastAsia="Calibri" w:hAnsi="Calibri" w:cs="Calibri"/>
        <w:b w:val="0"/>
        <w:i w:val="0"/>
        <w:strike w:val="0"/>
        <w:dstrike w:val="0"/>
        <w:color w:val="000000"/>
        <w:sz w:val="20"/>
        <w:szCs w:val="20"/>
        <w:u w:val="none" w:color="000000"/>
        <w:bdr w:val="none" w:sz="0" w:space="0" w:color="auto"/>
        <w:shd w:val="clear" w:color="auto" w:fill="auto"/>
        <w:vertAlign w:val="baseline"/>
      </w:rPr>
    </w:lvl>
    <w:lvl w:ilvl="3" w:tplc="59AC95D6">
      <w:start w:val="1"/>
      <w:numFmt w:val="decimal"/>
      <w:lvlText w:val="%4"/>
      <w:lvlJc w:val="left"/>
      <w:pPr>
        <w:ind w:left="2987"/>
      </w:pPr>
      <w:rPr>
        <w:rFonts w:ascii="Calibri" w:eastAsia="Calibri" w:hAnsi="Calibri" w:cs="Calibri"/>
        <w:b w:val="0"/>
        <w:i w:val="0"/>
        <w:strike w:val="0"/>
        <w:dstrike w:val="0"/>
        <w:color w:val="000000"/>
        <w:sz w:val="20"/>
        <w:szCs w:val="20"/>
        <w:u w:val="none" w:color="000000"/>
        <w:bdr w:val="none" w:sz="0" w:space="0" w:color="auto"/>
        <w:shd w:val="clear" w:color="auto" w:fill="auto"/>
        <w:vertAlign w:val="baseline"/>
      </w:rPr>
    </w:lvl>
    <w:lvl w:ilvl="4" w:tplc="E04EB054">
      <w:start w:val="1"/>
      <w:numFmt w:val="lowerLetter"/>
      <w:lvlText w:val="%5"/>
      <w:lvlJc w:val="left"/>
      <w:pPr>
        <w:ind w:left="3707"/>
      </w:pPr>
      <w:rPr>
        <w:rFonts w:ascii="Calibri" w:eastAsia="Calibri" w:hAnsi="Calibri" w:cs="Calibri"/>
        <w:b w:val="0"/>
        <w:i w:val="0"/>
        <w:strike w:val="0"/>
        <w:dstrike w:val="0"/>
        <w:color w:val="000000"/>
        <w:sz w:val="20"/>
        <w:szCs w:val="20"/>
        <w:u w:val="none" w:color="000000"/>
        <w:bdr w:val="none" w:sz="0" w:space="0" w:color="auto"/>
        <w:shd w:val="clear" w:color="auto" w:fill="auto"/>
        <w:vertAlign w:val="baseline"/>
      </w:rPr>
    </w:lvl>
    <w:lvl w:ilvl="5" w:tplc="28E41220">
      <w:start w:val="1"/>
      <w:numFmt w:val="lowerRoman"/>
      <w:lvlText w:val="%6"/>
      <w:lvlJc w:val="left"/>
      <w:pPr>
        <w:ind w:left="4427"/>
      </w:pPr>
      <w:rPr>
        <w:rFonts w:ascii="Calibri" w:eastAsia="Calibri" w:hAnsi="Calibri" w:cs="Calibri"/>
        <w:b w:val="0"/>
        <w:i w:val="0"/>
        <w:strike w:val="0"/>
        <w:dstrike w:val="0"/>
        <w:color w:val="000000"/>
        <w:sz w:val="20"/>
        <w:szCs w:val="20"/>
        <w:u w:val="none" w:color="000000"/>
        <w:bdr w:val="none" w:sz="0" w:space="0" w:color="auto"/>
        <w:shd w:val="clear" w:color="auto" w:fill="auto"/>
        <w:vertAlign w:val="baseline"/>
      </w:rPr>
    </w:lvl>
    <w:lvl w:ilvl="6" w:tplc="94B435AA">
      <w:start w:val="1"/>
      <w:numFmt w:val="decimal"/>
      <w:lvlText w:val="%7"/>
      <w:lvlJc w:val="left"/>
      <w:pPr>
        <w:ind w:left="5147"/>
      </w:pPr>
      <w:rPr>
        <w:rFonts w:ascii="Calibri" w:eastAsia="Calibri" w:hAnsi="Calibri" w:cs="Calibri"/>
        <w:b w:val="0"/>
        <w:i w:val="0"/>
        <w:strike w:val="0"/>
        <w:dstrike w:val="0"/>
        <w:color w:val="000000"/>
        <w:sz w:val="20"/>
        <w:szCs w:val="20"/>
        <w:u w:val="none" w:color="000000"/>
        <w:bdr w:val="none" w:sz="0" w:space="0" w:color="auto"/>
        <w:shd w:val="clear" w:color="auto" w:fill="auto"/>
        <w:vertAlign w:val="baseline"/>
      </w:rPr>
    </w:lvl>
    <w:lvl w:ilvl="7" w:tplc="26FE419E">
      <w:start w:val="1"/>
      <w:numFmt w:val="lowerLetter"/>
      <w:lvlText w:val="%8"/>
      <w:lvlJc w:val="left"/>
      <w:pPr>
        <w:ind w:left="5867"/>
      </w:pPr>
      <w:rPr>
        <w:rFonts w:ascii="Calibri" w:eastAsia="Calibri" w:hAnsi="Calibri" w:cs="Calibri"/>
        <w:b w:val="0"/>
        <w:i w:val="0"/>
        <w:strike w:val="0"/>
        <w:dstrike w:val="0"/>
        <w:color w:val="000000"/>
        <w:sz w:val="20"/>
        <w:szCs w:val="20"/>
        <w:u w:val="none" w:color="000000"/>
        <w:bdr w:val="none" w:sz="0" w:space="0" w:color="auto"/>
        <w:shd w:val="clear" w:color="auto" w:fill="auto"/>
        <w:vertAlign w:val="baseline"/>
      </w:rPr>
    </w:lvl>
    <w:lvl w:ilvl="8" w:tplc="B42A4BE8">
      <w:start w:val="1"/>
      <w:numFmt w:val="lowerRoman"/>
      <w:lvlText w:val="%9"/>
      <w:lvlJc w:val="left"/>
      <w:pPr>
        <w:ind w:left="6587"/>
      </w:pPr>
      <w:rPr>
        <w:rFonts w:ascii="Calibri" w:eastAsia="Calibri" w:hAnsi="Calibri" w:cs="Calibri"/>
        <w:b w:val="0"/>
        <w:i w:val="0"/>
        <w:strike w:val="0"/>
        <w:dstrike w:val="0"/>
        <w:color w:val="000000"/>
        <w:sz w:val="20"/>
        <w:szCs w:val="20"/>
        <w:u w:val="none" w:color="000000"/>
        <w:bdr w:val="none" w:sz="0" w:space="0" w:color="auto"/>
        <w:shd w:val="clear" w:color="auto" w:fill="auto"/>
        <w:vertAlign w:val="baseline"/>
      </w:rPr>
    </w:lvl>
  </w:abstractNum>
  <w:abstractNum w:abstractNumId="34" w15:restartNumberingAfterBreak="0">
    <w:nsid w:val="38C87FD6"/>
    <w:multiLevelType w:val="hybridMultilevel"/>
    <w:tmpl w:val="6A106226"/>
    <w:lvl w:ilvl="0" w:tplc="64A46170">
      <w:start w:val="1"/>
      <w:numFmt w:val="lowerRoman"/>
      <w:lvlText w:val="%1."/>
      <w:lvlJc w:val="left"/>
      <w:pPr>
        <w:ind w:left="3960" w:hanging="720"/>
      </w:pPr>
      <w:rPr>
        <w:rFonts w:hint="default"/>
      </w:rPr>
    </w:lvl>
    <w:lvl w:ilvl="1" w:tplc="18090019" w:tentative="1">
      <w:start w:val="1"/>
      <w:numFmt w:val="lowerLetter"/>
      <w:lvlText w:val="%2."/>
      <w:lvlJc w:val="left"/>
      <w:pPr>
        <w:ind w:left="4320" w:hanging="360"/>
      </w:pPr>
    </w:lvl>
    <w:lvl w:ilvl="2" w:tplc="1809001B" w:tentative="1">
      <w:start w:val="1"/>
      <w:numFmt w:val="lowerRoman"/>
      <w:lvlText w:val="%3."/>
      <w:lvlJc w:val="right"/>
      <w:pPr>
        <w:ind w:left="5040" w:hanging="180"/>
      </w:pPr>
    </w:lvl>
    <w:lvl w:ilvl="3" w:tplc="1809000F" w:tentative="1">
      <w:start w:val="1"/>
      <w:numFmt w:val="decimal"/>
      <w:lvlText w:val="%4."/>
      <w:lvlJc w:val="left"/>
      <w:pPr>
        <w:ind w:left="5760" w:hanging="360"/>
      </w:pPr>
    </w:lvl>
    <w:lvl w:ilvl="4" w:tplc="18090019" w:tentative="1">
      <w:start w:val="1"/>
      <w:numFmt w:val="lowerLetter"/>
      <w:lvlText w:val="%5."/>
      <w:lvlJc w:val="left"/>
      <w:pPr>
        <w:ind w:left="6480" w:hanging="360"/>
      </w:pPr>
    </w:lvl>
    <w:lvl w:ilvl="5" w:tplc="1809001B" w:tentative="1">
      <w:start w:val="1"/>
      <w:numFmt w:val="lowerRoman"/>
      <w:lvlText w:val="%6."/>
      <w:lvlJc w:val="right"/>
      <w:pPr>
        <w:ind w:left="7200" w:hanging="180"/>
      </w:pPr>
    </w:lvl>
    <w:lvl w:ilvl="6" w:tplc="1809000F" w:tentative="1">
      <w:start w:val="1"/>
      <w:numFmt w:val="decimal"/>
      <w:lvlText w:val="%7."/>
      <w:lvlJc w:val="left"/>
      <w:pPr>
        <w:ind w:left="7920" w:hanging="360"/>
      </w:pPr>
    </w:lvl>
    <w:lvl w:ilvl="7" w:tplc="18090019" w:tentative="1">
      <w:start w:val="1"/>
      <w:numFmt w:val="lowerLetter"/>
      <w:lvlText w:val="%8."/>
      <w:lvlJc w:val="left"/>
      <w:pPr>
        <w:ind w:left="8640" w:hanging="360"/>
      </w:pPr>
    </w:lvl>
    <w:lvl w:ilvl="8" w:tplc="1809001B" w:tentative="1">
      <w:start w:val="1"/>
      <w:numFmt w:val="lowerRoman"/>
      <w:lvlText w:val="%9."/>
      <w:lvlJc w:val="right"/>
      <w:pPr>
        <w:ind w:left="9360" w:hanging="180"/>
      </w:pPr>
    </w:lvl>
  </w:abstractNum>
  <w:abstractNum w:abstractNumId="35" w15:restartNumberingAfterBreak="0">
    <w:nsid w:val="39467773"/>
    <w:multiLevelType w:val="hybridMultilevel"/>
    <w:tmpl w:val="8188BA1C"/>
    <w:lvl w:ilvl="0" w:tplc="18090001">
      <w:start w:val="1"/>
      <w:numFmt w:val="bullet"/>
      <w:lvlText w:val=""/>
      <w:lvlJc w:val="left"/>
      <w:pPr>
        <w:ind w:left="1303"/>
      </w:pPr>
      <w:rPr>
        <w:rFonts w:ascii="Symbol" w:hAnsi="Symbol" w:hint="default"/>
        <w:b w:val="0"/>
        <w:i w:val="0"/>
        <w:strike w:val="0"/>
        <w:dstrike w:val="0"/>
        <w:color w:val="000000"/>
        <w:sz w:val="22"/>
        <w:szCs w:val="22"/>
        <w:u w:val="none" w:color="000000"/>
        <w:bdr w:val="none" w:sz="0" w:space="0" w:color="auto"/>
        <w:shd w:val="clear" w:color="auto" w:fill="auto"/>
        <w:vertAlign w:val="baseline"/>
      </w:rPr>
    </w:lvl>
    <w:lvl w:ilvl="1" w:tplc="584A8F4E">
      <w:start w:val="1"/>
      <w:numFmt w:val="lowerLetter"/>
      <w:lvlText w:val="%2"/>
      <w:lvlJc w:val="left"/>
      <w:pPr>
        <w:ind w:left="1581"/>
      </w:pPr>
      <w:rPr>
        <w:rFonts w:ascii="Calibri" w:eastAsia="Calibri" w:hAnsi="Calibri" w:cs="Calibri"/>
        <w:b w:val="0"/>
        <w:i w:val="0"/>
        <w:strike w:val="0"/>
        <w:dstrike w:val="0"/>
        <w:color w:val="000000"/>
        <w:sz w:val="22"/>
        <w:szCs w:val="22"/>
        <w:u w:val="none" w:color="000000"/>
        <w:bdr w:val="none" w:sz="0" w:space="0" w:color="auto"/>
        <w:shd w:val="clear" w:color="auto" w:fill="auto"/>
        <w:vertAlign w:val="baseline"/>
      </w:rPr>
    </w:lvl>
    <w:lvl w:ilvl="2" w:tplc="1C5EA56A">
      <w:start w:val="1"/>
      <w:numFmt w:val="lowerRoman"/>
      <w:lvlText w:val="%3"/>
      <w:lvlJc w:val="left"/>
      <w:pPr>
        <w:ind w:left="2301"/>
      </w:pPr>
      <w:rPr>
        <w:rFonts w:ascii="Calibri" w:eastAsia="Calibri" w:hAnsi="Calibri" w:cs="Calibri"/>
        <w:b w:val="0"/>
        <w:i w:val="0"/>
        <w:strike w:val="0"/>
        <w:dstrike w:val="0"/>
        <w:color w:val="000000"/>
        <w:sz w:val="22"/>
        <w:szCs w:val="22"/>
        <w:u w:val="none" w:color="000000"/>
        <w:bdr w:val="none" w:sz="0" w:space="0" w:color="auto"/>
        <w:shd w:val="clear" w:color="auto" w:fill="auto"/>
        <w:vertAlign w:val="baseline"/>
      </w:rPr>
    </w:lvl>
    <w:lvl w:ilvl="3" w:tplc="55F037DC">
      <w:start w:val="1"/>
      <w:numFmt w:val="decimal"/>
      <w:lvlText w:val="%4"/>
      <w:lvlJc w:val="left"/>
      <w:pPr>
        <w:ind w:left="3021"/>
      </w:pPr>
      <w:rPr>
        <w:rFonts w:ascii="Calibri" w:eastAsia="Calibri" w:hAnsi="Calibri" w:cs="Calibri"/>
        <w:b w:val="0"/>
        <w:i w:val="0"/>
        <w:strike w:val="0"/>
        <w:dstrike w:val="0"/>
        <w:color w:val="000000"/>
        <w:sz w:val="22"/>
        <w:szCs w:val="22"/>
        <w:u w:val="none" w:color="000000"/>
        <w:bdr w:val="none" w:sz="0" w:space="0" w:color="auto"/>
        <w:shd w:val="clear" w:color="auto" w:fill="auto"/>
        <w:vertAlign w:val="baseline"/>
      </w:rPr>
    </w:lvl>
    <w:lvl w:ilvl="4" w:tplc="4BCEAECA">
      <w:start w:val="1"/>
      <w:numFmt w:val="lowerLetter"/>
      <w:lvlText w:val="%5"/>
      <w:lvlJc w:val="left"/>
      <w:pPr>
        <w:ind w:left="3741"/>
      </w:pPr>
      <w:rPr>
        <w:rFonts w:ascii="Calibri" w:eastAsia="Calibri" w:hAnsi="Calibri" w:cs="Calibri"/>
        <w:b w:val="0"/>
        <w:i w:val="0"/>
        <w:strike w:val="0"/>
        <w:dstrike w:val="0"/>
        <w:color w:val="000000"/>
        <w:sz w:val="22"/>
        <w:szCs w:val="22"/>
        <w:u w:val="none" w:color="000000"/>
        <w:bdr w:val="none" w:sz="0" w:space="0" w:color="auto"/>
        <w:shd w:val="clear" w:color="auto" w:fill="auto"/>
        <w:vertAlign w:val="baseline"/>
      </w:rPr>
    </w:lvl>
    <w:lvl w:ilvl="5" w:tplc="F96E9BA6">
      <w:start w:val="1"/>
      <w:numFmt w:val="lowerRoman"/>
      <w:lvlText w:val="%6"/>
      <w:lvlJc w:val="left"/>
      <w:pPr>
        <w:ind w:left="4461"/>
      </w:pPr>
      <w:rPr>
        <w:rFonts w:ascii="Calibri" w:eastAsia="Calibri" w:hAnsi="Calibri" w:cs="Calibri"/>
        <w:b w:val="0"/>
        <w:i w:val="0"/>
        <w:strike w:val="0"/>
        <w:dstrike w:val="0"/>
        <w:color w:val="000000"/>
        <w:sz w:val="22"/>
        <w:szCs w:val="22"/>
        <w:u w:val="none" w:color="000000"/>
        <w:bdr w:val="none" w:sz="0" w:space="0" w:color="auto"/>
        <w:shd w:val="clear" w:color="auto" w:fill="auto"/>
        <w:vertAlign w:val="baseline"/>
      </w:rPr>
    </w:lvl>
    <w:lvl w:ilvl="6" w:tplc="DC404262">
      <w:start w:val="1"/>
      <w:numFmt w:val="decimal"/>
      <w:lvlText w:val="%7"/>
      <w:lvlJc w:val="left"/>
      <w:pPr>
        <w:ind w:left="5181"/>
      </w:pPr>
      <w:rPr>
        <w:rFonts w:ascii="Calibri" w:eastAsia="Calibri" w:hAnsi="Calibri" w:cs="Calibri"/>
        <w:b w:val="0"/>
        <w:i w:val="0"/>
        <w:strike w:val="0"/>
        <w:dstrike w:val="0"/>
        <w:color w:val="000000"/>
        <w:sz w:val="22"/>
        <w:szCs w:val="22"/>
        <w:u w:val="none" w:color="000000"/>
        <w:bdr w:val="none" w:sz="0" w:space="0" w:color="auto"/>
        <w:shd w:val="clear" w:color="auto" w:fill="auto"/>
        <w:vertAlign w:val="baseline"/>
      </w:rPr>
    </w:lvl>
    <w:lvl w:ilvl="7" w:tplc="149A94FE">
      <w:start w:val="1"/>
      <w:numFmt w:val="lowerLetter"/>
      <w:lvlText w:val="%8"/>
      <w:lvlJc w:val="left"/>
      <w:pPr>
        <w:ind w:left="5901"/>
      </w:pPr>
      <w:rPr>
        <w:rFonts w:ascii="Calibri" w:eastAsia="Calibri" w:hAnsi="Calibri" w:cs="Calibri"/>
        <w:b w:val="0"/>
        <w:i w:val="0"/>
        <w:strike w:val="0"/>
        <w:dstrike w:val="0"/>
        <w:color w:val="000000"/>
        <w:sz w:val="22"/>
        <w:szCs w:val="22"/>
        <w:u w:val="none" w:color="000000"/>
        <w:bdr w:val="none" w:sz="0" w:space="0" w:color="auto"/>
        <w:shd w:val="clear" w:color="auto" w:fill="auto"/>
        <w:vertAlign w:val="baseline"/>
      </w:rPr>
    </w:lvl>
    <w:lvl w:ilvl="8" w:tplc="69AC7C6E">
      <w:start w:val="1"/>
      <w:numFmt w:val="lowerRoman"/>
      <w:lvlText w:val="%9"/>
      <w:lvlJc w:val="left"/>
      <w:pPr>
        <w:ind w:left="6621"/>
      </w:pPr>
      <w:rPr>
        <w:rFonts w:ascii="Calibri" w:eastAsia="Calibri" w:hAnsi="Calibri" w:cs="Calibri"/>
        <w:b w:val="0"/>
        <w:i w:val="0"/>
        <w:strike w:val="0"/>
        <w:dstrike w:val="0"/>
        <w:color w:val="000000"/>
        <w:sz w:val="22"/>
        <w:szCs w:val="22"/>
        <w:u w:val="none" w:color="000000"/>
        <w:bdr w:val="none" w:sz="0" w:space="0" w:color="auto"/>
        <w:shd w:val="clear" w:color="auto" w:fill="auto"/>
        <w:vertAlign w:val="baseline"/>
      </w:rPr>
    </w:lvl>
  </w:abstractNum>
  <w:abstractNum w:abstractNumId="36" w15:restartNumberingAfterBreak="0">
    <w:nsid w:val="3FED3498"/>
    <w:multiLevelType w:val="hybridMultilevel"/>
    <w:tmpl w:val="190E87BE"/>
    <w:lvl w:ilvl="0" w:tplc="18090017">
      <w:start w:val="1"/>
      <w:numFmt w:val="lowerLetter"/>
      <w:lvlText w:val="%1)"/>
      <w:lvlJc w:val="left"/>
      <w:pPr>
        <w:ind w:left="4320" w:hanging="360"/>
      </w:pPr>
    </w:lvl>
    <w:lvl w:ilvl="1" w:tplc="18090019">
      <w:start w:val="1"/>
      <w:numFmt w:val="lowerLetter"/>
      <w:lvlText w:val="%2."/>
      <w:lvlJc w:val="left"/>
      <w:pPr>
        <w:ind w:left="5040" w:hanging="360"/>
      </w:pPr>
    </w:lvl>
    <w:lvl w:ilvl="2" w:tplc="1809001B">
      <w:start w:val="1"/>
      <w:numFmt w:val="lowerRoman"/>
      <w:lvlText w:val="%3."/>
      <w:lvlJc w:val="right"/>
      <w:pPr>
        <w:ind w:left="5760" w:hanging="180"/>
      </w:pPr>
    </w:lvl>
    <w:lvl w:ilvl="3" w:tplc="1809000F">
      <w:start w:val="1"/>
      <w:numFmt w:val="decimal"/>
      <w:lvlText w:val="%4."/>
      <w:lvlJc w:val="left"/>
      <w:pPr>
        <w:ind w:left="6480" w:hanging="360"/>
      </w:pPr>
    </w:lvl>
    <w:lvl w:ilvl="4" w:tplc="18090019">
      <w:start w:val="1"/>
      <w:numFmt w:val="lowerLetter"/>
      <w:lvlText w:val="%5."/>
      <w:lvlJc w:val="left"/>
      <w:pPr>
        <w:ind w:left="7200" w:hanging="360"/>
      </w:pPr>
    </w:lvl>
    <w:lvl w:ilvl="5" w:tplc="1809001B">
      <w:start w:val="1"/>
      <w:numFmt w:val="lowerRoman"/>
      <w:lvlText w:val="%6."/>
      <w:lvlJc w:val="right"/>
      <w:pPr>
        <w:ind w:left="7920" w:hanging="180"/>
      </w:pPr>
    </w:lvl>
    <w:lvl w:ilvl="6" w:tplc="1809000F">
      <w:start w:val="1"/>
      <w:numFmt w:val="decimal"/>
      <w:lvlText w:val="%7."/>
      <w:lvlJc w:val="left"/>
      <w:pPr>
        <w:ind w:left="8640" w:hanging="360"/>
      </w:pPr>
    </w:lvl>
    <w:lvl w:ilvl="7" w:tplc="18090019">
      <w:start w:val="1"/>
      <w:numFmt w:val="lowerLetter"/>
      <w:lvlText w:val="%8."/>
      <w:lvlJc w:val="left"/>
      <w:pPr>
        <w:ind w:left="9360" w:hanging="360"/>
      </w:pPr>
    </w:lvl>
    <w:lvl w:ilvl="8" w:tplc="1809001B">
      <w:start w:val="1"/>
      <w:numFmt w:val="lowerRoman"/>
      <w:lvlText w:val="%9."/>
      <w:lvlJc w:val="right"/>
      <w:pPr>
        <w:ind w:left="10080" w:hanging="180"/>
      </w:pPr>
    </w:lvl>
  </w:abstractNum>
  <w:abstractNum w:abstractNumId="37" w15:restartNumberingAfterBreak="0">
    <w:nsid w:val="409A26C4"/>
    <w:multiLevelType w:val="hybridMultilevel"/>
    <w:tmpl w:val="AE22B97C"/>
    <w:lvl w:ilvl="0" w:tplc="1809000F">
      <w:start w:val="1"/>
      <w:numFmt w:val="decimal"/>
      <w:lvlText w:val="%1."/>
      <w:lvlJc w:val="left"/>
      <w:pPr>
        <w:ind w:left="720" w:hanging="360"/>
      </w:pPr>
    </w:lvl>
    <w:lvl w:ilvl="1" w:tplc="18090019">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38" w15:restartNumberingAfterBreak="0">
    <w:nsid w:val="41436C4B"/>
    <w:multiLevelType w:val="hybridMultilevel"/>
    <w:tmpl w:val="1604EB34"/>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39" w15:restartNumberingAfterBreak="0">
    <w:nsid w:val="41FE5F83"/>
    <w:multiLevelType w:val="hybridMultilevel"/>
    <w:tmpl w:val="74148472"/>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40" w15:restartNumberingAfterBreak="0">
    <w:nsid w:val="423C386F"/>
    <w:multiLevelType w:val="hybridMultilevel"/>
    <w:tmpl w:val="1ACED7E4"/>
    <w:lvl w:ilvl="0" w:tplc="93DE56BE">
      <w:start w:val="1"/>
      <w:numFmt w:val="decimal"/>
      <w:lvlText w:val="(%1)"/>
      <w:lvlJc w:val="left"/>
      <w:pPr>
        <w:ind w:left="405" w:hanging="360"/>
      </w:pPr>
      <w:rPr>
        <w:rFonts w:hint="default"/>
      </w:rPr>
    </w:lvl>
    <w:lvl w:ilvl="1" w:tplc="18090019" w:tentative="1">
      <w:start w:val="1"/>
      <w:numFmt w:val="lowerLetter"/>
      <w:lvlText w:val="%2."/>
      <w:lvlJc w:val="left"/>
      <w:pPr>
        <w:ind w:left="1125" w:hanging="360"/>
      </w:pPr>
    </w:lvl>
    <w:lvl w:ilvl="2" w:tplc="1809001B" w:tentative="1">
      <w:start w:val="1"/>
      <w:numFmt w:val="lowerRoman"/>
      <w:lvlText w:val="%3."/>
      <w:lvlJc w:val="right"/>
      <w:pPr>
        <w:ind w:left="1845" w:hanging="180"/>
      </w:pPr>
    </w:lvl>
    <w:lvl w:ilvl="3" w:tplc="1809000F" w:tentative="1">
      <w:start w:val="1"/>
      <w:numFmt w:val="decimal"/>
      <w:lvlText w:val="%4."/>
      <w:lvlJc w:val="left"/>
      <w:pPr>
        <w:ind w:left="2565" w:hanging="360"/>
      </w:pPr>
    </w:lvl>
    <w:lvl w:ilvl="4" w:tplc="18090019" w:tentative="1">
      <w:start w:val="1"/>
      <w:numFmt w:val="lowerLetter"/>
      <w:lvlText w:val="%5."/>
      <w:lvlJc w:val="left"/>
      <w:pPr>
        <w:ind w:left="3285" w:hanging="360"/>
      </w:pPr>
    </w:lvl>
    <w:lvl w:ilvl="5" w:tplc="1809001B" w:tentative="1">
      <w:start w:val="1"/>
      <w:numFmt w:val="lowerRoman"/>
      <w:lvlText w:val="%6."/>
      <w:lvlJc w:val="right"/>
      <w:pPr>
        <w:ind w:left="4005" w:hanging="180"/>
      </w:pPr>
    </w:lvl>
    <w:lvl w:ilvl="6" w:tplc="1809000F" w:tentative="1">
      <w:start w:val="1"/>
      <w:numFmt w:val="decimal"/>
      <w:lvlText w:val="%7."/>
      <w:lvlJc w:val="left"/>
      <w:pPr>
        <w:ind w:left="4725" w:hanging="360"/>
      </w:pPr>
    </w:lvl>
    <w:lvl w:ilvl="7" w:tplc="18090019" w:tentative="1">
      <w:start w:val="1"/>
      <w:numFmt w:val="lowerLetter"/>
      <w:lvlText w:val="%8."/>
      <w:lvlJc w:val="left"/>
      <w:pPr>
        <w:ind w:left="5445" w:hanging="360"/>
      </w:pPr>
    </w:lvl>
    <w:lvl w:ilvl="8" w:tplc="1809001B" w:tentative="1">
      <w:start w:val="1"/>
      <w:numFmt w:val="lowerRoman"/>
      <w:lvlText w:val="%9."/>
      <w:lvlJc w:val="right"/>
      <w:pPr>
        <w:ind w:left="6165" w:hanging="180"/>
      </w:pPr>
    </w:lvl>
  </w:abstractNum>
  <w:abstractNum w:abstractNumId="41" w15:restartNumberingAfterBreak="0">
    <w:nsid w:val="4240587C"/>
    <w:multiLevelType w:val="hybridMultilevel"/>
    <w:tmpl w:val="0DB8A8B0"/>
    <w:lvl w:ilvl="0" w:tplc="891EB562">
      <w:start w:val="1"/>
      <w:numFmt w:val="lowerRoman"/>
      <w:lvlText w:val="%1."/>
      <w:lvlJc w:val="left"/>
      <w:pPr>
        <w:ind w:left="2160" w:hanging="720"/>
      </w:pPr>
      <w:rPr>
        <w:rFonts w:hint="default"/>
      </w:rPr>
    </w:lvl>
    <w:lvl w:ilvl="1" w:tplc="18090019" w:tentative="1">
      <w:start w:val="1"/>
      <w:numFmt w:val="lowerLetter"/>
      <w:lvlText w:val="%2."/>
      <w:lvlJc w:val="left"/>
      <w:pPr>
        <w:ind w:left="2520" w:hanging="360"/>
      </w:pPr>
    </w:lvl>
    <w:lvl w:ilvl="2" w:tplc="1809001B" w:tentative="1">
      <w:start w:val="1"/>
      <w:numFmt w:val="lowerRoman"/>
      <w:lvlText w:val="%3."/>
      <w:lvlJc w:val="right"/>
      <w:pPr>
        <w:ind w:left="3240" w:hanging="180"/>
      </w:pPr>
    </w:lvl>
    <w:lvl w:ilvl="3" w:tplc="1809000F" w:tentative="1">
      <w:start w:val="1"/>
      <w:numFmt w:val="decimal"/>
      <w:lvlText w:val="%4."/>
      <w:lvlJc w:val="left"/>
      <w:pPr>
        <w:ind w:left="3960" w:hanging="360"/>
      </w:pPr>
    </w:lvl>
    <w:lvl w:ilvl="4" w:tplc="18090019" w:tentative="1">
      <w:start w:val="1"/>
      <w:numFmt w:val="lowerLetter"/>
      <w:lvlText w:val="%5."/>
      <w:lvlJc w:val="left"/>
      <w:pPr>
        <w:ind w:left="4680" w:hanging="360"/>
      </w:pPr>
    </w:lvl>
    <w:lvl w:ilvl="5" w:tplc="1809001B" w:tentative="1">
      <w:start w:val="1"/>
      <w:numFmt w:val="lowerRoman"/>
      <w:lvlText w:val="%6."/>
      <w:lvlJc w:val="right"/>
      <w:pPr>
        <w:ind w:left="5400" w:hanging="180"/>
      </w:pPr>
    </w:lvl>
    <w:lvl w:ilvl="6" w:tplc="1809000F" w:tentative="1">
      <w:start w:val="1"/>
      <w:numFmt w:val="decimal"/>
      <w:lvlText w:val="%7."/>
      <w:lvlJc w:val="left"/>
      <w:pPr>
        <w:ind w:left="6120" w:hanging="360"/>
      </w:pPr>
    </w:lvl>
    <w:lvl w:ilvl="7" w:tplc="18090019" w:tentative="1">
      <w:start w:val="1"/>
      <w:numFmt w:val="lowerLetter"/>
      <w:lvlText w:val="%8."/>
      <w:lvlJc w:val="left"/>
      <w:pPr>
        <w:ind w:left="6840" w:hanging="360"/>
      </w:pPr>
    </w:lvl>
    <w:lvl w:ilvl="8" w:tplc="1809001B" w:tentative="1">
      <w:start w:val="1"/>
      <w:numFmt w:val="lowerRoman"/>
      <w:lvlText w:val="%9."/>
      <w:lvlJc w:val="right"/>
      <w:pPr>
        <w:ind w:left="7560" w:hanging="180"/>
      </w:pPr>
    </w:lvl>
  </w:abstractNum>
  <w:abstractNum w:abstractNumId="42" w15:restartNumberingAfterBreak="0">
    <w:nsid w:val="44AE153C"/>
    <w:multiLevelType w:val="multilevel"/>
    <w:tmpl w:val="CA4C5412"/>
    <w:lvl w:ilvl="0">
      <w:start w:val="1"/>
      <w:numFmt w:val="decimal"/>
      <w:lvlText w:val="%1"/>
      <w:lvlJc w:val="left"/>
      <w:pPr>
        <w:ind w:left="375" w:hanging="375"/>
      </w:pPr>
      <w:rPr>
        <w:rFonts w:hint="default"/>
      </w:rPr>
    </w:lvl>
    <w:lvl w:ilvl="1">
      <w:start w:val="16"/>
      <w:numFmt w:val="decimal"/>
      <w:lvlText w:val="%1.%2"/>
      <w:lvlJc w:val="left"/>
      <w:pPr>
        <w:ind w:left="375" w:hanging="375"/>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43" w15:restartNumberingAfterBreak="0">
    <w:nsid w:val="46236BAE"/>
    <w:multiLevelType w:val="hybridMultilevel"/>
    <w:tmpl w:val="E3B89DA2"/>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44" w15:restartNumberingAfterBreak="0">
    <w:nsid w:val="466672B1"/>
    <w:multiLevelType w:val="hybridMultilevel"/>
    <w:tmpl w:val="B3B80C06"/>
    <w:lvl w:ilvl="0" w:tplc="1809000F">
      <w:start w:val="1"/>
      <w:numFmt w:val="decimal"/>
      <w:lvlText w:val="%1."/>
      <w:lvlJc w:val="left"/>
      <w:pPr>
        <w:ind w:left="720" w:hanging="360"/>
      </w:p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45" w15:restartNumberingAfterBreak="0">
    <w:nsid w:val="473341CE"/>
    <w:multiLevelType w:val="hybridMultilevel"/>
    <w:tmpl w:val="910C029C"/>
    <w:lvl w:ilvl="0" w:tplc="8242953C">
      <w:start w:val="1"/>
      <w:numFmt w:val="lowerRoman"/>
      <w:lvlText w:val="(%1)"/>
      <w:lvlJc w:val="left"/>
      <w:pPr>
        <w:ind w:left="1440" w:hanging="720"/>
      </w:pPr>
    </w:lvl>
    <w:lvl w:ilvl="1" w:tplc="18090019">
      <w:start w:val="1"/>
      <w:numFmt w:val="lowerLetter"/>
      <w:lvlText w:val="%2."/>
      <w:lvlJc w:val="left"/>
      <w:pPr>
        <w:ind w:left="1800" w:hanging="360"/>
      </w:pPr>
    </w:lvl>
    <w:lvl w:ilvl="2" w:tplc="1809001B">
      <w:start w:val="1"/>
      <w:numFmt w:val="lowerRoman"/>
      <w:lvlText w:val="%3."/>
      <w:lvlJc w:val="right"/>
      <w:pPr>
        <w:ind w:left="2520" w:hanging="180"/>
      </w:pPr>
    </w:lvl>
    <w:lvl w:ilvl="3" w:tplc="1809000F">
      <w:start w:val="1"/>
      <w:numFmt w:val="decimal"/>
      <w:lvlText w:val="%4."/>
      <w:lvlJc w:val="left"/>
      <w:pPr>
        <w:ind w:left="3240" w:hanging="360"/>
      </w:pPr>
    </w:lvl>
    <w:lvl w:ilvl="4" w:tplc="18090019">
      <w:start w:val="1"/>
      <w:numFmt w:val="lowerLetter"/>
      <w:lvlText w:val="%5."/>
      <w:lvlJc w:val="left"/>
      <w:pPr>
        <w:ind w:left="3960" w:hanging="360"/>
      </w:pPr>
    </w:lvl>
    <w:lvl w:ilvl="5" w:tplc="1809001B">
      <w:start w:val="1"/>
      <w:numFmt w:val="lowerRoman"/>
      <w:lvlText w:val="%6."/>
      <w:lvlJc w:val="right"/>
      <w:pPr>
        <w:ind w:left="4680" w:hanging="180"/>
      </w:pPr>
    </w:lvl>
    <w:lvl w:ilvl="6" w:tplc="1809000F">
      <w:start w:val="1"/>
      <w:numFmt w:val="decimal"/>
      <w:lvlText w:val="%7."/>
      <w:lvlJc w:val="left"/>
      <w:pPr>
        <w:ind w:left="5400" w:hanging="360"/>
      </w:pPr>
    </w:lvl>
    <w:lvl w:ilvl="7" w:tplc="18090019">
      <w:start w:val="1"/>
      <w:numFmt w:val="lowerLetter"/>
      <w:lvlText w:val="%8."/>
      <w:lvlJc w:val="left"/>
      <w:pPr>
        <w:ind w:left="6120" w:hanging="360"/>
      </w:pPr>
    </w:lvl>
    <w:lvl w:ilvl="8" w:tplc="1809001B">
      <w:start w:val="1"/>
      <w:numFmt w:val="lowerRoman"/>
      <w:lvlText w:val="%9."/>
      <w:lvlJc w:val="right"/>
      <w:pPr>
        <w:ind w:left="6840" w:hanging="180"/>
      </w:pPr>
    </w:lvl>
  </w:abstractNum>
  <w:abstractNum w:abstractNumId="46" w15:restartNumberingAfterBreak="0">
    <w:nsid w:val="48FC34F5"/>
    <w:multiLevelType w:val="hybridMultilevel"/>
    <w:tmpl w:val="AD32F986"/>
    <w:lvl w:ilvl="0" w:tplc="18090003">
      <w:start w:val="1"/>
      <w:numFmt w:val="bullet"/>
      <w:lvlText w:val="o"/>
      <w:lvlJc w:val="left"/>
      <w:pPr>
        <w:ind w:left="1434" w:hanging="360"/>
      </w:pPr>
      <w:rPr>
        <w:rFonts w:ascii="Courier New" w:hAnsi="Courier New" w:cs="Courier New" w:hint="default"/>
      </w:rPr>
    </w:lvl>
    <w:lvl w:ilvl="1" w:tplc="08090003" w:tentative="1">
      <w:start w:val="1"/>
      <w:numFmt w:val="bullet"/>
      <w:lvlText w:val="o"/>
      <w:lvlJc w:val="left"/>
      <w:pPr>
        <w:ind w:left="2154" w:hanging="360"/>
      </w:pPr>
      <w:rPr>
        <w:rFonts w:ascii="Courier New" w:hAnsi="Courier New" w:cs="Courier New" w:hint="default"/>
      </w:rPr>
    </w:lvl>
    <w:lvl w:ilvl="2" w:tplc="08090005" w:tentative="1">
      <w:start w:val="1"/>
      <w:numFmt w:val="bullet"/>
      <w:lvlText w:val=""/>
      <w:lvlJc w:val="left"/>
      <w:pPr>
        <w:ind w:left="2874" w:hanging="360"/>
      </w:pPr>
      <w:rPr>
        <w:rFonts w:ascii="Wingdings" w:hAnsi="Wingdings" w:hint="default"/>
      </w:rPr>
    </w:lvl>
    <w:lvl w:ilvl="3" w:tplc="08090001" w:tentative="1">
      <w:start w:val="1"/>
      <w:numFmt w:val="bullet"/>
      <w:lvlText w:val=""/>
      <w:lvlJc w:val="left"/>
      <w:pPr>
        <w:ind w:left="3594" w:hanging="360"/>
      </w:pPr>
      <w:rPr>
        <w:rFonts w:ascii="Symbol" w:hAnsi="Symbol" w:hint="default"/>
      </w:rPr>
    </w:lvl>
    <w:lvl w:ilvl="4" w:tplc="08090003" w:tentative="1">
      <w:start w:val="1"/>
      <w:numFmt w:val="bullet"/>
      <w:lvlText w:val="o"/>
      <w:lvlJc w:val="left"/>
      <w:pPr>
        <w:ind w:left="4314" w:hanging="360"/>
      </w:pPr>
      <w:rPr>
        <w:rFonts w:ascii="Courier New" w:hAnsi="Courier New" w:cs="Courier New" w:hint="default"/>
      </w:rPr>
    </w:lvl>
    <w:lvl w:ilvl="5" w:tplc="08090005" w:tentative="1">
      <w:start w:val="1"/>
      <w:numFmt w:val="bullet"/>
      <w:lvlText w:val=""/>
      <w:lvlJc w:val="left"/>
      <w:pPr>
        <w:ind w:left="5034" w:hanging="360"/>
      </w:pPr>
      <w:rPr>
        <w:rFonts w:ascii="Wingdings" w:hAnsi="Wingdings" w:hint="default"/>
      </w:rPr>
    </w:lvl>
    <w:lvl w:ilvl="6" w:tplc="08090001" w:tentative="1">
      <w:start w:val="1"/>
      <w:numFmt w:val="bullet"/>
      <w:lvlText w:val=""/>
      <w:lvlJc w:val="left"/>
      <w:pPr>
        <w:ind w:left="5754" w:hanging="360"/>
      </w:pPr>
      <w:rPr>
        <w:rFonts w:ascii="Symbol" w:hAnsi="Symbol" w:hint="default"/>
      </w:rPr>
    </w:lvl>
    <w:lvl w:ilvl="7" w:tplc="08090003" w:tentative="1">
      <w:start w:val="1"/>
      <w:numFmt w:val="bullet"/>
      <w:lvlText w:val="o"/>
      <w:lvlJc w:val="left"/>
      <w:pPr>
        <w:ind w:left="6474" w:hanging="360"/>
      </w:pPr>
      <w:rPr>
        <w:rFonts w:ascii="Courier New" w:hAnsi="Courier New" w:cs="Courier New" w:hint="default"/>
      </w:rPr>
    </w:lvl>
    <w:lvl w:ilvl="8" w:tplc="08090005" w:tentative="1">
      <w:start w:val="1"/>
      <w:numFmt w:val="bullet"/>
      <w:lvlText w:val=""/>
      <w:lvlJc w:val="left"/>
      <w:pPr>
        <w:ind w:left="7194" w:hanging="360"/>
      </w:pPr>
      <w:rPr>
        <w:rFonts w:ascii="Wingdings" w:hAnsi="Wingdings" w:hint="default"/>
      </w:rPr>
    </w:lvl>
  </w:abstractNum>
  <w:abstractNum w:abstractNumId="47" w15:restartNumberingAfterBreak="0">
    <w:nsid w:val="49A74C6E"/>
    <w:multiLevelType w:val="multilevel"/>
    <w:tmpl w:val="C3CE6A72"/>
    <w:lvl w:ilvl="0">
      <w:start w:val="1"/>
      <w:numFmt w:val="decimal"/>
      <w:lvlText w:val="%1."/>
      <w:lvlJc w:val="left"/>
      <w:pPr>
        <w:ind w:left="720" w:hanging="360"/>
      </w:pPr>
      <w:rPr>
        <w:rFonts w:hint="default"/>
      </w:rPr>
    </w:lvl>
    <w:lvl w:ilvl="1">
      <w:start w:val="1"/>
      <w:numFmt w:val="decimal"/>
      <w:isLgl/>
      <w:lvlText w:val="%1.%2"/>
      <w:lvlJc w:val="left"/>
      <w:pPr>
        <w:ind w:left="1778" w:hanging="360"/>
      </w:pPr>
      <w:rPr>
        <w:rFonts w:hint="default"/>
      </w:rPr>
    </w:lvl>
    <w:lvl w:ilvl="2">
      <w:start w:val="1"/>
      <w:numFmt w:val="decimal"/>
      <w:isLgl/>
      <w:lvlText w:val="%1.%2.%3"/>
      <w:lvlJc w:val="left"/>
      <w:pPr>
        <w:ind w:left="1080" w:hanging="720"/>
      </w:pPr>
      <w:rPr>
        <w:rFonts w:hint="default"/>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2160" w:hanging="1800"/>
      </w:pPr>
      <w:rPr>
        <w:rFonts w:hint="default"/>
      </w:rPr>
    </w:lvl>
  </w:abstractNum>
  <w:abstractNum w:abstractNumId="48" w15:restartNumberingAfterBreak="0">
    <w:nsid w:val="4A6F4D07"/>
    <w:multiLevelType w:val="hybridMultilevel"/>
    <w:tmpl w:val="841C94EE"/>
    <w:lvl w:ilvl="0" w:tplc="18090001">
      <w:start w:val="1"/>
      <w:numFmt w:val="bullet"/>
      <w:lvlText w:val=""/>
      <w:lvlJc w:val="left"/>
      <w:pPr>
        <w:ind w:left="360" w:hanging="360"/>
      </w:pPr>
      <w:rPr>
        <w:rFonts w:ascii="Symbol" w:hAnsi="Symbol" w:hint="default"/>
      </w:rPr>
    </w:lvl>
    <w:lvl w:ilvl="1" w:tplc="18090003">
      <w:start w:val="1"/>
      <w:numFmt w:val="bullet"/>
      <w:lvlText w:val="o"/>
      <w:lvlJc w:val="left"/>
      <w:pPr>
        <w:ind w:left="1080" w:hanging="360"/>
      </w:pPr>
      <w:rPr>
        <w:rFonts w:ascii="Courier New" w:hAnsi="Courier New" w:cs="Courier New" w:hint="default"/>
      </w:rPr>
    </w:lvl>
    <w:lvl w:ilvl="2" w:tplc="18090005" w:tentative="1">
      <w:start w:val="1"/>
      <w:numFmt w:val="bullet"/>
      <w:lvlText w:val=""/>
      <w:lvlJc w:val="left"/>
      <w:pPr>
        <w:ind w:left="1800" w:hanging="360"/>
      </w:pPr>
      <w:rPr>
        <w:rFonts w:ascii="Wingdings" w:hAnsi="Wingdings" w:hint="default"/>
      </w:rPr>
    </w:lvl>
    <w:lvl w:ilvl="3" w:tplc="18090001" w:tentative="1">
      <w:start w:val="1"/>
      <w:numFmt w:val="bullet"/>
      <w:lvlText w:val=""/>
      <w:lvlJc w:val="left"/>
      <w:pPr>
        <w:ind w:left="2520" w:hanging="360"/>
      </w:pPr>
      <w:rPr>
        <w:rFonts w:ascii="Symbol" w:hAnsi="Symbol" w:hint="default"/>
      </w:rPr>
    </w:lvl>
    <w:lvl w:ilvl="4" w:tplc="18090003" w:tentative="1">
      <w:start w:val="1"/>
      <w:numFmt w:val="bullet"/>
      <w:lvlText w:val="o"/>
      <w:lvlJc w:val="left"/>
      <w:pPr>
        <w:ind w:left="3240" w:hanging="360"/>
      </w:pPr>
      <w:rPr>
        <w:rFonts w:ascii="Courier New" w:hAnsi="Courier New" w:cs="Courier New" w:hint="default"/>
      </w:rPr>
    </w:lvl>
    <w:lvl w:ilvl="5" w:tplc="18090005" w:tentative="1">
      <w:start w:val="1"/>
      <w:numFmt w:val="bullet"/>
      <w:lvlText w:val=""/>
      <w:lvlJc w:val="left"/>
      <w:pPr>
        <w:ind w:left="3960" w:hanging="360"/>
      </w:pPr>
      <w:rPr>
        <w:rFonts w:ascii="Wingdings" w:hAnsi="Wingdings" w:hint="default"/>
      </w:rPr>
    </w:lvl>
    <w:lvl w:ilvl="6" w:tplc="18090001" w:tentative="1">
      <w:start w:val="1"/>
      <w:numFmt w:val="bullet"/>
      <w:lvlText w:val=""/>
      <w:lvlJc w:val="left"/>
      <w:pPr>
        <w:ind w:left="4680" w:hanging="360"/>
      </w:pPr>
      <w:rPr>
        <w:rFonts w:ascii="Symbol" w:hAnsi="Symbol" w:hint="default"/>
      </w:rPr>
    </w:lvl>
    <w:lvl w:ilvl="7" w:tplc="18090003" w:tentative="1">
      <w:start w:val="1"/>
      <w:numFmt w:val="bullet"/>
      <w:lvlText w:val="o"/>
      <w:lvlJc w:val="left"/>
      <w:pPr>
        <w:ind w:left="5400" w:hanging="360"/>
      </w:pPr>
      <w:rPr>
        <w:rFonts w:ascii="Courier New" w:hAnsi="Courier New" w:cs="Courier New" w:hint="default"/>
      </w:rPr>
    </w:lvl>
    <w:lvl w:ilvl="8" w:tplc="18090005" w:tentative="1">
      <w:start w:val="1"/>
      <w:numFmt w:val="bullet"/>
      <w:lvlText w:val=""/>
      <w:lvlJc w:val="left"/>
      <w:pPr>
        <w:ind w:left="6120" w:hanging="360"/>
      </w:pPr>
      <w:rPr>
        <w:rFonts w:ascii="Wingdings" w:hAnsi="Wingdings" w:hint="default"/>
      </w:rPr>
    </w:lvl>
  </w:abstractNum>
  <w:abstractNum w:abstractNumId="49" w15:restartNumberingAfterBreak="0">
    <w:nsid w:val="4A974096"/>
    <w:multiLevelType w:val="hybridMultilevel"/>
    <w:tmpl w:val="E1B8F544"/>
    <w:lvl w:ilvl="0" w:tplc="18090015">
      <w:start w:val="1"/>
      <w:numFmt w:val="upperLetter"/>
      <w:lvlText w:val="%1."/>
      <w:lvlJc w:val="left"/>
      <w:pPr>
        <w:ind w:left="417" w:hanging="360"/>
      </w:pPr>
      <w:rPr>
        <w:rFonts w:hint="default"/>
      </w:rPr>
    </w:lvl>
    <w:lvl w:ilvl="1" w:tplc="18090019" w:tentative="1">
      <w:start w:val="1"/>
      <w:numFmt w:val="lowerLetter"/>
      <w:lvlText w:val="%2."/>
      <w:lvlJc w:val="left"/>
      <w:pPr>
        <w:ind w:left="1137" w:hanging="360"/>
      </w:pPr>
    </w:lvl>
    <w:lvl w:ilvl="2" w:tplc="1809001B" w:tentative="1">
      <w:start w:val="1"/>
      <w:numFmt w:val="lowerRoman"/>
      <w:lvlText w:val="%3."/>
      <w:lvlJc w:val="right"/>
      <w:pPr>
        <w:ind w:left="1857" w:hanging="180"/>
      </w:pPr>
    </w:lvl>
    <w:lvl w:ilvl="3" w:tplc="1809000F" w:tentative="1">
      <w:start w:val="1"/>
      <w:numFmt w:val="decimal"/>
      <w:lvlText w:val="%4."/>
      <w:lvlJc w:val="left"/>
      <w:pPr>
        <w:ind w:left="2577" w:hanging="360"/>
      </w:pPr>
    </w:lvl>
    <w:lvl w:ilvl="4" w:tplc="18090019" w:tentative="1">
      <w:start w:val="1"/>
      <w:numFmt w:val="lowerLetter"/>
      <w:lvlText w:val="%5."/>
      <w:lvlJc w:val="left"/>
      <w:pPr>
        <w:ind w:left="3297" w:hanging="360"/>
      </w:pPr>
    </w:lvl>
    <w:lvl w:ilvl="5" w:tplc="1809001B" w:tentative="1">
      <w:start w:val="1"/>
      <w:numFmt w:val="lowerRoman"/>
      <w:lvlText w:val="%6."/>
      <w:lvlJc w:val="right"/>
      <w:pPr>
        <w:ind w:left="4017" w:hanging="180"/>
      </w:pPr>
    </w:lvl>
    <w:lvl w:ilvl="6" w:tplc="1809000F" w:tentative="1">
      <w:start w:val="1"/>
      <w:numFmt w:val="decimal"/>
      <w:lvlText w:val="%7."/>
      <w:lvlJc w:val="left"/>
      <w:pPr>
        <w:ind w:left="4737" w:hanging="360"/>
      </w:pPr>
    </w:lvl>
    <w:lvl w:ilvl="7" w:tplc="18090019" w:tentative="1">
      <w:start w:val="1"/>
      <w:numFmt w:val="lowerLetter"/>
      <w:lvlText w:val="%8."/>
      <w:lvlJc w:val="left"/>
      <w:pPr>
        <w:ind w:left="5457" w:hanging="360"/>
      </w:pPr>
    </w:lvl>
    <w:lvl w:ilvl="8" w:tplc="1809001B" w:tentative="1">
      <w:start w:val="1"/>
      <w:numFmt w:val="lowerRoman"/>
      <w:lvlText w:val="%9."/>
      <w:lvlJc w:val="right"/>
      <w:pPr>
        <w:ind w:left="6177" w:hanging="180"/>
      </w:pPr>
    </w:lvl>
  </w:abstractNum>
  <w:abstractNum w:abstractNumId="50" w15:restartNumberingAfterBreak="0">
    <w:nsid w:val="4B570B0F"/>
    <w:multiLevelType w:val="hybridMultilevel"/>
    <w:tmpl w:val="9F9EDC6A"/>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51" w15:restartNumberingAfterBreak="0">
    <w:nsid w:val="4E234845"/>
    <w:multiLevelType w:val="multilevel"/>
    <w:tmpl w:val="90F20BE2"/>
    <w:lvl w:ilvl="0">
      <w:start w:val="9"/>
      <w:numFmt w:val="decimal"/>
      <w:lvlText w:val="%1"/>
      <w:lvlJc w:val="left"/>
      <w:pPr>
        <w:ind w:left="360" w:hanging="360"/>
      </w:pPr>
      <w:rPr>
        <w:rFonts w:hint="default"/>
        <w:b w:val="0"/>
      </w:rPr>
    </w:lvl>
    <w:lvl w:ilvl="1">
      <w:start w:val="1"/>
      <w:numFmt w:val="decimal"/>
      <w:lvlText w:val="%1.%2"/>
      <w:lvlJc w:val="left"/>
      <w:pPr>
        <w:ind w:left="1440" w:hanging="360"/>
      </w:pPr>
      <w:rPr>
        <w:rFonts w:hint="default"/>
        <w:b w:val="0"/>
      </w:rPr>
    </w:lvl>
    <w:lvl w:ilvl="2">
      <w:start w:val="1"/>
      <w:numFmt w:val="decimal"/>
      <w:lvlText w:val="%1.%2.%3"/>
      <w:lvlJc w:val="left"/>
      <w:pPr>
        <w:ind w:left="2880" w:hanging="720"/>
      </w:pPr>
      <w:rPr>
        <w:rFonts w:hint="default"/>
        <w:b w:val="0"/>
      </w:rPr>
    </w:lvl>
    <w:lvl w:ilvl="3">
      <w:start w:val="1"/>
      <w:numFmt w:val="decimal"/>
      <w:lvlText w:val="%1.%2.%3.%4"/>
      <w:lvlJc w:val="left"/>
      <w:pPr>
        <w:ind w:left="3960" w:hanging="720"/>
      </w:pPr>
      <w:rPr>
        <w:rFonts w:hint="default"/>
        <w:b w:val="0"/>
      </w:rPr>
    </w:lvl>
    <w:lvl w:ilvl="4">
      <w:start w:val="1"/>
      <w:numFmt w:val="decimal"/>
      <w:lvlText w:val="%1.%2.%3.%4.%5"/>
      <w:lvlJc w:val="left"/>
      <w:pPr>
        <w:ind w:left="5400" w:hanging="1080"/>
      </w:pPr>
      <w:rPr>
        <w:rFonts w:hint="default"/>
        <w:b w:val="0"/>
      </w:rPr>
    </w:lvl>
    <w:lvl w:ilvl="5">
      <w:start w:val="1"/>
      <w:numFmt w:val="decimal"/>
      <w:lvlText w:val="%1.%2.%3.%4.%5.%6"/>
      <w:lvlJc w:val="left"/>
      <w:pPr>
        <w:ind w:left="6480" w:hanging="1080"/>
      </w:pPr>
      <w:rPr>
        <w:rFonts w:hint="default"/>
        <w:b w:val="0"/>
      </w:rPr>
    </w:lvl>
    <w:lvl w:ilvl="6">
      <w:start w:val="1"/>
      <w:numFmt w:val="decimal"/>
      <w:lvlText w:val="%1.%2.%3.%4.%5.%6.%7"/>
      <w:lvlJc w:val="left"/>
      <w:pPr>
        <w:ind w:left="7920" w:hanging="1440"/>
      </w:pPr>
      <w:rPr>
        <w:rFonts w:hint="default"/>
        <w:b w:val="0"/>
      </w:rPr>
    </w:lvl>
    <w:lvl w:ilvl="7">
      <w:start w:val="1"/>
      <w:numFmt w:val="decimal"/>
      <w:lvlText w:val="%1.%2.%3.%4.%5.%6.%7.%8"/>
      <w:lvlJc w:val="left"/>
      <w:pPr>
        <w:ind w:left="9000" w:hanging="1440"/>
      </w:pPr>
      <w:rPr>
        <w:rFonts w:hint="default"/>
        <w:b w:val="0"/>
      </w:rPr>
    </w:lvl>
    <w:lvl w:ilvl="8">
      <w:start w:val="1"/>
      <w:numFmt w:val="decimal"/>
      <w:lvlText w:val="%1.%2.%3.%4.%5.%6.%7.%8.%9"/>
      <w:lvlJc w:val="left"/>
      <w:pPr>
        <w:ind w:left="10440" w:hanging="1800"/>
      </w:pPr>
      <w:rPr>
        <w:rFonts w:hint="default"/>
        <w:b w:val="0"/>
      </w:rPr>
    </w:lvl>
  </w:abstractNum>
  <w:abstractNum w:abstractNumId="52" w15:restartNumberingAfterBreak="0">
    <w:nsid w:val="50AA5CE4"/>
    <w:multiLevelType w:val="hybridMultilevel"/>
    <w:tmpl w:val="DC16B460"/>
    <w:lvl w:ilvl="0" w:tplc="04090019">
      <w:start w:val="1"/>
      <w:numFmt w:val="decimal"/>
      <w:lvlText w:val="%1."/>
      <w:lvlJc w:val="left"/>
      <w:pPr>
        <w:ind w:left="720" w:hanging="360"/>
      </w:p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53" w15:restartNumberingAfterBreak="0">
    <w:nsid w:val="519A3793"/>
    <w:multiLevelType w:val="hybridMultilevel"/>
    <w:tmpl w:val="618EE80E"/>
    <w:lvl w:ilvl="0" w:tplc="18090001">
      <w:start w:val="1"/>
      <w:numFmt w:val="bullet"/>
      <w:lvlText w:val=""/>
      <w:lvlJc w:val="left"/>
      <w:pPr>
        <w:ind w:left="360" w:hanging="360"/>
      </w:pPr>
      <w:rPr>
        <w:rFonts w:ascii="Symbol" w:hAnsi="Symbol" w:hint="default"/>
      </w:rPr>
    </w:lvl>
    <w:lvl w:ilvl="1" w:tplc="18090003" w:tentative="1">
      <w:start w:val="1"/>
      <w:numFmt w:val="bullet"/>
      <w:lvlText w:val="o"/>
      <w:lvlJc w:val="left"/>
      <w:pPr>
        <w:ind w:left="1080" w:hanging="360"/>
      </w:pPr>
      <w:rPr>
        <w:rFonts w:ascii="Courier New" w:hAnsi="Courier New" w:cs="Courier New" w:hint="default"/>
      </w:rPr>
    </w:lvl>
    <w:lvl w:ilvl="2" w:tplc="18090005" w:tentative="1">
      <w:start w:val="1"/>
      <w:numFmt w:val="bullet"/>
      <w:lvlText w:val=""/>
      <w:lvlJc w:val="left"/>
      <w:pPr>
        <w:ind w:left="1800" w:hanging="360"/>
      </w:pPr>
      <w:rPr>
        <w:rFonts w:ascii="Wingdings" w:hAnsi="Wingdings" w:hint="default"/>
      </w:rPr>
    </w:lvl>
    <w:lvl w:ilvl="3" w:tplc="18090001" w:tentative="1">
      <w:start w:val="1"/>
      <w:numFmt w:val="bullet"/>
      <w:lvlText w:val=""/>
      <w:lvlJc w:val="left"/>
      <w:pPr>
        <w:ind w:left="2520" w:hanging="360"/>
      </w:pPr>
      <w:rPr>
        <w:rFonts w:ascii="Symbol" w:hAnsi="Symbol" w:hint="default"/>
      </w:rPr>
    </w:lvl>
    <w:lvl w:ilvl="4" w:tplc="18090003" w:tentative="1">
      <w:start w:val="1"/>
      <w:numFmt w:val="bullet"/>
      <w:lvlText w:val="o"/>
      <w:lvlJc w:val="left"/>
      <w:pPr>
        <w:ind w:left="3240" w:hanging="360"/>
      </w:pPr>
      <w:rPr>
        <w:rFonts w:ascii="Courier New" w:hAnsi="Courier New" w:cs="Courier New" w:hint="default"/>
      </w:rPr>
    </w:lvl>
    <w:lvl w:ilvl="5" w:tplc="18090005" w:tentative="1">
      <w:start w:val="1"/>
      <w:numFmt w:val="bullet"/>
      <w:lvlText w:val=""/>
      <w:lvlJc w:val="left"/>
      <w:pPr>
        <w:ind w:left="3960" w:hanging="360"/>
      </w:pPr>
      <w:rPr>
        <w:rFonts w:ascii="Wingdings" w:hAnsi="Wingdings" w:hint="default"/>
      </w:rPr>
    </w:lvl>
    <w:lvl w:ilvl="6" w:tplc="18090001" w:tentative="1">
      <w:start w:val="1"/>
      <w:numFmt w:val="bullet"/>
      <w:lvlText w:val=""/>
      <w:lvlJc w:val="left"/>
      <w:pPr>
        <w:ind w:left="4680" w:hanging="360"/>
      </w:pPr>
      <w:rPr>
        <w:rFonts w:ascii="Symbol" w:hAnsi="Symbol" w:hint="default"/>
      </w:rPr>
    </w:lvl>
    <w:lvl w:ilvl="7" w:tplc="18090003" w:tentative="1">
      <w:start w:val="1"/>
      <w:numFmt w:val="bullet"/>
      <w:lvlText w:val="o"/>
      <w:lvlJc w:val="left"/>
      <w:pPr>
        <w:ind w:left="5400" w:hanging="360"/>
      </w:pPr>
      <w:rPr>
        <w:rFonts w:ascii="Courier New" w:hAnsi="Courier New" w:cs="Courier New" w:hint="default"/>
      </w:rPr>
    </w:lvl>
    <w:lvl w:ilvl="8" w:tplc="18090005" w:tentative="1">
      <w:start w:val="1"/>
      <w:numFmt w:val="bullet"/>
      <w:lvlText w:val=""/>
      <w:lvlJc w:val="left"/>
      <w:pPr>
        <w:ind w:left="6120" w:hanging="360"/>
      </w:pPr>
      <w:rPr>
        <w:rFonts w:ascii="Wingdings" w:hAnsi="Wingdings" w:hint="default"/>
      </w:rPr>
    </w:lvl>
  </w:abstractNum>
  <w:abstractNum w:abstractNumId="54" w15:restartNumberingAfterBreak="0">
    <w:nsid w:val="52054F87"/>
    <w:multiLevelType w:val="hybridMultilevel"/>
    <w:tmpl w:val="7A4079A4"/>
    <w:lvl w:ilvl="0" w:tplc="18090001">
      <w:start w:val="1"/>
      <w:numFmt w:val="bullet"/>
      <w:lvlText w:val=""/>
      <w:lvlJc w:val="left"/>
      <w:pPr>
        <w:ind w:left="720" w:hanging="360"/>
      </w:pPr>
      <w:rPr>
        <w:rFonts w:ascii="Symbol" w:hAnsi="Symbol" w:hint="default"/>
      </w:rPr>
    </w:lvl>
    <w:lvl w:ilvl="1" w:tplc="18090003">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55" w15:restartNumberingAfterBreak="0">
    <w:nsid w:val="52D86412"/>
    <w:multiLevelType w:val="multilevel"/>
    <w:tmpl w:val="9A6A6ED4"/>
    <w:lvl w:ilvl="0">
      <w:start w:val="1"/>
      <w:numFmt w:val="decimal"/>
      <w:lvlText w:val="%1"/>
      <w:lvlJc w:val="left"/>
      <w:pPr>
        <w:ind w:left="375" w:hanging="375"/>
      </w:pPr>
      <w:rPr>
        <w:rFonts w:hint="default"/>
      </w:rPr>
    </w:lvl>
    <w:lvl w:ilvl="1">
      <w:start w:val="13"/>
      <w:numFmt w:val="decimal"/>
      <w:lvlText w:val="%1.%2"/>
      <w:lvlJc w:val="left"/>
      <w:pPr>
        <w:ind w:left="375" w:hanging="375"/>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56" w15:restartNumberingAfterBreak="0">
    <w:nsid w:val="5470034F"/>
    <w:multiLevelType w:val="hybridMultilevel"/>
    <w:tmpl w:val="2306E7E4"/>
    <w:lvl w:ilvl="0" w:tplc="18090001">
      <w:start w:val="1"/>
      <w:numFmt w:val="bullet"/>
      <w:lvlText w:val=""/>
      <w:lvlJc w:val="left"/>
      <w:pPr>
        <w:ind w:left="720" w:hanging="360"/>
      </w:pPr>
      <w:rPr>
        <w:rFonts w:ascii="Symbol" w:hAnsi="Symbol" w:hint="default"/>
      </w:rPr>
    </w:lvl>
    <w:lvl w:ilvl="1" w:tplc="18090003">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57" w15:restartNumberingAfterBreak="0">
    <w:nsid w:val="55C10953"/>
    <w:multiLevelType w:val="hybridMultilevel"/>
    <w:tmpl w:val="6ABADE68"/>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58" w15:restartNumberingAfterBreak="0">
    <w:nsid w:val="55E44147"/>
    <w:multiLevelType w:val="hybridMultilevel"/>
    <w:tmpl w:val="43F4394C"/>
    <w:lvl w:ilvl="0" w:tplc="4EC651B0">
      <w:start w:val="1"/>
      <w:numFmt w:val="lowerRoman"/>
      <w:lvlText w:val="(%1)"/>
      <w:lvlJc w:val="left"/>
      <w:pPr>
        <w:ind w:left="1400" w:hanging="360"/>
      </w:pPr>
      <w:rPr>
        <w:rFonts w:hint="default"/>
        <w:b/>
        <w:bCs w:val="0"/>
      </w:rPr>
    </w:lvl>
    <w:lvl w:ilvl="1" w:tplc="18090019" w:tentative="1">
      <w:start w:val="1"/>
      <w:numFmt w:val="lowerLetter"/>
      <w:lvlText w:val="%2."/>
      <w:lvlJc w:val="left"/>
      <w:pPr>
        <w:ind w:left="2120" w:hanging="360"/>
      </w:pPr>
    </w:lvl>
    <w:lvl w:ilvl="2" w:tplc="1809001B" w:tentative="1">
      <w:start w:val="1"/>
      <w:numFmt w:val="lowerRoman"/>
      <w:lvlText w:val="%3."/>
      <w:lvlJc w:val="right"/>
      <w:pPr>
        <w:ind w:left="2840" w:hanging="180"/>
      </w:pPr>
    </w:lvl>
    <w:lvl w:ilvl="3" w:tplc="1809000F" w:tentative="1">
      <w:start w:val="1"/>
      <w:numFmt w:val="decimal"/>
      <w:lvlText w:val="%4."/>
      <w:lvlJc w:val="left"/>
      <w:pPr>
        <w:ind w:left="3560" w:hanging="360"/>
      </w:pPr>
    </w:lvl>
    <w:lvl w:ilvl="4" w:tplc="18090019" w:tentative="1">
      <w:start w:val="1"/>
      <w:numFmt w:val="lowerLetter"/>
      <w:lvlText w:val="%5."/>
      <w:lvlJc w:val="left"/>
      <w:pPr>
        <w:ind w:left="4280" w:hanging="360"/>
      </w:pPr>
    </w:lvl>
    <w:lvl w:ilvl="5" w:tplc="1809001B" w:tentative="1">
      <w:start w:val="1"/>
      <w:numFmt w:val="lowerRoman"/>
      <w:lvlText w:val="%6."/>
      <w:lvlJc w:val="right"/>
      <w:pPr>
        <w:ind w:left="5000" w:hanging="180"/>
      </w:pPr>
    </w:lvl>
    <w:lvl w:ilvl="6" w:tplc="1809000F" w:tentative="1">
      <w:start w:val="1"/>
      <w:numFmt w:val="decimal"/>
      <w:lvlText w:val="%7."/>
      <w:lvlJc w:val="left"/>
      <w:pPr>
        <w:ind w:left="5720" w:hanging="360"/>
      </w:pPr>
    </w:lvl>
    <w:lvl w:ilvl="7" w:tplc="18090019" w:tentative="1">
      <w:start w:val="1"/>
      <w:numFmt w:val="lowerLetter"/>
      <w:lvlText w:val="%8."/>
      <w:lvlJc w:val="left"/>
      <w:pPr>
        <w:ind w:left="6440" w:hanging="360"/>
      </w:pPr>
    </w:lvl>
    <w:lvl w:ilvl="8" w:tplc="1809001B" w:tentative="1">
      <w:start w:val="1"/>
      <w:numFmt w:val="lowerRoman"/>
      <w:lvlText w:val="%9."/>
      <w:lvlJc w:val="right"/>
      <w:pPr>
        <w:ind w:left="7160" w:hanging="180"/>
      </w:pPr>
    </w:lvl>
  </w:abstractNum>
  <w:abstractNum w:abstractNumId="59" w15:restartNumberingAfterBreak="0">
    <w:nsid w:val="5666494F"/>
    <w:multiLevelType w:val="hybridMultilevel"/>
    <w:tmpl w:val="31F03928"/>
    <w:lvl w:ilvl="0" w:tplc="0544609C">
      <w:start w:val="1"/>
      <w:numFmt w:val="bullet"/>
      <w:pStyle w:val="IMS"/>
      <w:lvlText w:val=""/>
      <w:lvlJc w:val="left"/>
      <w:pPr>
        <w:ind w:left="720" w:hanging="360"/>
      </w:pPr>
      <w:rPr>
        <w:rFonts w:ascii="Symbol" w:hAnsi="Symbol" w:hint="default"/>
        <w:color w:val="0070C0"/>
        <w:sz w:val="22"/>
        <w:szCs w:val="22"/>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60" w15:restartNumberingAfterBreak="0">
    <w:nsid w:val="5BB97F53"/>
    <w:multiLevelType w:val="hybridMultilevel"/>
    <w:tmpl w:val="D41016DC"/>
    <w:lvl w:ilvl="0" w:tplc="EBE44222">
      <w:start w:val="1"/>
      <w:numFmt w:val="lowerRoman"/>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61" w15:restartNumberingAfterBreak="0">
    <w:nsid w:val="5D4E5114"/>
    <w:multiLevelType w:val="hybridMultilevel"/>
    <w:tmpl w:val="7D3A8F2E"/>
    <w:lvl w:ilvl="0" w:tplc="18090001">
      <w:start w:val="1"/>
      <w:numFmt w:val="bullet"/>
      <w:lvlText w:val=""/>
      <w:lvlJc w:val="left"/>
      <w:pPr>
        <w:ind w:left="720" w:hanging="360"/>
      </w:pPr>
      <w:rPr>
        <w:rFonts w:ascii="Symbol" w:hAnsi="Symbol" w:hint="default"/>
      </w:rPr>
    </w:lvl>
    <w:lvl w:ilvl="1" w:tplc="18090001">
      <w:start w:val="1"/>
      <w:numFmt w:val="bullet"/>
      <w:lvlText w:val=""/>
      <w:lvlJc w:val="left"/>
      <w:pPr>
        <w:ind w:left="1440" w:hanging="360"/>
      </w:pPr>
      <w:rPr>
        <w:rFonts w:ascii="Symbol" w:hAnsi="Symbol"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62" w15:restartNumberingAfterBreak="0">
    <w:nsid w:val="60E2087D"/>
    <w:multiLevelType w:val="hybridMultilevel"/>
    <w:tmpl w:val="4AF04CA0"/>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63" w15:restartNumberingAfterBreak="0">
    <w:nsid w:val="60E325F2"/>
    <w:multiLevelType w:val="hybridMultilevel"/>
    <w:tmpl w:val="1B04B8FE"/>
    <w:lvl w:ilvl="0" w:tplc="2252F03E">
      <w:start w:val="1"/>
      <w:numFmt w:val="bullet"/>
      <w:pStyle w:val="StyleBullet12ptAfter10ptLinespacingMultiple133li"/>
      <w:lvlText w:val=""/>
      <w:lvlJc w:val="left"/>
      <w:pPr>
        <w:tabs>
          <w:tab w:val="num" w:pos="397"/>
        </w:tabs>
        <w:ind w:left="397" w:hanging="397"/>
      </w:pPr>
      <w:rPr>
        <w:rFonts w:ascii="Webdings" w:hAnsi="Webdings" w:hint="default"/>
        <w:color w:val="333399"/>
        <w:sz w:val="16"/>
        <w:szCs w:val="16"/>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64" w15:restartNumberingAfterBreak="0">
    <w:nsid w:val="64153F92"/>
    <w:multiLevelType w:val="hybridMultilevel"/>
    <w:tmpl w:val="F8849CCE"/>
    <w:lvl w:ilvl="0" w:tplc="C548E9DA">
      <w:start w:val="1"/>
      <w:numFmt w:val="lowerLetter"/>
      <w:lvlText w:val="%1)"/>
      <w:lvlJc w:val="left"/>
      <w:pPr>
        <w:ind w:left="1080" w:hanging="360"/>
      </w:pPr>
    </w:lvl>
    <w:lvl w:ilvl="1" w:tplc="18090019">
      <w:start w:val="1"/>
      <w:numFmt w:val="lowerLetter"/>
      <w:lvlText w:val="%2."/>
      <w:lvlJc w:val="left"/>
      <w:pPr>
        <w:ind w:left="1800" w:hanging="360"/>
      </w:pPr>
    </w:lvl>
    <w:lvl w:ilvl="2" w:tplc="1809001B">
      <w:start w:val="1"/>
      <w:numFmt w:val="lowerRoman"/>
      <w:lvlText w:val="%3."/>
      <w:lvlJc w:val="right"/>
      <w:pPr>
        <w:ind w:left="2520" w:hanging="180"/>
      </w:pPr>
    </w:lvl>
    <w:lvl w:ilvl="3" w:tplc="1809000F">
      <w:start w:val="1"/>
      <w:numFmt w:val="decimal"/>
      <w:lvlText w:val="%4."/>
      <w:lvlJc w:val="left"/>
      <w:pPr>
        <w:ind w:left="3240" w:hanging="360"/>
      </w:pPr>
    </w:lvl>
    <w:lvl w:ilvl="4" w:tplc="18090019">
      <w:start w:val="1"/>
      <w:numFmt w:val="lowerLetter"/>
      <w:lvlText w:val="%5."/>
      <w:lvlJc w:val="left"/>
      <w:pPr>
        <w:ind w:left="3960" w:hanging="360"/>
      </w:pPr>
    </w:lvl>
    <w:lvl w:ilvl="5" w:tplc="1809001B">
      <w:start w:val="1"/>
      <w:numFmt w:val="lowerRoman"/>
      <w:lvlText w:val="%6."/>
      <w:lvlJc w:val="right"/>
      <w:pPr>
        <w:ind w:left="4680" w:hanging="180"/>
      </w:pPr>
    </w:lvl>
    <w:lvl w:ilvl="6" w:tplc="1809000F">
      <w:start w:val="1"/>
      <w:numFmt w:val="decimal"/>
      <w:lvlText w:val="%7."/>
      <w:lvlJc w:val="left"/>
      <w:pPr>
        <w:ind w:left="5400" w:hanging="360"/>
      </w:pPr>
    </w:lvl>
    <w:lvl w:ilvl="7" w:tplc="18090019">
      <w:start w:val="1"/>
      <w:numFmt w:val="lowerLetter"/>
      <w:lvlText w:val="%8."/>
      <w:lvlJc w:val="left"/>
      <w:pPr>
        <w:ind w:left="6120" w:hanging="360"/>
      </w:pPr>
    </w:lvl>
    <w:lvl w:ilvl="8" w:tplc="1809001B">
      <w:start w:val="1"/>
      <w:numFmt w:val="lowerRoman"/>
      <w:lvlText w:val="%9."/>
      <w:lvlJc w:val="right"/>
      <w:pPr>
        <w:ind w:left="6840" w:hanging="180"/>
      </w:pPr>
    </w:lvl>
  </w:abstractNum>
  <w:abstractNum w:abstractNumId="65" w15:restartNumberingAfterBreak="0">
    <w:nsid w:val="64207274"/>
    <w:multiLevelType w:val="hybridMultilevel"/>
    <w:tmpl w:val="DCCAF5B2"/>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66" w15:restartNumberingAfterBreak="0">
    <w:nsid w:val="65BD6297"/>
    <w:multiLevelType w:val="hybridMultilevel"/>
    <w:tmpl w:val="EA9E2E74"/>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67" w15:restartNumberingAfterBreak="0">
    <w:nsid w:val="67C71404"/>
    <w:multiLevelType w:val="hybridMultilevel"/>
    <w:tmpl w:val="5BF4319C"/>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68" w15:restartNumberingAfterBreak="0">
    <w:nsid w:val="6A4657C7"/>
    <w:multiLevelType w:val="hybridMultilevel"/>
    <w:tmpl w:val="16E49564"/>
    <w:lvl w:ilvl="0" w:tplc="4F06F3F2">
      <w:start w:val="1"/>
      <w:numFmt w:val="lowerRoman"/>
      <w:lvlText w:val="(%1)"/>
      <w:lvlJc w:val="left"/>
      <w:pPr>
        <w:ind w:left="1440" w:hanging="720"/>
      </w:pPr>
    </w:lvl>
    <w:lvl w:ilvl="1" w:tplc="18090019">
      <w:start w:val="1"/>
      <w:numFmt w:val="lowerLetter"/>
      <w:lvlText w:val="%2."/>
      <w:lvlJc w:val="left"/>
      <w:pPr>
        <w:ind w:left="1800" w:hanging="360"/>
      </w:pPr>
    </w:lvl>
    <w:lvl w:ilvl="2" w:tplc="1809001B">
      <w:start w:val="1"/>
      <w:numFmt w:val="lowerRoman"/>
      <w:lvlText w:val="%3."/>
      <w:lvlJc w:val="right"/>
      <w:pPr>
        <w:ind w:left="2520" w:hanging="180"/>
      </w:pPr>
    </w:lvl>
    <w:lvl w:ilvl="3" w:tplc="1809000F">
      <w:start w:val="1"/>
      <w:numFmt w:val="decimal"/>
      <w:lvlText w:val="%4."/>
      <w:lvlJc w:val="left"/>
      <w:pPr>
        <w:ind w:left="3240" w:hanging="360"/>
      </w:pPr>
    </w:lvl>
    <w:lvl w:ilvl="4" w:tplc="18090019">
      <w:start w:val="1"/>
      <w:numFmt w:val="lowerLetter"/>
      <w:lvlText w:val="%5."/>
      <w:lvlJc w:val="left"/>
      <w:pPr>
        <w:ind w:left="3960" w:hanging="360"/>
      </w:pPr>
    </w:lvl>
    <w:lvl w:ilvl="5" w:tplc="1809001B">
      <w:start w:val="1"/>
      <w:numFmt w:val="lowerRoman"/>
      <w:lvlText w:val="%6."/>
      <w:lvlJc w:val="right"/>
      <w:pPr>
        <w:ind w:left="4680" w:hanging="180"/>
      </w:pPr>
    </w:lvl>
    <w:lvl w:ilvl="6" w:tplc="1809000F">
      <w:start w:val="1"/>
      <w:numFmt w:val="decimal"/>
      <w:lvlText w:val="%7."/>
      <w:lvlJc w:val="left"/>
      <w:pPr>
        <w:ind w:left="5400" w:hanging="360"/>
      </w:pPr>
    </w:lvl>
    <w:lvl w:ilvl="7" w:tplc="18090019">
      <w:start w:val="1"/>
      <w:numFmt w:val="lowerLetter"/>
      <w:lvlText w:val="%8."/>
      <w:lvlJc w:val="left"/>
      <w:pPr>
        <w:ind w:left="6120" w:hanging="360"/>
      </w:pPr>
    </w:lvl>
    <w:lvl w:ilvl="8" w:tplc="1809001B">
      <w:start w:val="1"/>
      <w:numFmt w:val="lowerRoman"/>
      <w:lvlText w:val="%9."/>
      <w:lvlJc w:val="right"/>
      <w:pPr>
        <w:ind w:left="6840" w:hanging="180"/>
      </w:pPr>
    </w:lvl>
  </w:abstractNum>
  <w:abstractNum w:abstractNumId="69" w15:restartNumberingAfterBreak="0">
    <w:nsid w:val="6EA1789A"/>
    <w:multiLevelType w:val="hybridMultilevel"/>
    <w:tmpl w:val="6DB64682"/>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70" w15:restartNumberingAfterBreak="0">
    <w:nsid w:val="6EFA3C32"/>
    <w:multiLevelType w:val="hybridMultilevel"/>
    <w:tmpl w:val="23EA429A"/>
    <w:lvl w:ilvl="0" w:tplc="1809001B">
      <w:start w:val="1"/>
      <w:numFmt w:val="lowerRoman"/>
      <w:lvlText w:val="%1."/>
      <w:lvlJc w:val="right"/>
      <w:pPr>
        <w:ind w:left="720" w:hanging="360"/>
      </w:p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71" w15:restartNumberingAfterBreak="0">
    <w:nsid w:val="6F1713C8"/>
    <w:multiLevelType w:val="hybridMultilevel"/>
    <w:tmpl w:val="0C78CB60"/>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72" w15:restartNumberingAfterBreak="0">
    <w:nsid w:val="713147E1"/>
    <w:multiLevelType w:val="hybridMultilevel"/>
    <w:tmpl w:val="E6B2FF94"/>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73" w15:restartNumberingAfterBreak="0">
    <w:nsid w:val="727D73DC"/>
    <w:multiLevelType w:val="multilevel"/>
    <w:tmpl w:val="F9B682C4"/>
    <w:lvl w:ilvl="0">
      <w:start w:val="1"/>
      <w:numFmt w:val="decimal"/>
      <w:lvlText w:val="%1)"/>
      <w:lvlJc w:val="left"/>
      <w:pPr>
        <w:ind w:left="360" w:hanging="360"/>
      </w:pPr>
    </w:lvl>
    <w:lvl w:ilvl="1">
      <w:start w:val="1"/>
      <w:numFmt w:val="lowerLetter"/>
      <w:lvlText w:val="%2)"/>
      <w:lvlJc w:val="left"/>
      <w:pPr>
        <w:ind w:left="720" w:hanging="360"/>
      </w:pPr>
    </w:lvl>
    <w:lvl w:ilvl="2">
      <w:start w:val="1"/>
      <w:numFmt w:val="bullet"/>
      <w:lvlText w:val=""/>
      <w:lvlJc w:val="left"/>
      <w:pPr>
        <w:ind w:left="1080" w:hanging="360"/>
      </w:pPr>
      <w:rPr>
        <w:rFonts w:ascii="Symbol" w:hAnsi="Symbol" w:hint="default"/>
      </w:r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74" w15:restartNumberingAfterBreak="0">
    <w:nsid w:val="72F20847"/>
    <w:multiLevelType w:val="hybridMultilevel"/>
    <w:tmpl w:val="AE22B97C"/>
    <w:lvl w:ilvl="0" w:tplc="1809000F">
      <w:start w:val="1"/>
      <w:numFmt w:val="decimal"/>
      <w:lvlText w:val="%1."/>
      <w:lvlJc w:val="left"/>
      <w:pPr>
        <w:ind w:left="720" w:hanging="360"/>
      </w:pPr>
    </w:lvl>
    <w:lvl w:ilvl="1" w:tplc="18090019">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75" w15:restartNumberingAfterBreak="0">
    <w:nsid w:val="732A68FD"/>
    <w:multiLevelType w:val="hybridMultilevel"/>
    <w:tmpl w:val="0A42FBB8"/>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76" w15:restartNumberingAfterBreak="0">
    <w:nsid w:val="73794A7B"/>
    <w:multiLevelType w:val="hybridMultilevel"/>
    <w:tmpl w:val="089E0142"/>
    <w:lvl w:ilvl="0" w:tplc="83E214C4">
      <w:start w:val="1"/>
      <w:numFmt w:val="decimal"/>
      <w:lvlText w:val="%1."/>
      <w:lvlJc w:val="left"/>
      <w:pPr>
        <w:ind w:left="823"/>
      </w:pPr>
      <w:rPr>
        <w:rFonts w:ascii="Calibri" w:eastAsia="Calibri" w:hAnsi="Calibri" w:cs="Calibri"/>
        <w:b w:val="0"/>
        <w:i w:val="0"/>
        <w:strike w:val="0"/>
        <w:dstrike w:val="0"/>
        <w:color w:val="000000"/>
        <w:sz w:val="22"/>
        <w:szCs w:val="22"/>
        <w:u w:val="none" w:color="000000"/>
        <w:bdr w:val="none" w:sz="0" w:space="0" w:color="auto"/>
        <w:shd w:val="clear" w:color="auto" w:fill="auto"/>
        <w:vertAlign w:val="baseline"/>
      </w:rPr>
    </w:lvl>
    <w:lvl w:ilvl="1" w:tplc="DF94C634">
      <w:start w:val="1"/>
      <w:numFmt w:val="lowerLetter"/>
      <w:lvlText w:val="%2"/>
      <w:lvlJc w:val="left"/>
      <w:pPr>
        <w:ind w:left="1440"/>
      </w:pPr>
      <w:rPr>
        <w:rFonts w:ascii="Calibri" w:eastAsia="Calibri" w:hAnsi="Calibri" w:cs="Calibri"/>
        <w:b w:val="0"/>
        <w:i w:val="0"/>
        <w:strike w:val="0"/>
        <w:dstrike w:val="0"/>
        <w:color w:val="000000"/>
        <w:sz w:val="22"/>
        <w:szCs w:val="22"/>
        <w:u w:val="none" w:color="000000"/>
        <w:bdr w:val="none" w:sz="0" w:space="0" w:color="auto"/>
        <w:shd w:val="clear" w:color="auto" w:fill="auto"/>
        <w:vertAlign w:val="baseline"/>
      </w:rPr>
    </w:lvl>
    <w:lvl w:ilvl="2" w:tplc="31A84694">
      <w:start w:val="1"/>
      <w:numFmt w:val="lowerRoman"/>
      <w:lvlText w:val="%3"/>
      <w:lvlJc w:val="left"/>
      <w:pPr>
        <w:ind w:left="2160"/>
      </w:pPr>
      <w:rPr>
        <w:rFonts w:ascii="Calibri" w:eastAsia="Calibri" w:hAnsi="Calibri" w:cs="Calibri"/>
        <w:b w:val="0"/>
        <w:i w:val="0"/>
        <w:strike w:val="0"/>
        <w:dstrike w:val="0"/>
        <w:color w:val="000000"/>
        <w:sz w:val="22"/>
        <w:szCs w:val="22"/>
        <w:u w:val="none" w:color="000000"/>
        <w:bdr w:val="none" w:sz="0" w:space="0" w:color="auto"/>
        <w:shd w:val="clear" w:color="auto" w:fill="auto"/>
        <w:vertAlign w:val="baseline"/>
      </w:rPr>
    </w:lvl>
    <w:lvl w:ilvl="3" w:tplc="2D265F94">
      <w:start w:val="1"/>
      <w:numFmt w:val="decimal"/>
      <w:lvlText w:val="%4"/>
      <w:lvlJc w:val="left"/>
      <w:pPr>
        <w:ind w:left="2880"/>
      </w:pPr>
      <w:rPr>
        <w:rFonts w:ascii="Calibri" w:eastAsia="Calibri" w:hAnsi="Calibri" w:cs="Calibri"/>
        <w:b w:val="0"/>
        <w:i w:val="0"/>
        <w:strike w:val="0"/>
        <w:dstrike w:val="0"/>
        <w:color w:val="000000"/>
        <w:sz w:val="22"/>
        <w:szCs w:val="22"/>
        <w:u w:val="none" w:color="000000"/>
        <w:bdr w:val="none" w:sz="0" w:space="0" w:color="auto"/>
        <w:shd w:val="clear" w:color="auto" w:fill="auto"/>
        <w:vertAlign w:val="baseline"/>
      </w:rPr>
    </w:lvl>
    <w:lvl w:ilvl="4" w:tplc="3E98BD5E">
      <w:start w:val="1"/>
      <w:numFmt w:val="lowerLetter"/>
      <w:lvlText w:val="%5"/>
      <w:lvlJc w:val="left"/>
      <w:pPr>
        <w:ind w:left="3600"/>
      </w:pPr>
      <w:rPr>
        <w:rFonts w:ascii="Calibri" w:eastAsia="Calibri" w:hAnsi="Calibri" w:cs="Calibri"/>
        <w:b w:val="0"/>
        <w:i w:val="0"/>
        <w:strike w:val="0"/>
        <w:dstrike w:val="0"/>
        <w:color w:val="000000"/>
        <w:sz w:val="22"/>
        <w:szCs w:val="22"/>
        <w:u w:val="none" w:color="000000"/>
        <w:bdr w:val="none" w:sz="0" w:space="0" w:color="auto"/>
        <w:shd w:val="clear" w:color="auto" w:fill="auto"/>
        <w:vertAlign w:val="baseline"/>
      </w:rPr>
    </w:lvl>
    <w:lvl w:ilvl="5" w:tplc="706C5462">
      <w:start w:val="1"/>
      <w:numFmt w:val="lowerRoman"/>
      <w:lvlText w:val="%6"/>
      <w:lvlJc w:val="left"/>
      <w:pPr>
        <w:ind w:left="4320"/>
      </w:pPr>
      <w:rPr>
        <w:rFonts w:ascii="Calibri" w:eastAsia="Calibri" w:hAnsi="Calibri" w:cs="Calibri"/>
        <w:b w:val="0"/>
        <w:i w:val="0"/>
        <w:strike w:val="0"/>
        <w:dstrike w:val="0"/>
        <w:color w:val="000000"/>
        <w:sz w:val="22"/>
        <w:szCs w:val="22"/>
        <w:u w:val="none" w:color="000000"/>
        <w:bdr w:val="none" w:sz="0" w:space="0" w:color="auto"/>
        <w:shd w:val="clear" w:color="auto" w:fill="auto"/>
        <w:vertAlign w:val="baseline"/>
      </w:rPr>
    </w:lvl>
    <w:lvl w:ilvl="6" w:tplc="8892CCB6">
      <w:start w:val="1"/>
      <w:numFmt w:val="decimal"/>
      <w:lvlText w:val="%7"/>
      <w:lvlJc w:val="left"/>
      <w:pPr>
        <w:ind w:left="5040"/>
      </w:pPr>
      <w:rPr>
        <w:rFonts w:ascii="Calibri" w:eastAsia="Calibri" w:hAnsi="Calibri" w:cs="Calibri"/>
        <w:b w:val="0"/>
        <w:i w:val="0"/>
        <w:strike w:val="0"/>
        <w:dstrike w:val="0"/>
        <w:color w:val="000000"/>
        <w:sz w:val="22"/>
        <w:szCs w:val="22"/>
        <w:u w:val="none" w:color="000000"/>
        <w:bdr w:val="none" w:sz="0" w:space="0" w:color="auto"/>
        <w:shd w:val="clear" w:color="auto" w:fill="auto"/>
        <w:vertAlign w:val="baseline"/>
      </w:rPr>
    </w:lvl>
    <w:lvl w:ilvl="7" w:tplc="0840CD24">
      <w:start w:val="1"/>
      <w:numFmt w:val="lowerLetter"/>
      <w:lvlText w:val="%8"/>
      <w:lvlJc w:val="left"/>
      <w:pPr>
        <w:ind w:left="5760"/>
      </w:pPr>
      <w:rPr>
        <w:rFonts w:ascii="Calibri" w:eastAsia="Calibri" w:hAnsi="Calibri" w:cs="Calibri"/>
        <w:b w:val="0"/>
        <w:i w:val="0"/>
        <w:strike w:val="0"/>
        <w:dstrike w:val="0"/>
        <w:color w:val="000000"/>
        <w:sz w:val="22"/>
        <w:szCs w:val="22"/>
        <w:u w:val="none" w:color="000000"/>
        <w:bdr w:val="none" w:sz="0" w:space="0" w:color="auto"/>
        <w:shd w:val="clear" w:color="auto" w:fill="auto"/>
        <w:vertAlign w:val="baseline"/>
      </w:rPr>
    </w:lvl>
    <w:lvl w:ilvl="8" w:tplc="651AF3CC">
      <w:start w:val="1"/>
      <w:numFmt w:val="lowerRoman"/>
      <w:lvlText w:val="%9"/>
      <w:lvlJc w:val="left"/>
      <w:pPr>
        <w:ind w:left="6480"/>
      </w:pPr>
      <w:rPr>
        <w:rFonts w:ascii="Calibri" w:eastAsia="Calibri" w:hAnsi="Calibri" w:cs="Calibri"/>
        <w:b w:val="0"/>
        <w:i w:val="0"/>
        <w:strike w:val="0"/>
        <w:dstrike w:val="0"/>
        <w:color w:val="000000"/>
        <w:sz w:val="22"/>
        <w:szCs w:val="22"/>
        <w:u w:val="none" w:color="000000"/>
        <w:bdr w:val="none" w:sz="0" w:space="0" w:color="auto"/>
        <w:shd w:val="clear" w:color="auto" w:fill="auto"/>
        <w:vertAlign w:val="baseline"/>
      </w:rPr>
    </w:lvl>
  </w:abstractNum>
  <w:abstractNum w:abstractNumId="77" w15:restartNumberingAfterBreak="0">
    <w:nsid w:val="762425F7"/>
    <w:multiLevelType w:val="hybridMultilevel"/>
    <w:tmpl w:val="505098DA"/>
    <w:lvl w:ilvl="0" w:tplc="18090001">
      <w:start w:val="1"/>
      <w:numFmt w:val="bullet"/>
      <w:lvlText w:val=""/>
      <w:lvlJc w:val="left"/>
      <w:pPr>
        <w:ind w:left="720" w:hanging="360"/>
      </w:pPr>
      <w:rPr>
        <w:rFonts w:ascii="Symbol" w:hAnsi="Symbol" w:hint="default"/>
      </w:rPr>
    </w:lvl>
    <w:lvl w:ilvl="1" w:tplc="18090003">
      <w:start w:val="1"/>
      <w:numFmt w:val="bullet"/>
      <w:lvlText w:val="o"/>
      <w:lvlJc w:val="left"/>
      <w:pPr>
        <w:ind w:left="1440" w:hanging="360"/>
      </w:pPr>
      <w:rPr>
        <w:rFonts w:ascii="Courier New" w:hAnsi="Courier New" w:cs="Courier New" w:hint="default"/>
      </w:rPr>
    </w:lvl>
    <w:lvl w:ilvl="2" w:tplc="18090005">
      <w:start w:val="1"/>
      <w:numFmt w:val="bullet"/>
      <w:lvlText w:val=""/>
      <w:lvlJc w:val="left"/>
      <w:pPr>
        <w:ind w:left="2160" w:hanging="360"/>
      </w:pPr>
      <w:rPr>
        <w:rFonts w:ascii="Wingdings" w:hAnsi="Wingdings" w:hint="default"/>
      </w:rPr>
    </w:lvl>
    <w:lvl w:ilvl="3" w:tplc="1809000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78" w15:restartNumberingAfterBreak="0">
    <w:nsid w:val="782275B4"/>
    <w:multiLevelType w:val="hybridMultilevel"/>
    <w:tmpl w:val="C448A32A"/>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79" w15:restartNumberingAfterBreak="0">
    <w:nsid w:val="795914A4"/>
    <w:multiLevelType w:val="hybridMultilevel"/>
    <w:tmpl w:val="F88CA474"/>
    <w:lvl w:ilvl="0" w:tplc="18090001">
      <w:start w:val="1"/>
      <w:numFmt w:val="bullet"/>
      <w:lvlText w:val=""/>
      <w:lvlJc w:val="left"/>
      <w:pPr>
        <w:ind w:left="437" w:hanging="360"/>
      </w:pPr>
      <w:rPr>
        <w:rFonts w:ascii="Symbol" w:hAnsi="Symbol" w:hint="default"/>
      </w:rPr>
    </w:lvl>
    <w:lvl w:ilvl="1" w:tplc="18090003" w:tentative="1">
      <w:start w:val="1"/>
      <w:numFmt w:val="bullet"/>
      <w:lvlText w:val="o"/>
      <w:lvlJc w:val="left"/>
      <w:pPr>
        <w:ind w:left="1157" w:hanging="360"/>
      </w:pPr>
      <w:rPr>
        <w:rFonts w:ascii="Courier New" w:hAnsi="Courier New" w:cs="Courier New" w:hint="default"/>
      </w:rPr>
    </w:lvl>
    <w:lvl w:ilvl="2" w:tplc="18090005" w:tentative="1">
      <w:start w:val="1"/>
      <w:numFmt w:val="bullet"/>
      <w:lvlText w:val=""/>
      <w:lvlJc w:val="left"/>
      <w:pPr>
        <w:ind w:left="1877" w:hanging="360"/>
      </w:pPr>
      <w:rPr>
        <w:rFonts w:ascii="Wingdings" w:hAnsi="Wingdings" w:hint="default"/>
      </w:rPr>
    </w:lvl>
    <w:lvl w:ilvl="3" w:tplc="18090001" w:tentative="1">
      <w:start w:val="1"/>
      <w:numFmt w:val="bullet"/>
      <w:lvlText w:val=""/>
      <w:lvlJc w:val="left"/>
      <w:pPr>
        <w:ind w:left="2597" w:hanging="360"/>
      </w:pPr>
      <w:rPr>
        <w:rFonts w:ascii="Symbol" w:hAnsi="Symbol" w:hint="default"/>
      </w:rPr>
    </w:lvl>
    <w:lvl w:ilvl="4" w:tplc="18090003" w:tentative="1">
      <w:start w:val="1"/>
      <w:numFmt w:val="bullet"/>
      <w:lvlText w:val="o"/>
      <w:lvlJc w:val="left"/>
      <w:pPr>
        <w:ind w:left="3317" w:hanging="360"/>
      </w:pPr>
      <w:rPr>
        <w:rFonts w:ascii="Courier New" w:hAnsi="Courier New" w:cs="Courier New" w:hint="default"/>
      </w:rPr>
    </w:lvl>
    <w:lvl w:ilvl="5" w:tplc="18090005" w:tentative="1">
      <w:start w:val="1"/>
      <w:numFmt w:val="bullet"/>
      <w:lvlText w:val=""/>
      <w:lvlJc w:val="left"/>
      <w:pPr>
        <w:ind w:left="4037" w:hanging="360"/>
      </w:pPr>
      <w:rPr>
        <w:rFonts w:ascii="Wingdings" w:hAnsi="Wingdings" w:hint="default"/>
      </w:rPr>
    </w:lvl>
    <w:lvl w:ilvl="6" w:tplc="18090001" w:tentative="1">
      <w:start w:val="1"/>
      <w:numFmt w:val="bullet"/>
      <w:lvlText w:val=""/>
      <w:lvlJc w:val="left"/>
      <w:pPr>
        <w:ind w:left="4757" w:hanging="360"/>
      </w:pPr>
      <w:rPr>
        <w:rFonts w:ascii="Symbol" w:hAnsi="Symbol" w:hint="default"/>
      </w:rPr>
    </w:lvl>
    <w:lvl w:ilvl="7" w:tplc="18090003" w:tentative="1">
      <w:start w:val="1"/>
      <w:numFmt w:val="bullet"/>
      <w:lvlText w:val="o"/>
      <w:lvlJc w:val="left"/>
      <w:pPr>
        <w:ind w:left="5477" w:hanging="360"/>
      </w:pPr>
      <w:rPr>
        <w:rFonts w:ascii="Courier New" w:hAnsi="Courier New" w:cs="Courier New" w:hint="default"/>
      </w:rPr>
    </w:lvl>
    <w:lvl w:ilvl="8" w:tplc="18090005" w:tentative="1">
      <w:start w:val="1"/>
      <w:numFmt w:val="bullet"/>
      <w:lvlText w:val=""/>
      <w:lvlJc w:val="left"/>
      <w:pPr>
        <w:ind w:left="6197" w:hanging="360"/>
      </w:pPr>
      <w:rPr>
        <w:rFonts w:ascii="Wingdings" w:hAnsi="Wingdings" w:hint="default"/>
      </w:rPr>
    </w:lvl>
  </w:abstractNum>
  <w:abstractNum w:abstractNumId="80" w15:restartNumberingAfterBreak="0">
    <w:nsid w:val="7B623960"/>
    <w:multiLevelType w:val="hybridMultilevel"/>
    <w:tmpl w:val="5F166CA6"/>
    <w:lvl w:ilvl="0" w:tplc="18090001">
      <w:start w:val="1"/>
      <w:numFmt w:val="bullet"/>
      <w:lvlText w:val=""/>
      <w:lvlJc w:val="left"/>
      <w:pPr>
        <w:ind w:left="720" w:hanging="360"/>
      </w:pPr>
      <w:rPr>
        <w:rFonts w:ascii="Symbol" w:hAnsi="Symbol" w:hint="default"/>
      </w:rPr>
    </w:lvl>
    <w:lvl w:ilvl="1" w:tplc="18090003">
      <w:start w:val="1"/>
      <w:numFmt w:val="bullet"/>
      <w:lvlText w:val="o"/>
      <w:lvlJc w:val="left"/>
      <w:pPr>
        <w:ind w:left="1440" w:hanging="360"/>
      </w:pPr>
      <w:rPr>
        <w:rFonts w:ascii="Courier New" w:hAnsi="Courier New" w:cs="Courier New" w:hint="default"/>
      </w:rPr>
    </w:lvl>
    <w:lvl w:ilvl="2" w:tplc="18090005">
      <w:start w:val="1"/>
      <w:numFmt w:val="bullet"/>
      <w:lvlText w:val=""/>
      <w:lvlJc w:val="left"/>
      <w:pPr>
        <w:ind w:left="2160" w:hanging="360"/>
      </w:pPr>
      <w:rPr>
        <w:rFonts w:ascii="Wingdings" w:hAnsi="Wingdings" w:hint="default"/>
      </w:rPr>
    </w:lvl>
    <w:lvl w:ilvl="3" w:tplc="18090001">
      <w:start w:val="1"/>
      <w:numFmt w:val="bullet"/>
      <w:lvlText w:val=""/>
      <w:lvlJc w:val="left"/>
      <w:pPr>
        <w:ind w:left="2880" w:hanging="360"/>
      </w:pPr>
      <w:rPr>
        <w:rFonts w:ascii="Symbol" w:hAnsi="Symbol" w:hint="default"/>
      </w:rPr>
    </w:lvl>
    <w:lvl w:ilvl="4" w:tplc="18090003">
      <w:start w:val="1"/>
      <w:numFmt w:val="bullet"/>
      <w:lvlText w:val="o"/>
      <w:lvlJc w:val="left"/>
      <w:pPr>
        <w:ind w:left="3600" w:hanging="360"/>
      </w:pPr>
      <w:rPr>
        <w:rFonts w:ascii="Courier New" w:hAnsi="Courier New" w:cs="Courier New" w:hint="default"/>
      </w:rPr>
    </w:lvl>
    <w:lvl w:ilvl="5" w:tplc="18090005">
      <w:start w:val="1"/>
      <w:numFmt w:val="bullet"/>
      <w:lvlText w:val=""/>
      <w:lvlJc w:val="left"/>
      <w:pPr>
        <w:ind w:left="4320" w:hanging="360"/>
      </w:pPr>
      <w:rPr>
        <w:rFonts w:ascii="Wingdings" w:hAnsi="Wingdings" w:hint="default"/>
      </w:rPr>
    </w:lvl>
    <w:lvl w:ilvl="6" w:tplc="18090001">
      <w:start w:val="1"/>
      <w:numFmt w:val="bullet"/>
      <w:lvlText w:val=""/>
      <w:lvlJc w:val="left"/>
      <w:pPr>
        <w:ind w:left="5040" w:hanging="360"/>
      </w:pPr>
      <w:rPr>
        <w:rFonts w:ascii="Symbol" w:hAnsi="Symbol" w:hint="default"/>
      </w:rPr>
    </w:lvl>
    <w:lvl w:ilvl="7" w:tplc="18090003">
      <w:start w:val="1"/>
      <w:numFmt w:val="bullet"/>
      <w:lvlText w:val="o"/>
      <w:lvlJc w:val="left"/>
      <w:pPr>
        <w:ind w:left="5760" w:hanging="360"/>
      </w:pPr>
      <w:rPr>
        <w:rFonts w:ascii="Courier New" w:hAnsi="Courier New" w:cs="Courier New" w:hint="default"/>
      </w:rPr>
    </w:lvl>
    <w:lvl w:ilvl="8" w:tplc="18090005">
      <w:start w:val="1"/>
      <w:numFmt w:val="bullet"/>
      <w:lvlText w:val=""/>
      <w:lvlJc w:val="left"/>
      <w:pPr>
        <w:ind w:left="6480" w:hanging="360"/>
      </w:pPr>
      <w:rPr>
        <w:rFonts w:ascii="Wingdings" w:hAnsi="Wingdings" w:hint="default"/>
      </w:rPr>
    </w:lvl>
  </w:abstractNum>
  <w:abstractNum w:abstractNumId="81" w15:restartNumberingAfterBreak="0">
    <w:nsid w:val="7B8F7C00"/>
    <w:multiLevelType w:val="hybridMultilevel"/>
    <w:tmpl w:val="7F566A50"/>
    <w:lvl w:ilvl="0" w:tplc="1809001B">
      <w:start w:val="1"/>
      <w:numFmt w:val="lowerRoman"/>
      <w:lvlText w:val="%1."/>
      <w:lvlJc w:val="right"/>
      <w:pPr>
        <w:ind w:left="720" w:hanging="360"/>
      </w:pPr>
    </w:lvl>
    <w:lvl w:ilvl="1" w:tplc="1809001B">
      <w:start w:val="1"/>
      <w:numFmt w:val="lowerRoman"/>
      <w:lvlText w:val="%2."/>
      <w:lvlJc w:val="right"/>
      <w:pPr>
        <w:ind w:left="1440" w:hanging="360"/>
      </w:pPr>
    </w:lvl>
    <w:lvl w:ilvl="2" w:tplc="F5D224EE">
      <w:start w:val="1"/>
      <w:numFmt w:val="upperLetter"/>
      <w:lvlText w:val="%3."/>
      <w:lvlJc w:val="left"/>
      <w:pPr>
        <w:ind w:left="2340" w:hanging="360"/>
      </w:pPr>
      <w:rPr>
        <w:rFonts w:hint="default"/>
      </w:r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82" w15:restartNumberingAfterBreak="0">
    <w:nsid w:val="7C0E6AEC"/>
    <w:multiLevelType w:val="hybridMultilevel"/>
    <w:tmpl w:val="73365E5E"/>
    <w:lvl w:ilvl="0" w:tplc="18090001">
      <w:start w:val="1"/>
      <w:numFmt w:val="bullet"/>
      <w:lvlText w:val=""/>
      <w:lvlJc w:val="left"/>
      <w:pPr>
        <w:ind w:left="360" w:hanging="360"/>
      </w:pPr>
      <w:rPr>
        <w:rFonts w:ascii="Symbol" w:hAnsi="Symbol" w:hint="default"/>
      </w:rPr>
    </w:lvl>
    <w:lvl w:ilvl="1" w:tplc="18090003">
      <w:start w:val="1"/>
      <w:numFmt w:val="bullet"/>
      <w:lvlText w:val="o"/>
      <w:lvlJc w:val="left"/>
      <w:pPr>
        <w:ind w:left="1080" w:hanging="360"/>
      </w:pPr>
      <w:rPr>
        <w:rFonts w:ascii="Courier New" w:hAnsi="Courier New" w:cs="Courier New" w:hint="default"/>
      </w:rPr>
    </w:lvl>
    <w:lvl w:ilvl="2" w:tplc="18090005" w:tentative="1">
      <w:start w:val="1"/>
      <w:numFmt w:val="bullet"/>
      <w:lvlText w:val=""/>
      <w:lvlJc w:val="left"/>
      <w:pPr>
        <w:ind w:left="1800" w:hanging="360"/>
      </w:pPr>
      <w:rPr>
        <w:rFonts w:ascii="Wingdings" w:hAnsi="Wingdings" w:hint="default"/>
      </w:rPr>
    </w:lvl>
    <w:lvl w:ilvl="3" w:tplc="18090001" w:tentative="1">
      <w:start w:val="1"/>
      <w:numFmt w:val="bullet"/>
      <w:lvlText w:val=""/>
      <w:lvlJc w:val="left"/>
      <w:pPr>
        <w:ind w:left="2520" w:hanging="360"/>
      </w:pPr>
      <w:rPr>
        <w:rFonts w:ascii="Symbol" w:hAnsi="Symbol" w:hint="default"/>
      </w:rPr>
    </w:lvl>
    <w:lvl w:ilvl="4" w:tplc="18090003" w:tentative="1">
      <w:start w:val="1"/>
      <w:numFmt w:val="bullet"/>
      <w:lvlText w:val="o"/>
      <w:lvlJc w:val="left"/>
      <w:pPr>
        <w:ind w:left="3240" w:hanging="360"/>
      </w:pPr>
      <w:rPr>
        <w:rFonts w:ascii="Courier New" w:hAnsi="Courier New" w:cs="Courier New" w:hint="default"/>
      </w:rPr>
    </w:lvl>
    <w:lvl w:ilvl="5" w:tplc="18090005" w:tentative="1">
      <w:start w:val="1"/>
      <w:numFmt w:val="bullet"/>
      <w:lvlText w:val=""/>
      <w:lvlJc w:val="left"/>
      <w:pPr>
        <w:ind w:left="3960" w:hanging="360"/>
      </w:pPr>
      <w:rPr>
        <w:rFonts w:ascii="Wingdings" w:hAnsi="Wingdings" w:hint="default"/>
      </w:rPr>
    </w:lvl>
    <w:lvl w:ilvl="6" w:tplc="18090001" w:tentative="1">
      <w:start w:val="1"/>
      <w:numFmt w:val="bullet"/>
      <w:lvlText w:val=""/>
      <w:lvlJc w:val="left"/>
      <w:pPr>
        <w:ind w:left="4680" w:hanging="360"/>
      </w:pPr>
      <w:rPr>
        <w:rFonts w:ascii="Symbol" w:hAnsi="Symbol" w:hint="default"/>
      </w:rPr>
    </w:lvl>
    <w:lvl w:ilvl="7" w:tplc="18090003" w:tentative="1">
      <w:start w:val="1"/>
      <w:numFmt w:val="bullet"/>
      <w:lvlText w:val="o"/>
      <w:lvlJc w:val="left"/>
      <w:pPr>
        <w:ind w:left="5400" w:hanging="360"/>
      </w:pPr>
      <w:rPr>
        <w:rFonts w:ascii="Courier New" w:hAnsi="Courier New" w:cs="Courier New" w:hint="default"/>
      </w:rPr>
    </w:lvl>
    <w:lvl w:ilvl="8" w:tplc="18090005" w:tentative="1">
      <w:start w:val="1"/>
      <w:numFmt w:val="bullet"/>
      <w:lvlText w:val=""/>
      <w:lvlJc w:val="left"/>
      <w:pPr>
        <w:ind w:left="6120" w:hanging="360"/>
      </w:pPr>
      <w:rPr>
        <w:rFonts w:ascii="Wingdings" w:hAnsi="Wingdings" w:hint="default"/>
      </w:rPr>
    </w:lvl>
  </w:abstractNum>
  <w:abstractNum w:abstractNumId="83" w15:restartNumberingAfterBreak="0">
    <w:nsid w:val="7C482A4B"/>
    <w:multiLevelType w:val="multilevel"/>
    <w:tmpl w:val="58A08026"/>
    <w:lvl w:ilvl="0">
      <w:start w:val="1"/>
      <w:numFmt w:val="decimal"/>
      <w:lvlText w:val="%1."/>
      <w:lvlJc w:val="left"/>
      <w:pPr>
        <w:tabs>
          <w:tab w:val="num" w:pos="720"/>
        </w:tabs>
        <w:ind w:left="720" w:hanging="720"/>
      </w:pPr>
      <w:rPr>
        <w:rFonts w:ascii="Arial" w:hAnsi="Arial" w:hint="default"/>
        <w:b/>
        <w:i w:val="0"/>
        <w:sz w:val="32"/>
        <w:szCs w:val="20"/>
      </w:rPr>
    </w:lvl>
    <w:lvl w:ilvl="1">
      <w:start w:val="1"/>
      <w:numFmt w:val="decimal"/>
      <w:lvlText w:val="%1.%2."/>
      <w:lvlJc w:val="left"/>
      <w:pPr>
        <w:tabs>
          <w:tab w:val="num" w:pos="720"/>
        </w:tabs>
        <w:ind w:left="720" w:hanging="720"/>
      </w:pPr>
      <w:rPr>
        <w:rFonts w:hint="default"/>
      </w:rPr>
    </w:lvl>
    <w:lvl w:ilvl="2">
      <w:start w:val="1"/>
      <w:numFmt w:val="decimal"/>
      <w:lvlText w:val="%1.%2.%3."/>
      <w:lvlJc w:val="left"/>
      <w:pPr>
        <w:tabs>
          <w:tab w:val="num" w:pos="1440"/>
        </w:tabs>
        <w:ind w:left="1440" w:hanging="720"/>
      </w:pPr>
      <w:rPr>
        <w:rFonts w:ascii="Arial" w:hAnsi="Arial" w:hint="default"/>
        <w:b w:val="0"/>
        <w:i w:val="0"/>
      </w:rPr>
    </w:lvl>
    <w:lvl w:ilvl="3">
      <w:start w:val="1"/>
      <w:numFmt w:val="decimal"/>
      <w:lvlText w:val="(%4)"/>
      <w:lvlJc w:val="left"/>
      <w:pPr>
        <w:tabs>
          <w:tab w:val="num" w:pos="1985"/>
        </w:tabs>
        <w:ind w:left="1985" w:hanging="545"/>
      </w:pPr>
      <w:rPr>
        <w:rFonts w:ascii="Arial" w:hAnsi="Arial" w:hint="default"/>
        <w:b w:val="0"/>
        <w:i w:val="0"/>
        <w:sz w:val="20"/>
        <w:szCs w:val="20"/>
      </w:rPr>
    </w:lvl>
    <w:lvl w:ilvl="4">
      <w:start w:val="1"/>
      <w:numFmt w:val="lowerLetter"/>
      <w:pStyle w:val="Heading5"/>
      <w:lvlText w:val="(%5)"/>
      <w:lvlJc w:val="left"/>
      <w:pPr>
        <w:tabs>
          <w:tab w:val="num" w:pos="3050"/>
        </w:tabs>
        <w:ind w:left="3050" w:hanging="850"/>
      </w:pPr>
      <w:rPr>
        <w:rFonts w:ascii="Arial" w:hAnsi="Arial" w:hint="default"/>
        <w:b w:val="0"/>
        <w:i w:val="0"/>
        <w:sz w:val="20"/>
        <w:szCs w:val="20"/>
      </w:rPr>
    </w:lvl>
    <w:lvl w:ilvl="5">
      <w:start w:val="1"/>
      <w:numFmt w:val="none"/>
      <w:suff w:val="nothing"/>
      <w:lvlText w:val=""/>
      <w:lvlJc w:val="left"/>
      <w:pPr>
        <w:ind w:left="0" w:firstLine="0"/>
      </w:pPr>
      <w:rPr>
        <w:rFonts w:ascii="Arial" w:hAnsi="Arial" w:hint="default"/>
        <w:b w:val="0"/>
        <w:i w:val="0"/>
        <w:sz w:val="20"/>
        <w:szCs w:val="20"/>
      </w:rPr>
    </w:lvl>
    <w:lvl w:ilvl="6">
      <w:start w:val="1"/>
      <w:numFmt w:val="none"/>
      <w:suff w:val="nothing"/>
      <w:lvlText w:val=""/>
      <w:lvlJc w:val="left"/>
      <w:pPr>
        <w:ind w:left="0" w:firstLine="0"/>
      </w:pPr>
      <w:rPr>
        <w:rFonts w:ascii="Arial" w:hAnsi="Arial" w:hint="default"/>
        <w:b w:val="0"/>
        <w:i w:val="0"/>
        <w:sz w:val="20"/>
        <w:szCs w:val="20"/>
      </w:rPr>
    </w:lvl>
    <w:lvl w:ilvl="7">
      <w:start w:val="1"/>
      <w:numFmt w:val="none"/>
      <w:suff w:val="nothing"/>
      <w:lvlText w:val=""/>
      <w:lvlJc w:val="left"/>
      <w:pPr>
        <w:ind w:left="0" w:firstLine="0"/>
      </w:pPr>
      <w:rPr>
        <w:rFonts w:ascii="Arial" w:hAnsi="Arial" w:hint="default"/>
        <w:b w:val="0"/>
        <w:i w:val="0"/>
        <w:sz w:val="20"/>
        <w:szCs w:val="20"/>
      </w:rPr>
    </w:lvl>
    <w:lvl w:ilvl="8">
      <w:start w:val="1"/>
      <w:numFmt w:val="none"/>
      <w:suff w:val="nothing"/>
      <w:lvlText w:val=""/>
      <w:lvlJc w:val="left"/>
      <w:pPr>
        <w:ind w:left="0" w:firstLine="0"/>
      </w:pPr>
      <w:rPr>
        <w:rFonts w:ascii="Arial" w:hAnsi="Arial" w:hint="default"/>
        <w:b w:val="0"/>
        <w:i w:val="0"/>
        <w:sz w:val="20"/>
        <w:szCs w:val="20"/>
      </w:rPr>
    </w:lvl>
  </w:abstractNum>
  <w:abstractNum w:abstractNumId="84" w15:restartNumberingAfterBreak="0">
    <w:nsid w:val="7DD23705"/>
    <w:multiLevelType w:val="hybridMultilevel"/>
    <w:tmpl w:val="0216471E"/>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num w:numId="1">
    <w:abstractNumId w:val="59"/>
  </w:num>
  <w:num w:numId="2">
    <w:abstractNumId w:val="83"/>
  </w:num>
  <w:num w:numId="3">
    <w:abstractNumId w:val="63"/>
  </w:num>
  <w:num w:numId="4">
    <w:abstractNumId w:val="6"/>
  </w:num>
  <w:num w:numId="5">
    <w:abstractNumId w:val="82"/>
  </w:num>
  <w:num w:numId="6">
    <w:abstractNumId w:val="9"/>
  </w:num>
  <w:num w:numId="7">
    <w:abstractNumId w:val="17"/>
  </w:num>
  <w:num w:numId="8">
    <w:abstractNumId w:val="1"/>
  </w:num>
  <w:num w:numId="9">
    <w:abstractNumId w:val="2"/>
  </w:num>
  <w:num w:numId="10">
    <w:abstractNumId w:val="8"/>
  </w:num>
  <w:num w:numId="11">
    <w:abstractNumId w:val="81"/>
  </w:num>
  <w:num w:numId="12">
    <w:abstractNumId w:val="18"/>
  </w:num>
  <w:num w:numId="13">
    <w:abstractNumId w:val="47"/>
  </w:num>
  <w:num w:numId="14">
    <w:abstractNumId w:val="52"/>
  </w:num>
  <w:num w:numId="15">
    <w:abstractNumId w:val="40"/>
  </w:num>
  <w:num w:numId="16">
    <w:abstractNumId w:val="70"/>
  </w:num>
  <w:num w:numId="17">
    <w:abstractNumId w:val="2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8">
    <w:abstractNumId w:val="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9">
    <w:abstractNumId w:val="77"/>
  </w:num>
  <w:num w:numId="20">
    <w:abstractNumId w:val="50"/>
  </w:num>
  <w:num w:numId="21">
    <w:abstractNumId w:val="43"/>
  </w:num>
  <w:num w:numId="22">
    <w:abstractNumId w:val="5"/>
  </w:num>
  <w:num w:numId="23">
    <w:abstractNumId w:val="58"/>
  </w:num>
  <w:num w:numId="24">
    <w:abstractNumId w:val="22"/>
  </w:num>
  <w:num w:numId="25">
    <w:abstractNumId w:val="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6">
    <w:abstractNumId w:val="4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7">
    <w:abstractNumId w:val="6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8">
    <w:abstractNumId w:val="80"/>
  </w:num>
  <w:num w:numId="29">
    <w:abstractNumId w:val="6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0">
    <w:abstractNumId w:val="71"/>
  </w:num>
  <w:num w:numId="31">
    <w:abstractNumId w:val="27"/>
  </w:num>
  <w:num w:numId="32">
    <w:abstractNumId w:val="84"/>
  </w:num>
  <w:num w:numId="33">
    <w:abstractNumId w:val="31"/>
  </w:num>
  <w:num w:numId="34">
    <w:abstractNumId w:val="25"/>
  </w:num>
  <w:num w:numId="35">
    <w:abstractNumId w:val="69"/>
  </w:num>
  <w:num w:numId="36">
    <w:abstractNumId w:val="39"/>
  </w:num>
  <w:num w:numId="37">
    <w:abstractNumId w:val="65"/>
  </w:num>
  <w:num w:numId="38">
    <w:abstractNumId w:val="30"/>
  </w:num>
  <w:num w:numId="39">
    <w:abstractNumId w:val="67"/>
  </w:num>
  <w:num w:numId="40">
    <w:abstractNumId w:val="62"/>
  </w:num>
  <w:num w:numId="41">
    <w:abstractNumId w:val="78"/>
  </w:num>
  <w:num w:numId="42">
    <w:abstractNumId w:val="29"/>
  </w:num>
  <w:num w:numId="43">
    <w:abstractNumId w:val="10"/>
  </w:num>
  <w:num w:numId="44">
    <w:abstractNumId w:val="57"/>
  </w:num>
  <w:num w:numId="45">
    <w:abstractNumId w:val="38"/>
  </w:num>
  <w:num w:numId="46">
    <w:abstractNumId w:val="55"/>
  </w:num>
  <w:num w:numId="47">
    <w:abstractNumId w:val="72"/>
  </w:num>
  <w:num w:numId="48">
    <w:abstractNumId w:val="42"/>
  </w:num>
  <w:num w:numId="49">
    <w:abstractNumId w:val="14"/>
  </w:num>
  <w:num w:numId="50">
    <w:abstractNumId w:val="24"/>
  </w:num>
  <w:num w:numId="51">
    <w:abstractNumId w:val="48"/>
  </w:num>
  <w:num w:numId="52">
    <w:abstractNumId w:val="13"/>
  </w:num>
  <w:num w:numId="53">
    <w:abstractNumId w:val="32"/>
  </w:num>
  <w:num w:numId="54">
    <w:abstractNumId w:val="53"/>
  </w:num>
  <w:num w:numId="55">
    <w:abstractNumId w:val="56"/>
  </w:num>
  <w:num w:numId="56">
    <w:abstractNumId w:val="12"/>
  </w:num>
  <w:num w:numId="57">
    <w:abstractNumId w:val="79"/>
  </w:num>
  <w:num w:numId="58">
    <w:abstractNumId w:val="44"/>
  </w:num>
  <w:num w:numId="59">
    <w:abstractNumId w:val="34"/>
  </w:num>
  <w:num w:numId="60">
    <w:abstractNumId w:val="20"/>
  </w:num>
  <w:num w:numId="61">
    <w:abstractNumId w:val="41"/>
  </w:num>
  <w:num w:numId="62">
    <w:abstractNumId w:val="51"/>
  </w:num>
  <w:num w:numId="63">
    <w:abstractNumId w:val="21"/>
  </w:num>
  <w:num w:numId="64">
    <w:abstractNumId w:val="74"/>
  </w:num>
  <w:num w:numId="65">
    <w:abstractNumId w:val="19"/>
  </w:num>
  <w:num w:numId="66">
    <w:abstractNumId w:val="37"/>
  </w:num>
  <w:num w:numId="67">
    <w:abstractNumId w:val="35"/>
  </w:num>
  <w:num w:numId="68">
    <w:abstractNumId w:val="76"/>
  </w:num>
  <w:num w:numId="69">
    <w:abstractNumId w:val="33"/>
  </w:num>
  <w:num w:numId="70">
    <w:abstractNumId w:val="61"/>
  </w:num>
  <w:num w:numId="71">
    <w:abstractNumId w:val="54"/>
  </w:num>
  <w:num w:numId="72">
    <w:abstractNumId w:val="75"/>
  </w:num>
  <w:num w:numId="73">
    <w:abstractNumId w:val="66"/>
  </w:num>
  <w:num w:numId="74">
    <w:abstractNumId w:val="60"/>
  </w:num>
  <w:num w:numId="75">
    <w:abstractNumId w:val="16"/>
  </w:num>
  <w:num w:numId="76">
    <w:abstractNumId w:val="49"/>
  </w:num>
  <w:num w:numId="77">
    <w:abstractNumId w:val="46"/>
  </w:num>
  <w:num w:numId="78">
    <w:abstractNumId w:val="2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79">
    <w:abstractNumId w:val="73"/>
  </w:num>
  <w:num w:numId="80">
    <w:abstractNumId w:val="15"/>
  </w:num>
  <w:num w:numId="81">
    <w:abstractNumId w:val="3"/>
  </w:num>
  <w:num w:numId="82">
    <w:abstractNumId w:val="3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3">
    <w:abstractNumId w:val="36"/>
  </w:num>
  <w:num w:numId="84">
    <w:abstractNumId w:val="11"/>
  </w:num>
  <w:numIdMacAtCleanup w:val="81"/>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sl="http://schemas.openxmlformats.org/schemaLibrary/2006/main" mc:Ignorable="w14 w15 w16se w16cid w16 w16cex">
  <w:zoom w:percent="100"/>
  <w:documentProtection w:edit="forms" w:enforcement="1"/>
  <w:defaultTabStop w:val="720"/>
  <w:characterSpacingControl w:val="doNotCompress"/>
  <w:hdrShapeDefaults>
    <o:shapedefaults v:ext="edit" spidmax="6145"/>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3C0FB1"/>
    <w:rsid w:val="000038AA"/>
    <w:rsid w:val="0000669B"/>
    <w:rsid w:val="00007EF6"/>
    <w:rsid w:val="00011E4E"/>
    <w:rsid w:val="0001388F"/>
    <w:rsid w:val="00020F55"/>
    <w:rsid w:val="000219B5"/>
    <w:rsid w:val="000225C5"/>
    <w:rsid w:val="00024812"/>
    <w:rsid w:val="00026085"/>
    <w:rsid w:val="000323EF"/>
    <w:rsid w:val="00056B48"/>
    <w:rsid w:val="00057335"/>
    <w:rsid w:val="00061527"/>
    <w:rsid w:val="0006379F"/>
    <w:rsid w:val="00065AEE"/>
    <w:rsid w:val="00065FA7"/>
    <w:rsid w:val="00070D9B"/>
    <w:rsid w:val="00074D6F"/>
    <w:rsid w:val="0008433F"/>
    <w:rsid w:val="000869F1"/>
    <w:rsid w:val="00093C04"/>
    <w:rsid w:val="000A1150"/>
    <w:rsid w:val="000B089C"/>
    <w:rsid w:val="000B1EB3"/>
    <w:rsid w:val="000B729B"/>
    <w:rsid w:val="000C0E06"/>
    <w:rsid w:val="000C0E11"/>
    <w:rsid w:val="000C276E"/>
    <w:rsid w:val="000C65B7"/>
    <w:rsid w:val="000D10E2"/>
    <w:rsid w:val="000D59A5"/>
    <w:rsid w:val="000E21A4"/>
    <w:rsid w:val="000E283A"/>
    <w:rsid w:val="000E2CF8"/>
    <w:rsid w:val="000E4872"/>
    <w:rsid w:val="000E5D4A"/>
    <w:rsid w:val="000F0378"/>
    <w:rsid w:val="000F3643"/>
    <w:rsid w:val="000F4D74"/>
    <w:rsid w:val="000F751F"/>
    <w:rsid w:val="00101A30"/>
    <w:rsid w:val="00101AC8"/>
    <w:rsid w:val="00102A18"/>
    <w:rsid w:val="0011185C"/>
    <w:rsid w:val="00114317"/>
    <w:rsid w:val="00130442"/>
    <w:rsid w:val="00137632"/>
    <w:rsid w:val="001473BE"/>
    <w:rsid w:val="001524AB"/>
    <w:rsid w:val="00164CF1"/>
    <w:rsid w:val="001651D7"/>
    <w:rsid w:val="001704A0"/>
    <w:rsid w:val="00173329"/>
    <w:rsid w:val="001750A8"/>
    <w:rsid w:val="00175C84"/>
    <w:rsid w:val="00184579"/>
    <w:rsid w:val="0018606D"/>
    <w:rsid w:val="00190069"/>
    <w:rsid w:val="00192D79"/>
    <w:rsid w:val="00196A64"/>
    <w:rsid w:val="001B5C7C"/>
    <w:rsid w:val="001B602E"/>
    <w:rsid w:val="001C2A67"/>
    <w:rsid w:val="001C3A95"/>
    <w:rsid w:val="001C3D44"/>
    <w:rsid w:val="001D1C4C"/>
    <w:rsid w:val="001D24DA"/>
    <w:rsid w:val="001D38C4"/>
    <w:rsid w:val="001E59E6"/>
    <w:rsid w:val="001E632F"/>
    <w:rsid w:val="001F24DA"/>
    <w:rsid w:val="001F25FA"/>
    <w:rsid w:val="001F6360"/>
    <w:rsid w:val="001F68D2"/>
    <w:rsid w:val="001F7FC2"/>
    <w:rsid w:val="0020220E"/>
    <w:rsid w:val="00204BEB"/>
    <w:rsid w:val="00206C98"/>
    <w:rsid w:val="00213B60"/>
    <w:rsid w:val="00234050"/>
    <w:rsid w:val="00234C8E"/>
    <w:rsid w:val="0023618E"/>
    <w:rsid w:val="002418DA"/>
    <w:rsid w:val="00241925"/>
    <w:rsid w:val="00245488"/>
    <w:rsid w:val="00246362"/>
    <w:rsid w:val="002651C9"/>
    <w:rsid w:val="00265EB5"/>
    <w:rsid w:val="00272107"/>
    <w:rsid w:val="00274F58"/>
    <w:rsid w:val="002814B1"/>
    <w:rsid w:val="0028250A"/>
    <w:rsid w:val="00283459"/>
    <w:rsid w:val="00292437"/>
    <w:rsid w:val="00296C52"/>
    <w:rsid w:val="002A1879"/>
    <w:rsid w:val="002B23B2"/>
    <w:rsid w:val="002B2535"/>
    <w:rsid w:val="002B2C69"/>
    <w:rsid w:val="002B60D2"/>
    <w:rsid w:val="002B75C6"/>
    <w:rsid w:val="002B7E9C"/>
    <w:rsid w:val="002C08E8"/>
    <w:rsid w:val="002C5875"/>
    <w:rsid w:val="002C70EC"/>
    <w:rsid w:val="002C7140"/>
    <w:rsid w:val="002C72C0"/>
    <w:rsid w:val="002D062E"/>
    <w:rsid w:val="002E0C01"/>
    <w:rsid w:val="002E273D"/>
    <w:rsid w:val="002E50C2"/>
    <w:rsid w:val="002E5376"/>
    <w:rsid w:val="002E6655"/>
    <w:rsid w:val="002E7954"/>
    <w:rsid w:val="002F0288"/>
    <w:rsid w:val="002F49BC"/>
    <w:rsid w:val="0030399F"/>
    <w:rsid w:val="00305BF5"/>
    <w:rsid w:val="003073E6"/>
    <w:rsid w:val="0031024C"/>
    <w:rsid w:val="00310EDC"/>
    <w:rsid w:val="00311BCB"/>
    <w:rsid w:val="003170A1"/>
    <w:rsid w:val="0031794C"/>
    <w:rsid w:val="00321AC6"/>
    <w:rsid w:val="00325955"/>
    <w:rsid w:val="00325B4F"/>
    <w:rsid w:val="003261D8"/>
    <w:rsid w:val="003270FE"/>
    <w:rsid w:val="00327927"/>
    <w:rsid w:val="00331792"/>
    <w:rsid w:val="00332685"/>
    <w:rsid w:val="0034204D"/>
    <w:rsid w:val="00350DBC"/>
    <w:rsid w:val="003524AF"/>
    <w:rsid w:val="003668F6"/>
    <w:rsid w:val="003670C3"/>
    <w:rsid w:val="003700B0"/>
    <w:rsid w:val="0037365C"/>
    <w:rsid w:val="00377945"/>
    <w:rsid w:val="00383C79"/>
    <w:rsid w:val="0038503C"/>
    <w:rsid w:val="0038799C"/>
    <w:rsid w:val="00394603"/>
    <w:rsid w:val="003C0FB1"/>
    <w:rsid w:val="003C19E4"/>
    <w:rsid w:val="003C2448"/>
    <w:rsid w:val="003C2DA6"/>
    <w:rsid w:val="003C5C2C"/>
    <w:rsid w:val="003D35B0"/>
    <w:rsid w:val="003E08C5"/>
    <w:rsid w:val="003E7CC4"/>
    <w:rsid w:val="003F2A21"/>
    <w:rsid w:val="003F396A"/>
    <w:rsid w:val="003F3CA9"/>
    <w:rsid w:val="003F3EE7"/>
    <w:rsid w:val="004101AD"/>
    <w:rsid w:val="004101FB"/>
    <w:rsid w:val="00423563"/>
    <w:rsid w:val="004258F1"/>
    <w:rsid w:val="004276CB"/>
    <w:rsid w:val="00430EA8"/>
    <w:rsid w:val="00430FB0"/>
    <w:rsid w:val="00443976"/>
    <w:rsid w:val="00446769"/>
    <w:rsid w:val="0045151D"/>
    <w:rsid w:val="004527AF"/>
    <w:rsid w:val="0045589F"/>
    <w:rsid w:val="00456127"/>
    <w:rsid w:val="0046000A"/>
    <w:rsid w:val="00474043"/>
    <w:rsid w:val="004779A2"/>
    <w:rsid w:val="00477C88"/>
    <w:rsid w:val="00483B81"/>
    <w:rsid w:val="00487152"/>
    <w:rsid w:val="0049153F"/>
    <w:rsid w:val="004929DE"/>
    <w:rsid w:val="0049326E"/>
    <w:rsid w:val="00496C17"/>
    <w:rsid w:val="004A0961"/>
    <w:rsid w:val="004A15F8"/>
    <w:rsid w:val="004A3A11"/>
    <w:rsid w:val="004A3B8D"/>
    <w:rsid w:val="004A7D33"/>
    <w:rsid w:val="004B082C"/>
    <w:rsid w:val="004B2AF8"/>
    <w:rsid w:val="004B4771"/>
    <w:rsid w:val="004B576C"/>
    <w:rsid w:val="004B5A61"/>
    <w:rsid w:val="004B5A83"/>
    <w:rsid w:val="004B65A0"/>
    <w:rsid w:val="004C7F6E"/>
    <w:rsid w:val="004D1413"/>
    <w:rsid w:val="004D1607"/>
    <w:rsid w:val="004D3248"/>
    <w:rsid w:val="004D5763"/>
    <w:rsid w:val="004D715F"/>
    <w:rsid w:val="004E00BE"/>
    <w:rsid w:val="004F2155"/>
    <w:rsid w:val="004F3DDB"/>
    <w:rsid w:val="004F599B"/>
    <w:rsid w:val="004F6290"/>
    <w:rsid w:val="00503F93"/>
    <w:rsid w:val="005074D3"/>
    <w:rsid w:val="0051082F"/>
    <w:rsid w:val="00514DFD"/>
    <w:rsid w:val="00515958"/>
    <w:rsid w:val="0051673A"/>
    <w:rsid w:val="00521DE5"/>
    <w:rsid w:val="00522DF9"/>
    <w:rsid w:val="005239E4"/>
    <w:rsid w:val="005276D2"/>
    <w:rsid w:val="00533484"/>
    <w:rsid w:val="00534A1C"/>
    <w:rsid w:val="00541969"/>
    <w:rsid w:val="00542982"/>
    <w:rsid w:val="0054371F"/>
    <w:rsid w:val="00550821"/>
    <w:rsid w:val="00550B2B"/>
    <w:rsid w:val="00553864"/>
    <w:rsid w:val="005635BE"/>
    <w:rsid w:val="00564F8A"/>
    <w:rsid w:val="00571DD8"/>
    <w:rsid w:val="00580AF7"/>
    <w:rsid w:val="0058336E"/>
    <w:rsid w:val="00590B58"/>
    <w:rsid w:val="005A41B0"/>
    <w:rsid w:val="005B7F0A"/>
    <w:rsid w:val="005C023B"/>
    <w:rsid w:val="005C1535"/>
    <w:rsid w:val="005D60C5"/>
    <w:rsid w:val="005E3864"/>
    <w:rsid w:val="005E5849"/>
    <w:rsid w:val="005F2191"/>
    <w:rsid w:val="005F598B"/>
    <w:rsid w:val="005F5DBD"/>
    <w:rsid w:val="005F67F0"/>
    <w:rsid w:val="005F7E00"/>
    <w:rsid w:val="00600AF1"/>
    <w:rsid w:val="00601E78"/>
    <w:rsid w:val="006028A6"/>
    <w:rsid w:val="0060484C"/>
    <w:rsid w:val="00607AE0"/>
    <w:rsid w:val="0061100A"/>
    <w:rsid w:val="00614F30"/>
    <w:rsid w:val="006276D1"/>
    <w:rsid w:val="006459F7"/>
    <w:rsid w:val="00646B48"/>
    <w:rsid w:val="006535A0"/>
    <w:rsid w:val="00655636"/>
    <w:rsid w:val="006565BD"/>
    <w:rsid w:val="00657005"/>
    <w:rsid w:val="00663B2A"/>
    <w:rsid w:val="00671010"/>
    <w:rsid w:val="00675BBB"/>
    <w:rsid w:val="006761DC"/>
    <w:rsid w:val="00684357"/>
    <w:rsid w:val="006955D1"/>
    <w:rsid w:val="006A1D74"/>
    <w:rsid w:val="006A5661"/>
    <w:rsid w:val="006A7016"/>
    <w:rsid w:val="006C6715"/>
    <w:rsid w:val="006C71B4"/>
    <w:rsid w:val="006E20DA"/>
    <w:rsid w:val="006F02C6"/>
    <w:rsid w:val="00702C39"/>
    <w:rsid w:val="00705510"/>
    <w:rsid w:val="00706F0B"/>
    <w:rsid w:val="007106D3"/>
    <w:rsid w:val="00712F25"/>
    <w:rsid w:val="007137F7"/>
    <w:rsid w:val="00717B9D"/>
    <w:rsid w:val="00721DF6"/>
    <w:rsid w:val="0073644F"/>
    <w:rsid w:val="007368CF"/>
    <w:rsid w:val="00737607"/>
    <w:rsid w:val="00746A84"/>
    <w:rsid w:val="007564FB"/>
    <w:rsid w:val="00756CA9"/>
    <w:rsid w:val="00757561"/>
    <w:rsid w:val="0076051F"/>
    <w:rsid w:val="007704DA"/>
    <w:rsid w:val="007712DD"/>
    <w:rsid w:val="007746D2"/>
    <w:rsid w:val="00775970"/>
    <w:rsid w:val="00775AB9"/>
    <w:rsid w:val="007831B0"/>
    <w:rsid w:val="007859E3"/>
    <w:rsid w:val="00785B01"/>
    <w:rsid w:val="007879CD"/>
    <w:rsid w:val="00790E20"/>
    <w:rsid w:val="007973CB"/>
    <w:rsid w:val="007A3C19"/>
    <w:rsid w:val="007A49FA"/>
    <w:rsid w:val="007B120C"/>
    <w:rsid w:val="007B2C0C"/>
    <w:rsid w:val="007B580B"/>
    <w:rsid w:val="007B7A59"/>
    <w:rsid w:val="007C5E41"/>
    <w:rsid w:val="007C793D"/>
    <w:rsid w:val="007D32FC"/>
    <w:rsid w:val="007E093F"/>
    <w:rsid w:val="007E22C2"/>
    <w:rsid w:val="007E561E"/>
    <w:rsid w:val="007E5B65"/>
    <w:rsid w:val="007E6403"/>
    <w:rsid w:val="007E76FD"/>
    <w:rsid w:val="007E7F2F"/>
    <w:rsid w:val="007F13F0"/>
    <w:rsid w:val="007F3458"/>
    <w:rsid w:val="00803D16"/>
    <w:rsid w:val="00803F17"/>
    <w:rsid w:val="0080489A"/>
    <w:rsid w:val="00810B05"/>
    <w:rsid w:val="0081621E"/>
    <w:rsid w:val="0081730C"/>
    <w:rsid w:val="008241CF"/>
    <w:rsid w:val="0082552F"/>
    <w:rsid w:val="0083112F"/>
    <w:rsid w:val="00831BB3"/>
    <w:rsid w:val="008347C3"/>
    <w:rsid w:val="008365B0"/>
    <w:rsid w:val="00837A39"/>
    <w:rsid w:val="00837EA4"/>
    <w:rsid w:val="00843E60"/>
    <w:rsid w:val="00854F66"/>
    <w:rsid w:val="00855E33"/>
    <w:rsid w:val="00861561"/>
    <w:rsid w:val="00861F96"/>
    <w:rsid w:val="00862DE1"/>
    <w:rsid w:val="00867677"/>
    <w:rsid w:val="00867EDE"/>
    <w:rsid w:val="0088594E"/>
    <w:rsid w:val="00891A74"/>
    <w:rsid w:val="008959E7"/>
    <w:rsid w:val="008A1C6D"/>
    <w:rsid w:val="008A451F"/>
    <w:rsid w:val="008C07AC"/>
    <w:rsid w:val="008C69A3"/>
    <w:rsid w:val="008D6CEE"/>
    <w:rsid w:val="008D75A0"/>
    <w:rsid w:val="008E235A"/>
    <w:rsid w:val="008F5874"/>
    <w:rsid w:val="00904FCA"/>
    <w:rsid w:val="00911E7F"/>
    <w:rsid w:val="009147DA"/>
    <w:rsid w:val="00914C35"/>
    <w:rsid w:val="00916113"/>
    <w:rsid w:val="00921E8E"/>
    <w:rsid w:val="009250FB"/>
    <w:rsid w:val="00926F67"/>
    <w:rsid w:val="0092756C"/>
    <w:rsid w:val="00931121"/>
    <w:rsid w:val="009340FB"/>
    <w:rsid w:val="00934BC4"/>
    <w:rsid w:val="00951854"/>
    <w:rsid w:val="009528C8"/>
    <w:rsid w:val="009536ED"/>
    <w:rsid w:val="0095374A"/>
    <w:rsid w:val="009608C5"/>
    <w:rsid w:val="00976E13"/>
    <w:rsid w:val="00977CC4"/>
    <w:rsid w:val="009840F9"/>
    <w:rsid w:val="0099533F"/>
    <w:rsid w:val="00997226"/>
    <w:rsid w:val="009A0BAB"/>
    <w:rsid w:val="009A2A95"/>
    <w:rsid w:val="009B1FA7"/>
    <w:rsid w:val="009B6F44"/>
    <w:rsid w:val="009B7370"/>
    <w:rsid w:val="009C05E9"/>
    <w:rsid w:val="009C4725"/>
    <w:rsid w:val="009C6248"/>
    <w:rsid w:val="009C6CBD"/>
    <w:rsid w:val="009D6264"/>
    <w:rsid w:val="009D6544"/>
    <w:rsid w:val="009E0655"/>
    <w:rsid w:val="009E6B8D"/>
    <w:rsid w:val="00A023DE"/>
    <w:rsid w:val="00A034E8"/>
    <w:rsid w:val="00A0779A"/>
    <w:rsid w:val="00A10CD2"/>
    <w:rsid w:val="00A12091"/>
    <w:rsid w:val="00A121D9"/>
    <w:rsid w:val="00A125FF"/>
    <w:rsid w:val="00A25C3C"/>
    <w:rsid w:val="00A31012"/>
    <w:rsid w:val="00A41D7D"/>
    <w:rsid w:val="00A452E1"/>
    <w:rsid w:val="00A55A3D"/>
    <w:rsid w:val="00A60A1D"/>
    <w:rsid w:val="00A60F72"/>
    <w:rsid w:val="00A6430B"/>
    <w:rsid w:val="00A7281F"/>
    <w:rsid w:val="00A8258F"/>
    <w:rsid w:val="00A82605"/>
    <w:rsid w:val="00A84ACA"/>
    <w:rsid w:val="00A86A4B"/>
    <w:rsid w:val="00A91C89"/>
    <w:rsid w:val="00AA5201"/>
    <w:rsid w:val="00AA6837"/>
    <w:rsid w:val="00AA711C"/>
    <w:rsid w:val="00AB3391"/>
    <w:rsid w:val="00AB5697"/>
    <w:rsid w:val="00AC44B0"/>
    <w:rsid w:val="00AC4D66"/>
    <w:rsid w:val="00AD44D1"/>
    <w:rsid w:val="00AD6B0C"/>
    <w:rsid w:val="00B01874"/>
    <w:rsid w:val="00B1232D"/>
    <w:rsid w:val="00B12CE7"/>
    <w:rsid w:val="00B1490E"/>
    <w:rsid w:val="00B25397"/>
    <w:rsid w:val="00B3412E"/>
    <w:rsid w:val="00B34C06"/>
    <w:rsid w:val="00B35085"/>
    <w:rsid w:val="00B36352"/>
    <w:rsid w:val="00B402FB"/>
    <w:rsid w:val="00B421F3"/>
    <w:rsid w:val="00B6057A"/>
    <w:rsid w:val="00B61934"/>
    <w:rsid w:val="00B61AEE"/>
    <w:rsid w:val="00B61DAD"/>
    <w:rsid w:val="00B625AA"/>
    <w:rsid w:val="00B66734"/>
    <w:rsid w:val="00B66FE4"/>
    <w:rsid w:val="00B70314"/>
    <w:rsid w:val="00B809C4"/>
    <w:rsid w:val="00B81291"/>
    <w:rsid w:val="00B9639C"/>
    <w:rsid w:val="00BA3A5E"/>
    <w:rsid w:val="00BA3C02"/>
    <w:rsid w:val="00BB24E7"/>
    <w:rsid w:val="00BB41E2"/>
    <w:rsid w:val="00BB5E9D"/>
    <w:rsid w:val="00BC111E"/>
    <w:rsid w:val="00BC17DC"/>
    <w:rsid w:val="00BC1C11"/>
    <w:rsid w:val="00BD1934"/>
    <w:rsid w:val="00BD2B8D"/>
    <w:rsid w:val="00BE01C5"/>
    <w:rsid w:val="00BE0C6B"/>
    <w:rsid w:val="00BE2DFB"/>
    <w:rsid w:val="00BE4EBF"/>
    <w:rsid w:val="00BE69B1"/>
    <w:rsid w:val="00BF4019"/>
    <w:rsid w:val="00BF453C"/>
    <w:rsid w:val="00BF5556"/>
    <w:rsid w:val="00BF72CA"/>
    <w:rsid w:val="00C0354D"/>
    <w:rsid w:val="00C11244"/>
    <w:rsid w:val="00C22B2F"/>
    <w:rsid w:val="00C2486C"/>
    <w:rsid w:val="00C25940"/>
    <w:rsid w:val="00C263A9"/>
    <w:rsid w:val="00C268AA"/>
    <w:rsid w:val="00C3103B"/>
    <w:rsid w:val="00C32309"/>
    <w:rsid w:val="00C42E06"/>
    <w:rsid w:val="00C43DF2"/>
    <w:rsid w:val="00C44D5E"/>
    <w:rsid w:val="00C4598F"/>
    <w:rsid w:val="00C45CE1"/>
    <w:rsid w:val="00C45EC7"/>
    <w:rsid w:val="00C52CD8"/>
    <w:rsid w:val="00C57446"/>
    <w:rsid w:val="00C62B2D"/>
    <w:rsid w:val="00C6547F"/>
    <w:rsid w:val="00C664BE"/>
    <w:rsid w:val="00C703B5"/>
    <w:rsid w:val="00C7189F"/>
    <w:rsid w:val="00C71ADB"/>
    <w:rsid w:val="00C860FF"/>
    <w:rsid w:val="00C93669"/>
    <w:rsid w:val="00C9712D"/>
    <w:rsid w:val="00CA3AF8"/>
    <w:rsid w:val="00CC2FE9"/>
    <w:rsid w:val="00CC568F"/>
    <w:rsid w:val="00CC5E45"/>
    <w:rsid w:val="00CC7906"/>
    <w:rsid w:val="00CC7D97"/>
    <w:rsid w:val="00CD6B36"/>
    <w:rsid w:val="00CE52AE"/>
    <w:rsid w:val="00CE61E0"/>
    <w:rsid w:val="00CE6DE6"/>
    <w:rsid w:val="00CE7EE0"/>
    <w:rsid w:val="00CF63DE"/>
    <w:rsid w:val="00D103CA"/>
    <w:rsid w:val="00D116BB"/>
    <w:rsid w:val="00D17C44"/>
    <w:rsid w:val="00D244FD"/>
    <w:rsid w:val="00D320D3"/>
    <w:rsid w:val="00D33572"/>
    <w:rsid w:val="00D3359A"/>
    <w:rsid w:val="00D347A9"/>
    <w:rsid w:val="00D3541F"/>
    <w:rsid w:val="00D35AA7"/>
    <w:rsid w:val="00D423EF"/>
    <w:rsid w:val="00D42F7C"/>
    <w:rsid w:val="00D534F1"/>
    <w:rsid w:val="00D54E08"/>
    <w:rsid w:val="00D57C09"/>
    <w:rsid w:val="00D60400"/>
    <w:rsid w:val="00D61AC9"/>
    <w:rsid w:val="00D64590"/>
    <w:rsid w:val="00D67678"/>
    <w:rsid w:val="00D73417"/>
    <w:rsid w:val="00D74111"/>
    <w:rsid w:val="00D7420C"/>
    <w:rsid w:val="00D820BD"/>
    <w:rsid w:val="00D821DA"/>
    <w:rsid w:val="00D97FE5"/>
    <w:rsid w:val="00DA508A"/>
    <w:rsid w:val="00DA6804"/>
    <w:rsid w:val="00DB1533"/>
    <w:rsid w:val="00DB3219"/>
    <w:rsid w:val="00DB5E7D"/>
    <w:rsid w:val="00DB6F9F"/>
    <w:rsid w:val="00DC28E8"/>
    <w:rsid w:val="00DC3933"/>
    <w:rsid w:val="00DC68B6"/>
    <w:rsid w:val="00DD2839"/>
    <w:rsid w:val="00DD3DD3"/>
    <w:rsid w:val="00DD4B92"/>
    <w:rsid w:val="00DD59EC"/>
    <w:rsid w:val="00DD5EA2"/>
    <w:rsid w:val="00DE2089"/>
    <w:rsid w:val="00DE27DE"/>
    <w:rsid w:val="00DE7C5E"/>
    <w:rsid w:val="00DF26D3"/>
    <w:rsid w:val="00E03583"/>
    <w:rsid w:val="00E077F8"/>
    <w:rsid w:val="00E103C7"/>
    <w:rsid w:val="00E21760"/>
    <w:rsid w:val="00E37E08"/>
    <w:rsid w:val="00E414CC"/>
    <w:rsid w:val="00E42FF2"/>
    <w:rsid w:val="00E551F2"/>
    <w:rsid w:val="00E674DC"/>
    <w:rsid w:val="00E71494"/>
    <w:rsid w:val="00E726C3"/>
    <w:rsid w:val="00E74630"/>
    <w:rsid w:val="00E80B01"/>
    <w:rsid w:val="00E82D6B"/>
    <w:rsid w:val="00E8703A"/>
    <w:rsid w:val="00E87176"/>
    <w:rsid w:val="00E92FAE"/>
    <w:rsid w:val="00E93694"/>
    <w:rsid w:val="00E960AC"/>
    <w:rsid w:val="00E97A42"/>
    <w:rsid w:val="00EA1632"/>
    <w:rsid w:val="00EA2D42"/>
    <w:rsid w:val="00EA39AD"/>
    <w:rsid w:val="00EB0F46"/>
    <w:rsid w:val="00EB1547"/>
    <w:rsid w:val="00EB444F"/>
    <w:rsid w:val="00EB5352"/>
    <w:rsid w:val="00EC0FD6"/>
    <w:rsid w:val="00EC3227"/>
    <w:rsid w:val="00EC7568"/>
    <w:rsid w:val="00ED08A1"/>
    <w:rsid w:val="00ED1993"/>
    <w:rsid w:val="00ED2B41"/>
    <w:rsid w:val="00ED6358"/>
    <w:rsid w:val="00EE08AA"/>
    <w:rsid w:val="00EE7A4B"/>
    <w:rsid w:val="00EF08A4"/>
    <w:rsid w:val="00EF1093"/>
    <w:rsid w:val="00EF61F3"/>
    <w:rsid w:val="00F04C94"/>
    <w:rsid w:val="00F0773F"/>
    <w:rsid w:val="00F077D7"/>
    <w:rsid w:val="00F146D1"/>
    <w:rsid w:val="00F36615"/>
    <w:rsid w:val="00F45282"/>
    <w:rsid w:val="00F54F8B"/>
    <w:rsid w:val="00F601E8"/>
    <w:rsid w:val="00F62CC3"/>
    <w:rsid w:val="00F6406F"/>
    <w:rsid w:val="00F7551E"/>
    <w:rsid w:val="00F75AB3"/>
    <w:rsid w:val="00F84C0D"/>
    <w:rsid w:val="00F878D9"/>
    <w:rsid w:val="00F92B67"/>
    <w:rsid w:val="00F934BA"/>
    <w:rsid w:val="00F954EB"/>
    <w:rsid w:val="00F9633B"/>
    <w:rsid w:val="00F979CD"/>
    <w:rsid w:val="00FA2E4A"/>
    <w:rsid w:val="00FA4A41"/>
    <w:rsid w:val="00FA6026"/>
    <w:rsid w:val="00FA61BA"/>
    <w:rsid w:val="00FB06DA"/>
    <w:rsid w:val="00FB3CA4"/>
    <w:rsid w:val="00FB4614"/>
    <w:rsid w:val="00FC4084"/>
    <w:rsid w:val="00FD2060"/>
    <w:rsid w:val="00FD2281"/>
    <w:rsid w:val="00FD38B8"/>
    <w:rsid w:val="00FE178D"/>
    <w:rsid w:val="00FF497E"/>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shapeDefaults>
    <o:shapedefaults v:ext="edit" spidmax="6145"/>
    <o:shapelayout v:ext="edit">
      <o:idmap v:ext="edit" data="1"/>
    </o:shapelayout>
  </w:shapeDefaults>
  <w:decimalSymbol w:val="."/>
  <w:listSeparator w:val=","/>
  <w14:docId w14:val="6B47B862"/>
  <w15:docId w15:val="{C0D7341B-5F11-4C5B-90E8-809B14AC7C4B}"/>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ocDefaults>
    <w:rPrDefault>
      <w:rPr>
        <w:rFonts w:asciiTheme="minorHAnsi" w:eastAsiaTheme="minorHAnsi" w:hAnsiTheme="minorHAnsi"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0" w:unhideWhenUsed="1" w:qFormat="1"/>
    <w:lsdException w:name="heading 4" w:semiHidden="1" w:uiPriority="0"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iPriority="0"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iPriority="0"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iPriority="0" w:unhideWhenUsed="1"/>
    <w:lsdException w:name="Body Text First Indent" w:semiHidden="1" w:unhideWhenUsed="1"/>
    <w:lsdException w:name="Body Text First Indent 2" w:semiHidden="1" w:unhideWhenUsed="1"/>
    <w:lsdException w:name="Note Heading" w:semiHidden="1" w:unhideWhenUsed="1"/>
    <w:lsdException w:name="Body Text 2" w:semiHidden="1" w:uiPriority="0" w:unhideWhenUsed="1"/>
    <w:lsdException w:name="Body Text 3" w:semiHidden="1" w:uiPriority="0" w:unhideWhenUsed="1"/>
    <w:lsdException w:name="Body Text Indent 2" w:semiHidden="1" w:uiPriority="0"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iPriority="0"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B34C06"/>
    <w:pPr>
      <w:spacing w:after="120" w:line="276" w:lineRule="auto"/>
      <w:jc w:val="both"/>
    </w:pPr>
    <w:rPr>
      <w:rFonts w:ascii="Calibri" w:eastAsia="Times New Roman" w:hAnsi="Calibri" w:cs="Times New Roman"/>
      <w:szCs w:val="24"/>
      <w:lang w:val="en-GB"/>
    </w:rPr>
  </w:style>
  <w:style w:type="paragraph" w:styleId="Heading1">
    <w:name w:val="heading 1"/>
    <w:basedOn w:val="Normal"/>
    <w:next w:val="Normal"/>
    <w:link w:val="Heading1Char"/>
    <w:uiPriority w:val="9"/>
    <w:qFormat/>
    <w:rsid w:val="00A82605"/>
    <w:pPr>
      <w:keepNext/>
      <w:pageBreakBefore/>
      <w:pBdr>
        <w:bottom w:val="single" w:sz="18" w:space="1" w:color="333399"/>
      </w:pBdr>
      <w:tabs>
        <w:tab w:val="left" w:pos="397"/>
        <w:tab w:val="left" w:pos="907"/>
        <w:tab w:val="left" w:pos="1134"/>
      </w:tabs>
      <w:spacing w:before="320" w:after="160"/>
      <w:outlineLvl w:val="0"/>
    </w:pPr>
    <w:rPr>
      <w:rFonts w:ascii="Arial" w:hAnsi="Arial"/>
      <w:b/>
      <w:bCs/>
      <w:color w:val="333399"/>
      <w:sz w:val="32"/>
      <w:szCs w:val="32"/>
      <w:lang w:val="en-US"/>
    </w:rPr>
  </w:style>
  <w:style w:type="paragraph" w:styleId="Heading2">
    <w:name w:val="heading 2"/>
    <w:basedOn w:val="Heading1"/>
    <w:next w:val="Normal"/>
    <w:link w:val="Heading2Char"/>
    <w:uiPriority w:val="9"/>
    <w:qFormat/>
    <w:rsid w:val="00A12091"/>
    <w:pPr>
      <w:pageBreakBefore w:val="0"/>
      <w:pBdr>
        <w:bottom w:val="single" w:sz="12" w:space="1" w:color="333399"/>
      </w:pBdr>
      <w:shd w:val="clear" w:color="auto" w:fill="000080"/>
      <w:tabs>
        <w:tab w:val="clear" w:pos="397"/>
        <w:tab w:val="left" w:pos="567"/>
      </w:tabs>
      <w:spacing w:before="240" w:after="80"/>
      <w:ind w:firstLine="57"/>
      <w:jc w:val="left"/>
      <w:outlineLvl w:val="1"/>
    </w:pPr>
    <w:rPr>
      <w:rFonts w:ascii="Calibri" w:hAnsi="Calibri"/>
      <w:bCs w:val="0"/>
      <w:caps/>
      <w:color w:val="FFFFFF"/>
      <w:sz w:val="22"/>
      <w:szCs w:val="22"/>
      <w:lang w:val="en-GB"/>
    </w:rPr>
  </w:style>
  <w:style w:type="paragraph" w:styleId="Heading3">
    <w:name w:val="heading 3"/>
    <w:basedOn w:val="Heading2"/>
    <w:next w:val="Normal"/>
    <w:link w:val="Heading3Char"/>
    <w:qFormat/>
    <w:rsid w:val="00B01874"/>
    <w:pPr>
      <w:pBdr>
        <w:bottom w:val="none" w:sz="0" w:space="0" w:color="auto"/>
      </w:pBdr>
      <w:shd w:val="clear" w:color="auto" w:fill="auto"/>
      <w:spacing w:before="300"/>
      <w:outlineLvl w:val="2"/>
    </w:pPr>
    <w:rPr>
      <w:iCs/>
      <w:color w:val="0070C0"/>
    </w:rPr>
  </w:style>
  <w:style w:type="paragraph" w:styleId="Heading4">
    <w:name w:val="heading 4"/>
    <w:basedOn w:val="Normal"/>
    <w:next w:val="Normal"/>
    <w:link w:val="Heading4Char"/>
    <w:unhideWhenUsed/>
    <w:qFormat/>
    <w:rsid w:val="004D5763"/>
    <w:pPr>
      <w:keepNext/>
      <w:spacing w:line="360" w:lineRule="auto"/>
      <w:outlineLvl w:val="3"/>
    </w:pPr>
    <w:rPr>
      <w:b/>
      <w:bCs/>
      <w:color w:val="1F3864" w:themeColor="accent5" w:themeShade="80"/>
      <w:u w:val="single"/>
    </w:rPr>
  </w:style>
  <w:style w:type="paragraph" w:styleId="Heading5">
    <w:name w:val="heading 5"/>
    <w:aliases w:val="Block Label"/>
    <w:basedOn w:val="Normal"/>
    <w:next w:val="Normal"/>
    <w:link w:val="Heading5Char"/>
    <w:uiPriority w:val="9"/>
    <w:qFormat/>
    <w:rsid w:val="003C0FB1"/>
    <w:pPr>
      <w:numPr>
        <w:ilvl w:val="4"/>
        <w:numId w:val="2"/>
      </w:numPr>
      <w:tabs>
        <w:tab w:val="left" w:pos="397"/>
        <w:tab w:val="left" w:pos="567"/>
      </w:tabs>
      <w:spacing w:before="200" w:line="280" w:lineRule="exact"/>
      <w:outlineLvl w:val="4"/>
    </w:pPr>
    <w:rPr>
      <w:rFonts w:ascii="Lucida Sans" w:hAnsi="Lucida Sans"/>
      <w:b/>
      <w:szCs w:val="20"/>
      <w:lang w:val="en-US"/>
    </w:rPr>
  </w:style>
  <w:style w:type="paragraph" w:styleId="Heading6">
    <w:name w:val="heading 6"/>
    <w:basedOn w:val="Normal"/>
    <w:next w:val="Normal"/>
    <w:link w:val="Heading6Char"/>
    <w:uiPriority w:val="9"/>
    <w:unhideWhenUsed/>
    <w:qFormat/>
    <w:rsid w:val="00F62CC3"/>
    <w:pPr>
      <w:spacing w:before="240" w:after="60"/>
      <w:outlineLvl w:val="5"/>
    </w:pPr>
    <w:rPr>
      <w:b/>
      <w:bCs/>
      <w:color w:val="1F3864" w:themeColor="accent5" w:themeShade="80"/>
      <w:szCs w:val="22"/>
      <w:u w:val="single"/>
    </w:rPr>
  </w:style>
  <w:style w:type="paragraph" w:styleId="Heading7">
    <w:name w:val="heading 7"/>
    <w:basedOn w:val="Normal"/>
    <w:next w:val="Normal"/>
    <w:link w:val="Heading7Char"/>
    <w:uiPriority w:val="9"/>
    <w:unhideWhenUsed/>
    <w:qFormat/>
    <w:rsid w:val="003C0FB1"/>
    <w:pPr>
      <w:keepNext/>
      <w:outlineLvl w:val="6"/>
    </w:pPr>
    <w:rPr>
      <w:b/>
      <w:bCs/>
    </w:rPr>
  </w:style>
  <w:style w:type="paragraph" w:styleId="Heading8">
    <w:name w:val="heading 8"/>
    <w:basedOn w:val="Normal"/>
    <w:next w:val="Normal"/>
    <w:link w:val="Heading8Char"/>
    <w:semiHidden/>
    <w:unhideWhenUsed/>
    <w:qFormat/>
    <w:rsid w:val="003C0FB1"/>
    <w:pPr>
      <w:keepNext/>
      <w:outlineLvl w:val="7"/>
    </w:pPr>
    <w:rPr>
      <w:b/>
      <w:bCs/>
      <w:u w:val="single"/>
    </w:rPr>
  </w:style>
  <w:style w:type="paragraph" w:styleId="Heading9">
    <w:name w:val="heading 9"/>
    <w:basedOn w:val="Normal"/>
    <w:next w:val="Normal"/>
    <w:link w:val="Heading9Char"/>
    <w:semiHidden/>
    <w:unhideWhenUsed/>
    <w:qFormat/>
    <w:rsid w:val="003C0FB1"/>
    <w:pPr>
      <w:keepNext/>
      <w:outlineLvl w:val="8"/>
    </w:pPr>
    <w:rPr>
      <w:b/>
      <w:bCs/>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uiPriority w:val="9"/>
    <w:rsid w:val="00A82605"/>
    <w:rPr>
      <w:rFonts w:ascii="Arial" w:eastAsia="Times New Roman" w:hAnsi="Arial" w:cs="Times New Roman"/>
      <w:b/>
      <w:bCs/>
      <w:color w:val="333399"/>
      <w:sz w:val="32"/>
      <w:szCs w:val="32"/>
    </w:rPr>
  </w:style>
  <w:style w:type="character" w:customStyle="1" w:styleId="Heading2Char">
    <w:name w:val="Heading 2 Char"/>
    <w:basedOn w:val="DefaultParagraphFont"/>
    <w:link w:val="Heading2"/>
    <w:uiPriority w:val="9"/>
    <w:rsid w:val="00A12091"/>
    <w:rPr>
      <w:rFonts w:ascii="Calibri" w:eastAsia="Times New Roman" w:hAnsi="Calibri" w:cs="Times New Roman"/>
      <w:b/>
      <w:caps/>
      <w:color w:val="FFFFFF"/>
      <w:shd w:val="clear" w:color="auto" w:fill="000080"/>
      <w:lang w:val="en-GB"/>
    </w:rPr>
  </w:style>
  <w:style w:type="character" w:customStyle="1" w:styleId="Heading3Char">
    <w:name w:val="Heading 3 Char"/>
    <w:basedOn w:val="DefaultParagraphFont"/>
    <w:link w:val="Heading3"/>
    <w:rsid w:val="00B01874"/>
    <w:rPr>
      <w:rFonts w:ascii="Calibri" w:eastAsia="Times New Roman" w:hAnsi="Calibri" w:cs="Times New Roman"/>
      <w:b/>
      <w:iCs/>
      <w:caps/>
      <w:color w:val="0070C0"/>
      <w:lang w:val="en-GB"/>
    </w:rPr>
  </w:style>
  <w:style w:type="character" w:customStyle="1" w:styleId="Heading4Char">
    <w:name w:val="Heading 4 Char"/>
    <w:basedOn w:val="DefaultParagraphFont"/>
    <w:link w:val="Heading4"/>
    <w:rsid w:val="004D5763"/>
    <w:rPr>
      <w:rFonts w:ascii="Calibri" w:eastAsia="Times New Roman" w:hAnsi="Calibri" w:cs="Times New Roman"/>
      <w:b/>
      <w:bCs/>
      <w:color w:val="1F3864" w:themeColor="accent5" w:themeShade="80"/>
      <w:szCs w:val="24"/>
      <w:u w:val="single"/>
      <w:lang w:val="en-GB"/>
    </w:rPr>
  </w:style>
  <w:style w:type="character" w:customStyle="1" w:styleId="Heading5Char">
    <w:name w:val="Heading 5 Char"/>
    <w:aliases w:val="Block Label Char1"/>
    <w:basedOn w:val="DefaultParagraphFont"/>
    <w:link w:val="Heading5"/>
    <w:uiPriority w:val="9"/>
    <w:rsid w:val="003C0FB1"/>
    <w:rPr>
      <w:rFonts w:ascii="Lucida Sans" w:eastAsia="Times New Roman" w:hAnsi="Lucida Sans" w:cs="Times New Roman"/>
      <w:b/>
      <w:szCs w:val="20"/>
    </w:rPr>
  </w:style>
  <w:style w:type="character" w:customStyle="1" w:styleId="Heading6Char">
    <w:name w:val="Heading 6 Char"/>
    <w:basedOn w:val="DefaultParagraphFont"/>
    <w:link w:val="Heading6"/>
    <w:uiPriority w:val="9"/>
    <w:rsid w:val="00F62CC3"/>
    <w:rPr>
      <w:rFonts w:ascii="Calibri" w:eastAsia="Times New Roman" w:hAnsi="Calibri" w:cs="Times New Roman"/>
      <w:b/>
      <w:bCs/>
      <w:color w:val="1F3864" w:themeColor="accent5" w:themeShade="80"/>
      <w:u w:val="single"/>
      <w:lang w:val="en-GB"/>
    </w:rPr>
  </w:style>
  <w:style w:type="character" w:customStyle="1" w:styleId="Heading7Char">
    <w:name w:val="Heading 7 Char"/>
    <w:basedOn w:val="DefaultParagraphFont"/>
    <w:link w:val="Heading7"/>
    <w:uiPriority w:val="9"/>
    <w:rsid w:val="003C0FB1"/>
    <w:rPr>
      <w:rFonts w:ascii="Calibri" w:eastAsia="Times New Roman" w:hAnsi="Calibri" w:cs="Times New Roman"/>
      <w:b/>
      <w:bCs/>
      <w:szCs w:val="24"/>
      <w:lang w:val="en-GB"/>
    </w:rPr>
  </w:style>
  <w:style w:type="character" w:customStyle="1" w:styleId="Heading8Char">
    <w:name w:val="Heading 8 Char"/>
    <w:basedOn w:val="DefaultParagraphFont"/>
    <w:link w:val="Heading8"/>
    <w:semiHidden/>
    <w:rsid w:val="003C0FB1"/>
    <w:rPr>
      <w:rFonts w:ascii="Calibri" w:eastAsia="Times New Roman" w:hAnsi="Calibri" w:cs="Times New Roman"/>
      <w:b/>
      <w:bCs/>
      <w:szCs w:val="24"/>
      <w:u w:val="single"/>
      <w:lang w:val="en-GB"/>
    </w:rPr>
  </w:style>
  <w:style w:type="character" w:customStyle="1" w:styleId="Heading9Char">
    <w:name w:val="Heading 9 Char"/>
    <w:basedOn w:val="DefaultParagraphFont"/>
    <w:link w:val="Heading9"/>
    <w:semiHidden/>
    <w:rsid w:val="003C0FB1"/>
    <w:rPr>
      <w:rFonts w:ascii="Calibri" w:eastAsia="Times New Roman" w:hAnsi="Calibri" w:cs="Times New Roman"/>
      <w:b/>
      <w:bCs/>
      <w:szCs w:val="24"/>
      <w:u w:val="single"/>
      <w:lang w:val="en-GB"/>
    </w:rPr>
  </w:style>
  <w:style w:type="paragraph" w:customStyle="1" w:styleId="IMS">
    <w:name w:val="IMS"/>
    <w:basedOn w:val="ListParagraph"/>
    <w:qFormat/>
    <w:rsid w:val="00F92B67"/>
    <w:pPr>
      <w:numPr>
        <w:numId w:val="1"/>
      </w:numPr>
      <w:spacing w:before="40"/>
    </w:pPr>
    <w:rPr>
      <w:lang w:val="en-IE"/>
    </w:rPr>
  </w:style>
  <w:style w:type="paragraph" w:styleId="ListParagraph">
    <w:name w:val="List Paragraph"/>
    <w:aliases w:val="Subtitle Cover Page,Bullit 01,Bullet 1,Use Case List Paragraph,lp1,igunore,Add On (orange),Dot pt,F5 List Paragraph,List Paragraph1,No Spacing1,List Paragraph Char Char Char,Indicator Text,Numbered Para 1,List Paragraph12,Bullet Points"/>
    <w:basedOn w:val="Normal"/>
    <w:link w:val="ListParagraphChar"/>
    <w:uiPriority w:val="99"/>
    <w:qFormat/>
    <w:rsid w:val="00F92B67"/>
    <w:pPr>
      <w:ind w:left="720"/>
      <w:contextualSpacing/>
    </w:pPr>
  </w:style>
  <w:style w:type="paragraph" w:customStyle="1" w:styleId="Bullet">
    <w:name w:val="Bullet"/>
    <w:basedOn w:val="Normal"/>
    <w:rsid w:val="003C0FB1"/>
    <w:pPr>
      <w:spacing w:after="100"/>
    </w:pPr>
    <w:rPr>
      <w:rFonts w:eastAsia="MS Mincho"/>
      <w:lang w:val="en-US" w:eastAsia="ja-JP"/>
    </w:rPr>
  </w:style>
  <w:style w:type="paragraph" w:customStyle="1" w:styleId="DocTitle">
    <w:name w:val="Doc Title"/>
    <w:basedOn w:val="Heading1"/>
    <w:rsid w:val="003C0FB1"/>
  </w:style>
  <w:style w:type="character" w:styleId="CommentReference">
    <w:name w:val="annotation reference"/>
    <w:uiPriority w:val="99"/>
    <w:rsid w:val="003C0FB1"/>
    <w:rPr>
      <w:sz w:val="16"/>
      <w:szCs w:val="16"/>
    </w:rPr>
  </w:style>
  <w:style w:type="paragraph" w:customStyle="1" w:styleId="inserttext">
    <w:name w:val="insert text"/>
    <w:basedOn w:val="Normal"/>
    <w:rsid w:val="003C0FB1"/>
    <w:pPr>
      <w:tabs>
        <w:tab w:val="left" w:pos="397"/>
      </w:tabs>
      <w:spacing w:after="100"/>
      <w:ind w:left="794"/>
    </w:pPr>
    <w:rPr>
      <w:rFonts w:eastAsia="MS Mincho"/>
      <w:lang w:val="en-US" w:eastAsia="ja-JP"/>
    </w:rPr>
  </w:style>
  <w:style w:type="paragraph" w:styleId="Footer">
    <w:name w:val="footer"/>
    <w:basedOn w:val="Normal"/>
    <w:link w:val="FooterChar"/>
    <w:uiPriority w:val="99"/>
    <w:rsid w:val="003C0FB1"/>
    <w:pPr>
      <w:tabs>
        <w:tab w:val="center" w:pos="4320"/>
        <w:tab w:val="center" w:pos="8902"/>
      </w:tabs>
      <w:spacing w:after="100"/>
    </w:pPr>
    <w:rPr>
      <w:rFonts w:eastAsia="MS Mincho"/>
      <w:lang w:val="en-US" w:eastAsia="ja-JP"/>
    </w:rPr>
  </w:style>
  <w:style w:type="character" w:customStyle="1" w:styleId="FooterChar">
    <w:name w:val="Footer Char"/>
    <w:basedOn w:val="DefaultParagraphFont"/>
    <w:link w:val="Footer"/>
    <w:uiPriority w:val="99"/>
    <w:rsid w:val="003C0FB1"/>
    <w:rPr>
      <w:rFonts w:ascii="Calibri" w:eastAsia="MS Mincho" w:hAnsi="Calibri" w:cs="Times New Roman"/>
      <w:szCs w:val="24"/>
      <w:lang w:eastAsia="ja-JP"/>
    </w:rPr>
  </w:style>
  <w:style w:type="paragraph" w:styleId="CommentText">
    <w:name w:val="annotation text"/>
    <w:basedOn w:val="Normal"/>
    <w:link w:val="CommentTextChar"/>
    <w:rsid w:val="003C0FB1"/>
    <w:pPr>
      <w:tabs>
        <w:tab w:val="left" w:pos="397"/>
      </w:tabs>
      <w:spacing w:after="100"/>
    </w:pPr>
    <w:rPr>
      <w:rFonts w:eastAsia="MS Mincho"/>
      <w:sz w:val="20"/>
      <w:szCs w:val="20"/>
      <w:lang w:val="en-US" w:eastAsia="ja-JP"/>
    </w:rPr>
  </w:style>
  <w:style w:type="character" w:customStyle="1" w:styleId="CommentTextChar">
    <w:name w:val="Comment Text Char"/>
    <w:basedOn w:val="DefaultParagraphFont"/>
    <w:link w:val="CommentText"/>
    <w:rsid w:val="003C0FB1"/>
    <w:rPr>
      <w:rFonts w:ascii="Calibri" w:eastAsia="MS Mincho" w:hAnsi="Calibri" w:cs="Times New Roman"/>
      <w:sz w:val="20"/>
      <w:szCs w:val="20"/>
      <w:lang w:eastAsia="ja-JP"/>
    </w:rPr>
  </w:style>
  <w:style w:type="paragraph" w:styleId="BalloonText">
    <w:name w:val="Balloon Text"/>
    <w:basedOn w:val="Normal"/>
    <w:link w:val="BalloonTextChar"/>
    <w:uiPriority w:val="99"/>
    <w:semiHidden/>
    <w:rsid w:val="003C0FB1"/>
    <w:rPr>
      <w:rFonts w:ascii="Tahoma" w:hAnsi="Tahoma" w:cs="Tahoma"/>
      <w:szCs w:val="16"/>
    </w:rPr>
  </w:style>
  <w:style w:type="character" w:customStyle="1" w:styleId="BalloonTextChar">
    <w:name w:val="Balloon Text Char"/>
    <w:basedOn w:val="DefaultParagraphFont"/>
    <w:link w:val="BalloonText"/>
    <w:uiPriority w:val="99"/>
    <w:semiHidden/>
    <w:rsid w:val="003C0FB1"/>
    <w:rPr>
      <w:rFonts w:ascii="Tahoma" w:eastAsia="Times New Roman" w:hAnsi="Tahoma" w:cs="Tahoma"/>
      <w:szCs w:val="16"/>
      <w:lang w:val="en-GB"/>
    </w:rPr>
  </w:style>
  <w:style w:type="paragraph" w:styleId="CommentSubject">
    <w:name w:val="annotation subject"/>
    <w:basedOn w:val="CommentText"/>
    <w:next w:val="CommentText"/>
    <w:link w:val="CommentSubjectChar"/>
    <w:uiPriority w:val="99"/>
    <w:rsid w:val="003C0FB1"/>
    <w:pPr>
      <w:tabs>
        <w:tab w:val="clear" w:pos="397"/>
      </w:tabs>
      <w:spacing w:after="0"/>
    </w:pPr>
    <w:rPr>
      <w:rFonts w:eastAsia="Times New Roman"/>
      <w:b/>
      <w:bCs/>
      <w:lang w:val="en-GB" w:eastAsia="en-US"/>
    </w:rPr>
  </w:style>
  <w:style w:type="character" w:customStyle="1" w:styleId="CommentSubjectChar">
    <w:name w:val="Comment Subject Char"/>
    <w:basedOn w:val="CommentTextChar"/>
    <w:link w:val="CommentSubject"/>
    <w:uiPriority w:val="99"/>
    <w:rsid w:val="003C0FB1"/>
    <w:rPr>
      <w:rFonts w:ascii="Calibri" w:eastAsia="Times New Roman" w:hAnsi="Calibri" w:cs="Times New Roman"/>
      <w:b/>
      <w:bCs/>
      <w:sz w:val="20"/>
      <w:szCs w:val="20"/>
      <w:lang w:val="en-GB" w:eastAsia="ja-JP"/>
    </w:rPr>
  </w:style>
  <w:style w:type="character" w:styleId="Hyperlink">
    <w:name w:val="Hyperlink"/>
    <w:uiPriority w:val="99"/>
    <w:rsid w:val="003C0FB1"/>
    <w:rPr>
      <w:color w:val="0000FF"/>
      <w:u w:val="single"/>
    </w:rPr>
  </w:style>
  <w:style w:type="paragraph" w:styleId="Header">
    <w:name w:val="header"/>
    <w:aliases w:val="h"/>
    <w:basedOn w:val="Normal"/>
    <w:link w:val="HeaderChar"/>
    <w:uiPriority w:val="99"/>
    <w:rsid w:val="003C0FB1"/>
    <w:pPr>
      <w:tabs>
        <w:tab w:val="center" w:pos="4153"/>
        <w:tab w:val="right" w:pos="8306"/>
      </w:tabs>
    </w:pPr>
  </w:style>
  <w:style w:type="character" w:customStyle="1" w:styleId="HeaderChar">
    <w:name w:val="Header Char"/>
    <w:aliases w:val="h Char"/>
    <w:basedOn w:val="DefaultParagraphFont"/>
    <w:link w:val="Header"/>
    <w:uiPriority w:val="99"/>
    <w:rsid w:val="003C0FB1"/>
    <w:rPr>
      <w:rFonts w:ascii="Calibri" w:eastAsia="Times New Roman" w:hAnsi="Calibri" w:cs="Times New Roman"/>
      <w:szCs w:val="24"/>
      <w:lang w:val="en-GB"/>
    </w:rPr>
  </w:style>
  <w:style w:type="paragraph" w:customStyle="1" w:styleId="StyleBullet12ptAfter10ptLinespacingMultiple133li">
    <w:name w:val="Style Bullet + 12 pt After:  10 pt Line spacing:  Multiple 1.33 li"/>
    <w:basedOn w:val="Bullet"/>
    <w:rsid w:val="003C0FB1"/>
    <w:pPr>
      <w:numPr>
        <w:numId w:val="3"/>
      </w:numPr>
      <w:spacing w:after="200" w:line="320" w:lineRule="auto"/>
    </w:pPr>
    <w:rPr>
      <w:sz w:val="24"/>
      <w:szCs w:val="20"/>
    </w:rPr>
  </w:style>
  <w:style w:type="character" w:styleId="PageNumber">
    <w:name w:val="page number"/>
    <w:basedOn w:val="DefaultParagraphFont"/>
    <w:rsid w:val="003C0FB1"/>
  </w:style>
  <w:style w:type="paragraph" w:styleId="BodyText">
    <w:name w:val="Body Text"/>
    <w:aliases w:val="Body Text 1,bt,One Page Summary,body text,contents,heading_txt,bodytxy2,Body Text - Level 2,Transco RFI Body Text,B,t,Body Textt2"/>
    <w:basedOn w:val="Normal"/>
    <w:link w:val="BodyTextChar"/>
    <w:unhideWhenUsed/>
    <w:rsid w:val="003C0FB1"/>
    <w:pPr>
      <w:suppressAutoHyphens/>
      <w:spacing w:after="240"/>
    </w:pPr>
  </w:style>
  <w:style w:type="character" w:customStyle="1" w:styleId="BodyTextChar">
    <w:name w:val="Body Text Char"/>
    <w:aliases w:val="Body Text 1 Char,bt Char,One Page Summary Char,body text Char,contents Char,heading_txt Char,bodytxy2 Char,Body Text - Level 2 Char,Transco RFI Body Text Char,B Char,t Char,Body Textt2 Char"/>
    <w:basedOn w:val="DefaultParagraphFont"/>
    <w:link w:val="BodyText"/>
    <w:rsid w:val="003C0FB1"/>
    <w:rPr>
      <w:rFonts w:ascii="Calibri" w:eastAsia="Times New Roman" w:hAnsi="Calibri" w:cs="Times New Roman"/>
      <w:szCs w:val="24"/>
      <w:lang w:val="en-GB"/>
    </w:rPr>
  </w:style>
  <w:style w:type="paragraph" w:customStyle="1" w:styleId="western">
    <w:name w:val="western"/>
    <w:basedOn w:val="Normal"/>
    <w:rsid w:val="003C0FB1"/>
    <w:pPr>
      <w:suppressAutoHyphens/>
      <w:spacing w:before="280"/>
    </w:pPr>
    <w:rPr>
      <w:rFonts w:ascii="Arial Unicode MS" w:eastAsia="Arial Unicode MS" w:hAnsi="Arial Unicode MS"/>
      <w:lang w:eastAsia="ar-SA"/>
    </w:rPr>
  </w:style>
  <w:style w:type="character" w:styleId="PlaceholderText">
    <w:name w:val="Placeholder Text"/>
    <w:basedOn w:val="DefaultParagraphFont"/>
    <w:uiPriority w:val="99"/>
    <w:rsid w:val="003C0FB1"/>
    <w:rPr>
      <w:color w:val="808080"/>
    </w:rPr>
  </w:style>
  <w:style w:type="table" w:styleId="TableGrid">
    <w:name w:val="Table Grid"/>
    <w:basedOn w:val="TableNormal"/>
    <w:uiPriority w:val="39"/>
    <w:rsid w:val="003C0FB1"/>
    <w:pPr>
      <w:spacing w:after="0" w:line="240" w:lineRule="auto"/>
    </w:pPr>
    <w:rPr>
      <w:rFonts w:ascii="Times New Roman" w:eastAsia="Times New Roman" w:hAnsi="Times New Roman" w:cs="Times New Roman"/>
      <w:sz w:val="20"/>
      <w:szCs w:val="20"/>
      <w:lang w:val="en-IE" w:eastAsia="en-I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FootnoteText">
    <w:name w:val="footnote text"/>
    <w:basedOn w:val="Normal"/>
    <w:link w:val="FootnoteTextChar"/>
    <w:uiPriority w:val="99"/>
    <w:unhideWhenUsed/>
    <w:rsid w:val="003C0FB1"/>
    <w:rPr>
      <w:rFonts w:asciiTheme="minorHAnsi" w:eastAsiaTheme="minorHAnsi" w:hAnsiTheme="minorHAnsi" w:cstheme="minorBidi"/>
      <w:sz w:val="20"/>
      <w:szCs w:val="20"/>
      <w:lang w:val="en-IE"/>
    </w:rPr>
  </w:style>
  <w:style w:type="character" w:customStyle="1" w:styleId="FootnoteTextChar">
    <w:name w:val="Footnote Text Char"/>
    <w:basedOn w:val="DefaultParagraphFont"/>
    <w:link w:val="FootnoteText"/>
    <w:uiPriority w:val="99"/>
    <w:rsid w:val="003C0FB1"/>
    <w:rPr>
      <w:sz w:val="20"/>
      <w:szCs w:val="20"/>
      <w:lang w:val="en-IE"/>
    </w:rPr>
  </w:style>
  <w:style w:type="character" w:styleId="FootnoteReference">
    <w:name w:val="footnote reference"/>
    <w:basedOn w:val="DefaultParagraphFont"/>
    <w:uiPriority w:val="99"/>
    <w:unhideWhenUsed/>
    <w:rsid w:val="003C0FB1"/>
    <w:rPr>
      <w:vertAlign w:val="superscript"/>
    </w:rPr>
  </w:style>
  <w:style w:type="character" w:styleId="FollowedHyperlink">
    <w:name w:val="FollowedHyperlink"/>
    <w:uiPriority w:val="99"/>
    <w:semiHidden/>
    <w:unhideWhenUsed/>
    <w:rsid w:val="003C0FB1"/>
    <w:rPr>
      <w:color w:val="800080"/>
      <w:u w:val="single"/>
    </w:rPr>
  </w:style>
  <w:style w:type="character" w:customStyle="1" w:styleId="Heading5Char1">
    <w:name w:val="Heading 5 Char1"/>
    <w:aliases w:val="Block Label Char"/>
    <w:basedOn w:val="DefaultParagraphFont"/>
    <w:semiHidden/>
    <w:rsid w:val="003C0FB1"/>
    <w:rPr>
      <w:rFonts w:asciiTheme="majorHAnsi" w:eastAsiaTheme="majorEastAsia" w:hAnsiTheme="majorHAnsi" w:cstheme="majorBidi"/>
      <w:color w:val="2E74B5" w:themeColor="accent1" w:themeShade="BF"/>
      <w:sz w:val="24"/>
      <w:szCs w:val="24"/>
      <w:lang w:val="en-GB" w:eastAsia="en-US"/>
    </w:rPr>
  </w:style>
  <w:style w:type="paragraph" w:styleId="NormalWeb">
    <w:name w:val="Normal (Web)"/>
    <w:basedOn w:val="Normal"/>
    <w:uiPriority w:val="99"/>
    <w:unhideWhenUsed/>
    <w:rsid w:val="003C0FB1"/>
    <w:pPr>
      <w:suppressAutoHyphens/>
      <w:spacing w:before="100" w:after="100"/>
    </w:pPr>
    <w:rPr>
      <w:lang w:val="en-IE" w:eastAsia="ar-SA"/>
    </w:rPr>
  </w:style>
  <w:style w:type="paragraph" w:styleId="Title">
    <w:name w:val="Title"/>
    <w:basedOn w:val="Normal"/>
    <w:link w:val="TitleChar"/>
    <w:qFormat/>
    <w:rsid w:val="003C0FB1"/>
    <w:pPr>
      <w:widowControl w:val="0"/>
      <w:suppressAutoHyphens/>
      <w:jc w:val="center"/>
    </w:pPr>
    <w:rPr>
      <w:rFonts w:eastAsia="SimSun"/>
      <w:b/>
      <w:bCs/>
      <w:kern w:val="2"/>
      <w:u w:val="single"/>
      <w:lang w:eastAsia="hi-IN"/>
    </w:rPr>
  </w:style>
  <w:style w:type="character" w:customStyle="1" w:styleId="TitleChar">
    <w:name w:val="Title Char"/>
    <w:basedOn w:val="DefaultParagraphFont"/>
    <w:link w:val="Title"/>
    <w:rsid w:val="003C0FB1"/>
    <w:rPr>
      <w:rFonts w:ascii="Calibri" w:eastAsia="SimSun" w:hAnsi="Calibri" w:cs="Times New Roman"/>
      <w:b/>
      <w:bCs/>
      <w:kern w:val="2"/>
      <w:szCs w:val="24"/>
      <w:u w:val="single"/>
      <w:lang w:val="en-GB" w:eastAsia="hi-IN"/>
    </w:rPr>
  </w:style>
  <w:style w:type="paragraph" w:styleId="BodyTextIndent">
    <w:name w:val="Body Text Indent"/>
    <w:basedOn w:val="Normal"/>
    <w:link w:val="BodyTextIndentChar"/>
    <w:uiPriority w:val="99"/>
    <w:unhideWhenUsed/>
    <w:rsid w:val="003C0FB1"/>
    <w:pPr>
      <w:suppressAutoHyphens/>
      <w:ind w:left="720" w:hanging="360"/>
    </w:pPr>
    <w:rPr>
      <w:lang w:eastAsia="ar-SA"/>
    </w:rPr>
  </w:style>
  <w:style w:type="character" w:customStyle="1" w:styleId="BodyTextIndentChar">
    <w:name w:val="Body Text Indent Char"/>
    <w:basedOn w:val="DefaultParagraphFont"/>
    <w:link w:val="BodyTextIndent"/>
    <w:uiPriority w:val="99"/>
    <w:rsid w:val="003C0FB1"/>
    <w:rPr>
      <w:rFonts w:ascii="Calibri" w:eastAsia="Times New Roman" w:hAnsi="Calibri" w:cs="Times New Roman"/>
      <w:szCs w:val="24"/>
      <w:lang w:val="en-GB" w:eastAsia="ar-SA"/>
    </w:rPr>
  </w:style>
  <w:style w:type="paragraph" w:styleId="Date">
    <w:name w:val="Date"/>
    <w:basedOn w:val="Normal"/>
    <w:next w:val="Normal"/>
    <w:link w:val="DateChar"/>
    <w:unhideWhenUsed/>
    <w:rsid w:val="003C0FB1"/>
    <w:pPr>
      <w:tabs>
        <w:tab w:val="left" w:pos="397"/>
      </w:tabs>
      <w:spacing w:after="100"/>
    </w:pPr>
    <w:rPr>
      <w:rFonts w:eastAsia="MS Mincho"/>
      <w:lang w:val="en-US" w:eastAsia="ja-JP"/>
    </w:rPr>
  </w:style>
  <w:style w:type="character" w:customStyle="1" w:styleId="DateChar">
    <w:name w:val="Date Char"/>
    <w:basedOn w:val="DefaultParagraphFont"/>
    <w:link w:val="Date"/>
    <w:rsid w:val="003C0FB1"/>
    <w:rPr>
      <w:rFonts w:ascii="Calibri" w:eastAsia="MS Mincho" w:hAnsi="Calibri" w:cs="Times New Roman"/>
      <w:szCs w:val="24"/>
      <w:lang w:eastAsia="ja-JP"/>
    </w:rPr>
  </w:style>
  <w:style w:type="paragraph" w:styleId="BodyText2">
    <w:name w:val="Body Text 2"/>
    <w:basedOn w:val="Normal"/>
    <w:link w:val="BodyText2Char"/>
    <w:semiHidden/>
    <w:unhideWhenUsed/>
    <w:rsid w:val="003C0FB1"/>
  </w:style>
  <w:style w:type="character" w:customStyle="1" w:styleId="BodyText2Char">
    <w:name w:val="Body Text 2 Char"/>
    <w:basedOn w:val="DefaultParagraphFont"/>
    <w:link w:val="BodyText2"/>
    <w:semiHidden/>
    <w:rsid w:val="003C0FB1"/>
    <w:rPr>
      <w:rFonts w:ascii="Calibri" w:eastAsia="Times New Roman" w:hAnsi="Calibri" w:cs="Times New Roman"/>
      <w:szCs w:val="24"/>
      <w:lang w:val="en-GB"/>
    </w:rPr>
  </w:style>
  <w:style w:type="paragraph" w:styleId="BodyText3">
    <w:name w:val="Body Text 3"/>
    <w:basedOn w:val="Normal"/>
    <w:link w:val="BodyText3Char"/>
    <w:semiHidden/>
    <w:unhideWhenUsed/>
    <w:rsid w:val="003C0FB1"/>
    <w:pPr>
      <w:spacing w:line="360" w:lineRule="auto"/>
    </w:pPr>
    <w:rPr>
      <w:b/>
      <w:bCs/>
      <w:u w:val="single"/>
    </w:rPr>
  </w:style>
  <w:style w:type="character" w:customStyle="1" w:styleId="BodyText3Char">
    <w:name w:val="Body Text 3 Char"/>
    <w:basedOn w:val="DefaultParagraphFont"/>
    <w:link w:val="BodyText3"/>
    <w:semiHidden/>
    <w:rsid w:val="003C0FB1"/>
    <w:rPr>
      <w:rFonts w:ascii="Calibri" w:eastAsia="Times New Roman" w:hAnsi="Calibri" w:cs="Times New Roman"/>
      <w:b/>
      <w:bCs/>
      <w:szCs w:val="24"/>
      <w:u w:val="single"/>
      <w:lang w:val="en-GB"/>
    </w:rPr>
  </w:style>
  <w:style w:type="paragraph" w:styleId="BodyTextIndent2">
    <w:name w:val="Body Text Indent 2"/>
    <w:basedOn w:val="Normal"/>
    <w:link w:val="BodyTextIndent2Char"/>
    <w:semiHidden/>
    <w:unhideWhenUsed/>
    <w:rsid w:val="003C0FB1"/>
    <w:pPr>
      <w:spacing w:after="200" w:line="360" w:lineRule="auto"/>
      <w:ind w:left="360"/>
    </w:pPr>
    <w:rPr>
      <w:noProof/>
    </w:rPr>
  </w:style>
  <w:style w:type="character" w:customStyle="1" w:styleId="BodyTextIndent2Char">
    <w:name w:val="Body Text Indent 2 Char"/>
    <w:basedOn w:val="DefaultParagraphFont"/>
    <w:link w:val="BodyTextIndent2"/>
    <w:semiHidden/>
    <w:rsid w:val="003C0FB1"/>
    <w:rPr>
      <w:rFonts w:ascii="Calibri" w:eastAsia="Times New Roman" w:hAnsi="Calibri" w:cs="Times New Roman"/>
      <w:noProof/>
      <w:szCs w:val="24"/>
      <w:lang w:val="en-GB"/>
    </w:rPr>
  </w:style>
  <w:style w:type="paragraph" w:styleId="BodyTextIndent3">
    <w:name w:val="Body Text Indent 3"/>
    <w:basedOn w:val="Normal"/>
    <w:link w:val="BodyTextIndent3Char"/>
    <w:uiPriority w:val="99"/>
    <w:semiHidden/>
    <w:unhideWhenUsed/>
    <w:rsid w:val="003C0FB1"/>
    <w:pPr>
      <w:suppressAutoHyphens/>
      <w:ind w:left="720"/>
    </w:pPr>
    <w:rPr>
      <w:lang w:eastAsia="ar-SA"/>
    </w:rPr>
  </w:style>
  <w:style w:type="character" w:customStyle="1" w:styleId="BodyTextIndent3Char">
    <w:name w:val="Body Text Indent 3 Char"/>
    <w:basedOn w:val="DefaultParagraphFont"/>
    <w:link w:val="BodyTextIndent3"/>
    <w:uiPriority w:val="99"/>
    <w:semiHidden/>
    <w:rsid w:val="003C0FB1"/>
    <w:rPr>
      <w:rFonts w:ascii="Calibri" w:eastAsia="Times New Roman" w:hAnsi="Calibri" w:cs="Times New Roman"/>
      <w:szCs w:val="24"/>
      <w:lang w:val="en-GB" w:eastAsia="ar-SA"/>
    </w:rPr>
  </w:style>
  <w:style w:type="paragraph" w:customStyle="1" w:styleId="Parties">
    <w:name w:val="Parties"/>
    <w:basedOn w:val="Normal"/>
    <w:rsid w:val="003C0FB1"/>
    <w:pPr>
      <w:tabs>
        <w:tab w:val="num" w:pos="397"/>
      </w:tabs>
      <w:suppressAutoHyphens/>
      <w:spacing w:after="240" w:line="312" w:lineRule="auto"/>
      <w:ind w:left="397" w:hanging="397"/>
    </w:pPr>
    <w:rPr>
      <w:szCs w:val="20"/>
      <w:lang w:eastAsia="ar-SA"/>
    </w:rPr>
  </w:style>
  <w:style w:type="paragraph" w:customStyle="1" w:styleId="Level1">
    <w:name w:val="Level 1"/>
    <w:basedOn w:val="Normal"/>
    <w:rsid w:val="003C0FB1"/>
    <w:pPr>
      <w:tabs>
        <w:tab w:val="num" w:pos="720"/>
        <w:tab w:val="left" w:pos="851"/>
      </w:tabs>
      <w:suppressAutoHyphens/>
      <w:spacing w:after="240" w:line="312" w:lineRule="auto"/>
      <w:ind w:left="720" w:hanging="360"/>
      <w:outlineLvl w:val="0"/>
    </w:pPr>
    <w:rPr>
      <w:szCs w:val="20"/>
      <w:lang w:eastAsia="ar-SA"/>
    </w:rPr>
  </w:style>
  <w:style w:type="paragraph" w:customStyle="1" w:styleId="DefaultText">
    <w:name w:val="Default Text"/>
    <w:basedOn w:val="Normal"/>
    <w:rsid w:val="003C0FB1"/>
    <w:pPr>
      <w:suppressAutoHyphens/>
      <w:overflowPunct w:val="0"/>
      <w:autoSpaceDE w:val="0"/>
    </w:pPr>
    <w:rPr>
      <w:szCs w:val="20"/>
      <w:lang w:eastAsia="ar-SA"/>
    </w:rPr>
  </w:style>
  <w:style w:type="paragraph" w:customStyle="1" w:styleId="No2">
    <w:name w:val="No 2"/>
    <w:basedOn w:val="Normal"/>
    <w:rsid w:val="003C0FB1"/>
    <w:pPr>
      <w:tabs>
        <w:tab w:val="left" w:pos="-720"/>
      </w:tabs>
      <w:suppressAutoHyphens/>
      <w:spacing w:after="240"/>
      <w:ind w:left="720" w:hanging="720"/>
    </w:pPr>
    <w:rPr>
      <w:spacing w:val="-3"/>
      <w:szCs w:val="20"/>
      <w:lang w:val="en-US" w:eastAsia="ar-SA"/>
    </w:rPr>
  </w:style>
  <w:style w:type="paragraph" w:customStyle="1" w:styleId="Level2">
    <w:name w:val="Level 2"/>
    <w:basedOn w:val="Normal"/>
    <w:rsid w:val="003C0FB1"/>
    <w:pPr>
      <w:tabs>
        <w:tab w:val="left" w:pos="851"/>
        <w:tab w:val="num" w:pos="1440"/>
      </w:tabs>
      <w:suppressAutoHyphens/>
      <w:spacing w:after="240" w:line="312" w:lineRule="auto"/>
      <w:ind w:left="1440" w:hanging="360"/>
      <w:outlineLvl w:val="1"/>
    </w:pPr>
    <w:rPr>
      <w:szCs w:val="20"/>
      <w:lang w:eastAsia="ar-SA"/>
    </w:rPr>
  </w:style>
  <w:style w:type="paragraph" w:customStyle="1" w:styleId="Paragraph1">
    <w:name w:val="Paragraph 1"/>
    <w:basedOn w:val="Normal"/>
    <w:semiHidden/>
    <w:rsid w:val="003C0FB1"/>
    <w:pPr>
      <w:widowControl w:val="0"/>
      <w:suppressAutoHyphens/>
    </w:pPr>
    <w:rPr>
      <w:rFonts w:eastAsia="Lucida Sans Unicode"/>
      <w:b/>
      <w:kern w:val="2"/>
      <w:lang w:eastAsia="ar-SA"/>
    </w:rPr>
  </w:style>
  <w:style w:type="paragraph" w:customStyle="1" w:styleId="TableContents">
    <w:name w:val="Table Contents"/>
    <w:basedOn w:val="Normal"/>
    <w:semiHidden/>
    <w:rsid w:val="003C0FB1"/>
    <w:pPr>
      <w:widowControl w:val="0"/>
      <w:suppressLineNumbers/>
      <w:suppressAutoHyphens/>
    </w:pPr>
    <w:rPr>
      <w:rFonts w:eastAsia="SimSun"/>
      <w:kern w:val="2"/>
      <w:lang w:eastAsia="hi-IN"/>
    </w:rPr>
  </w:style>
  <w:style w:type="paragraph" w:customStyle="1" w:styleId="Paragraph3">
    <w:name w:val="Paragraph 3"/>
    <w:basedOn w:val="Normal"/>
    <w:semiHidden/>
    <w:rsid w:val="003C0FB1"/>
    <w:pPr>
      <w:widowControl w:val="0"/>
      <w:suppressAutoHyphens/>
    </w:pPr>
    <w:rPr>
      <w:rFonts w:eastAsia="Lucida Sans Unicode"/>
      <w:kern w:val="2"/>
      <w:lang w:eastAsia="ar-SA"/>
    </w:rPr>
  </w:style>
  <w:style w:type="paragraph" w:customStyle="1" w:styleId="Index">
    <w:name w:val="Index"/>
    <w:basedOn w:val="Normal"/>
    <w:semiHidden/>
    <w:rsid w:val="003C0FB1"/>
    <w:pPr>
      <w:suppressLineNumbers/>
      <w:suppressAutoHyphens/>
    </w:pPr>
    <w:rPr>
      <w:lang w:eastAsia="ar-SA"/>
    </w:rPr>
  </w:style>
  <w:style w:type="character" w:customStyle="1" w:styleId="Level1asHeadingtext">
    <w:name w:val="Level 1 as Heading (text)"/>
    <w:rsid w:val="003C0FB1"/>
    <w:rPr>
      <w:b/>
      <w:bCs w:val="0"/>
    </w:rPr>
  </w:style>
  <w:style w:type="paragraph" w:customStyle="1" w:styleId="Default">
    <w:name w:val="Default"/>
    <w:rsid w:val="003C0FB1"/>
    <w:pPr>
      <w:autoSpaceDE w:val="0"/>
      <w:autoSpaceDN w:val="0"/>
      <w:adjustRightInd w:val="0"/>
      <w:spacing w:after="0" w:line="240" w:lineRule="auto"/>
    </w:pPr>
    <w:rPr>
      <w:rFonts w:ascii="Times New Roman" w:eastAsia="Times New Roman" w:hAnsi="Times New Roman" w:cs="Times New Roman"/>
      <w:color w:val="000000"/>
      <w:sz w:val="24"/>
      <w:szCs w:val="24"/>
      <w:lang w:val="en-IE" w:eastAsia="en-IE"/>
    </w:rPr>
  </w:style>
  <w:style w:type="character" w:customStyle="1" w:styleId="searchword1">
    <w:name w:val="searchword1"/>
    <w:basedOn w:val="DefaultParagraphFont"/>
    <w:rsid w:val="003C0FB1"/>
    <w:rPr>
      <w:shd w:val="clear" w:color="auto" w:fill="FFFF00"/>
    </w:rPr>
  </w:style>
  <w:style w:type="paragraph" w:styleId="DocumentMap">
    <w:name w:val="Document Map"/>
    <w:basedOn w:val="Normal"/>
    <w:link w:val="DocumentMapChar"/>
    <w:semiHidden/>
    <w:unhideWhenUsed/>
    <w:rsid w:val="003C0FB1"/>
    <w:rPr>
      <w:rFonts w:ascii="Tahoma" w:hAnsi="Tahoma" w:cs="Tahoma"/>
      <w:sz w:val="16"/>
      <w:szCs w:val="16"/>
    </w:rPr>
  </w:style>
  <w:style w:type="character" w:customStyle="1" w:styleId="DocumentMapChar">
    <w:name w:val="Document Map Char"/>
    <w:basedOn w:val="DefaultParagraphFont"/>
    <w:link w:val="DocumentMap"/>
    <w:semiHidden/>
    <w:rsid w:val="003C0FB1"/>
    <w:rPr>
      <w:rFonts w:ascii="Tahoma" w:eastAsia="Times New Roman" w:hAnsi="Tahoma" w:cs="Tahoma"/>
      <w:sz w:val="16"/>
      <w:szCs w:val="16"/>
      <w:lang w:val="en-GB"/>
    </w:rPr>
  </w:style>
  <w:style w:type="character" w:styleId="LineNumber">
    <w:name w:val="line number"/>
    <w:basedOn w:val="DefaultParagraphFont"/>
    <w:semiHidden/>
    <w:unhideWhenUsed/>
    <w:rsid w:val="003C0FB1"/>
  </w:style>
  <w:style w:type="paragraph" w:styleId="NoSpacing">
    <w:name w:val="No Spacing"/>
    <w:basedOn w:val="Normal"/>
    <w:uiPriority w:val="1"/>
    <w:qFormat/>
    <w:rsid w:val="003C0FB1"/>
    <w:rPr>
      <w:rFonts w:eastAsia="Calibri"/>
      <w:szCs w:val="22"/>
      <w:lang w:val="en-IE"/>
    </w:rPr>
  </w:style>
  <w:style w:type="paragraph" w:customStyle="1" w:styleId="TableText">
    <w:name w:val="Table Text"/>
    <w:basedOn w:val="Normal"/>
    <w:rsid w:val="003C0FB1"/>
    <w:pPr>
      <w:spacing w:before="60"/>
    </w:pPr>
    <w:rPr>
      <w:rFonts w:ascii="Arial" w:hAnsi="Arial"/>
      <w:spacing w:val="-5"/>
      <w:sz w:val="16"/>
      <w:szCs w:val="20"/>
      <w:lang w:val="en-IE"/>
    </w:rPr>
  </w:style>
  <w:style w:type="paragraph" w:customStyle="1" w:styleId="TableHeader">
    <w:name w:val="Table Header"/>
    <w:basedOn w:val="Normal"/>
    <w:rsid w:val="003C0FB1"/>
    <w:pPr>
      <w:spacing w:before="60"/>
      <w:jc w:val="center"/>
    </w:pPr>
    <w:rPr>
      <w:rFonts w:ascii="Arial Black" w:hAnsi="Arial Black"/>
      <w:spacing w:val="-5"/>
      <w:sz w:val="16"/>
      <w:szCs w:val="20"/>
      <w:lang w:val="en-IE"/>
    </w:rPr>
  </w:style>
  <w:style w:type="paragraph" w:customStyle="1" w:styleId="P1">
    <w:name w:val="P1"/>
    <w:basedOn w:val="Normal"/>
    <w:rsid w:val="003C0FB1"/>
    <w:pPr>
      <w:tabs>
        <w:tab w:val="right" w:pos="993"/>
      </w:tabs>
      <w:autoSpaceDE w:val="0"/>
      <w:autoSpaceDN w:val="0"/>
      <w:adjustRightInd w:val="0"/>
      <w:spacing w:line="300" w:lineRule="exact"/>
      <w:ind w:left="1138" w:hanging="1138"/>
    </w:pPr>
    <w:rPr>
      <w:lang w:val="en-IE" w:eastAsia="en-GB"/>
    </w:rPr>
  </w:style>
  <w:style w:type="paragraph" w:customStyle="1" w:styleId="R2">
    <w:name w:val="R2"/>
    <w:basedOn w:val="Normal"/>
    <w:rsid w:val="003C0FB1"/>
    <w:pPr>
      <w:tabs>
        <w:tab w:val="left" w:pos="540"/>
      </w:tabs>
      <w:autoSpaceDE w:val="0"/>
      <w:autoSpaceDN w:val="0"/>
      <w:adjustRightInd w:val="0"/>
      <w:spacing w:before="240" w:line="300" w:lineRule="atLeast"/>
      <w:ind w:firstLine="180"/>
    </w:pPr>
    <w:rPr>
      <w:lang w:val="en-IE" w:eastAsia="en-GB"/>
    </w:rPr>
  </w:style>
  <w:style w:type="paragraph" w:customStyle="1" w:styleId="ACBody3">
    <w:name w:val="AC Body 3"/>
    <w:basedOn w:val="Normal"/>
    <w:rsid w:val="003C0FB1"/>
    <w:pPr>
      <w:adjustRightInd w:val="0"/>
      <w:spacing w:after="220"/>
      <w:ind w:left="2160"/>
    </w:pPr>
    <w:rPr>
      <w:szCs w:val="22"/>
    </w:rPr>
  </w:style>
  <w:style w:type="paragraph" w:customStyle="1" w:styleId="Body">
    <w:name w:val="Body"/>
    <w:basedOn w:val="Normal"/>
    <w:rsid w:val="003C0FB1"/>
    <w:pPr>
      <w:adjustRightInd w:val="0"/>
      <w:spacing w:after="220"/>
    </w:pPr>
    <w:rPr>
      <w:szCs w:val="22"/>
    </w:rPr>
  </w:style>
  <w:style w:type="character" w:customStyle="1" w:styleId="pgsubtitle">
    <w:name w:val="pgsubtitle"/>
    <w:rsid w:val="003C0FB1"/>
  </w:style>
  <w:style w:type="character" w:customStyle="1" w:styleId="st1">
    <w:name w:val="st1"/>
    <w:basedOn w:val="DefaultParagraphFont"/>
    <w:rsid w:val="003C0FB1"/>
  </w:style>
  <w:style w:type="table" w:customStyle="1" w:styleId="GridTable4-Accent11">
    <w:name w:val="Grid Table 4 - Accent 11"/>
    <w:basedOn w:val="TableNormal"/>
    <w:uiPriority w:val="49"/>
    <w:rsid w:val="003C0FB1"/>
    <w:pPr>
      <w:spacing w:after="0" w:line="240" w:lineRule="auto"/>
    </w:pPr>
    <w:rPr>
      <w:rFonts w:ascii="Times New Roman" w:eastAsia="Times New Roman" w:hAnsi="Times New Roman" w:cs="Times New Roman"/>
      <w:sz w:val="20"/>
      <w:szCs w:val="20"/>
      <w:lang w:val="en-IE" w:eastAsia="en-IE"/>
    </w:rPr>
    <w:tblPr>
      <w:tblStyleRowBandSize w:val="1"/>
      <w:tblStyleColBandSize w:val="1"/>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paragraph" w:styleId="Revision">
    <w:name w:val="Revision"/>
    <w:hidden/>
    <w:uiPriority w:val="99"/>
    <w:semiHidden/>
    <w:rsid w:val="007B120C"/>
    <w:pPr>
      <w:spacing w:after="0" w:line="240" w:lineRule="auto"/>
    </w:pPr>
    <w:rPr>
      <w:rFonts w:ascii="Times New Roman" w:eastAsia="Times New Roman" w:hAnsi="Times New Roman" w:cs="Times New Roman"/>
      <w:sz w:val="24"/>
      <w:szCs w:val="24"/>
      <w:lang w:val="en-GB"/>
    </w:rPr>
  </w:style>
  <w:style w:type="paragraph" w:customStyle="1" w:styleId="OpenFormatting">
    <w:name w:val="Open Formatting"/>
    <w:basedOn w:val="Normal"/>
    <w:link w:val="OpenFormattingChar"/>
    <w:qFormat/>
    <w:locked/>
    <w:rsid w:val="007B120C"/>
    <w:rPr>
      <w:color w:val="FF0000"/>
      <w:szCs w:val="22"/>
    </w:rPr>
  </w:style>
  <w:style w:type="character" w:customStyle="1" w:styleId="OpenFormattingChar">
    <w:name w:val="Open Formatting Char"/>
    <w:basedOn w:val="DefaultParagraphFont"/>
    <w:link w:val="OpenFormatting"/>
    <w:rsid w:val="007B120C"/>
    <w:rPr>
      <w:rFonts w:ascii="Calibri" w:eastAsia="Times New Roman" w:hAnsi="Calibri" w:cs="Times New Roman"/>
      <w:color w:val="FF0000"/>
      <w:lang w:val="en-GB"/>
    </w:rPr>
  </w:style>
  <w:style w:type="character" w:customStyle="1" w:styleId="ListParagraphChar">
    <w:name w:val="List Paragraph Char"/>
    <w:aliases w:val="Subtitle Cover Page Char,Bullit 01 Char,Bullet 1 Char,Use Case List Paragraph Char,lp1 Char,igunore Char,Add On (orange) Char,Dot pt Char,F5 List Paragraph Char,List Paragraph1 Char,No Spacing1 Char,List Paragraph Char Char Char Char"/>
    <w:link w:val="ListParagraph"/>
    <w:uiPriority w:val="99"/>
    <w:rsid w:val="00553864"/>
    <w:rPr>
      <w:rFonts w:ascii="Calibri" w:eastAsia="Times New Roman" w:hAnsi="Calibri" w:cs="Times New Roman"/>
      <w:szCs w:val="24"/>
      <w:lang w:val="en-GB"/>
    </w:rPr>
  </w:style>
  <w:style w:type="character" w:styleId="UnresolvedMention">
    <w:name w:val="Unresolved Mention"/>
    <w:basedOn w:val="DefaultParagraphFont"/>
    <w:uiPriority w:val="99"/>
    <w:semiHidden/>
    <w:unhideWhenUsed/>
    <w:rsid w:val="00C0354D"/>
    <w:rPr>
      <w:color w:val="605E5C"/>
      <w:shd w:val="clear" w:color="auto" w:fill="E1DFDD"/>
    </w:rPr>
  </w:style>
  <w:style w:type="table" w:customStyle="1" w:styleId="TableGrid1">
    <w:name w:val="Table Grid1"/>
    <w:basedOn w:val="TableNormal"/>
    <w:next w:val="TableGrid"/>
    <w:uiPriority w:val="39"/>
    <w:rsid w:val="00DD3DD3"/>
    <w:pPr>
      <w:spacing w:after="0" w:line="240" w:lineRule="auto"/>
    </w:pPr>
    <w:rPr>
      <w:rFonts w:ascii="Times New Roman" w:eastAsia="Times New Roman" w:hAnsi="Times New Roman" w:cs="Times New Roman"/>
      <w:sz w:val="20"/>
      <w:szCs w:val="20"/>
      <w:lang w:val="en-IE" w:eastAsia="en-I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TOC4">
    <w:name w:val="toc 4"/>
    <w:basedOn w:val="Normal"/>
    <w:next w:val="Normal"/>
    <w:autoRedefine/>
    <w:uiPriority w:val="39"/>
    <w:unhideWhenUsed/>
    <w:rsid w:val="00DD3DD3"/>
    <w:pPr>
      <w:spacing w:after="100"/>
      <w:ind w:left="660"/>
    </w:pPr>
  </w:style>
  <w:style w:type="paragraph" w:customStyle="1" w:styleId="normal1">
    <w:name w:val="normal1"/>
    <w:basedOn w:val="Normal"/>
    <w:uiPriority w:val="99"/>
    <w:rsid w:val="00B34C06"/>
    <w:pPr>
      <w:suppressAutoHyphens/>
      <w:spacing w:after="0" w:line="240" w:lineRule="auto"/>
    </w:pPr>
    <w:rPr>
      <w:rFonts w:ascii="Arial" w:hAnsi="Arial" w:cs="Arial"/>
      <w:sz w:val="20"/>
      <w:szCs w:val="20"/>
      <w:lang w:eastAsia="ar-SA"/>
    </w:rPr>
  </w:style>
  <w:style w:type="paragraph" w:customStyle="1" w:styleId="Style8">
    <w:name w:val="Style8"/>
    <w:basedOn w:val="Normal"/>
    <w:uiPriority w:val="99"/>
    <w:rsid w:val="00E21760"/>
    <w:pPr>
      <w:widowControl w:val="0"/>
      <w:autoSpaceDE w:val="0"/>
      <w:autoSpaceDN w:val="0"/>
      <w:adjustRightInd w:val="0"/>
      <w:spacing w:after="0" w:line="325" w:lineRule="exact"/>
      <w:jc w:val="left"/>
    </w:pPr>
    <w:rPr>
      <w:rFonts w:ascii="Arial" w:hAnsi="Arial" w:cs="Arial"/>
      <w:sz w:val="24"/>
      <w:lang w:val="en-IE" w:eastAsia="en-IE"/>
    </w:rPr>
  </w:style>
  <w:style w:type="character" w:customStyle="1" w:styleId="FontStyle22">
    <w:name w:val="Font Style22"/>
    <w:uiPriority w:val="99"/>
    <w:rsid w:val="00E21760"/>
    <w:rPr>
      <w:rFonts w:ascii="Times New Roman" w:hAnsi="Times New Roman" w:cs="Times New Roman" w:hint="default"/>
      <w:color w:val="000000"/>
      <w:sz w:val="22"/>
      <w:szCs w:val="22"/>
    </w:rPr>
  </w:style>
  <w:style w:type="numbering" w:customStyle="1" w:styleId="NoList1">
    <w:name w:val="No List1"/>
    <w:next w:val="NoList"/>
    <w:uiPriority w:val="99"/>
    <w:semiHidden/>
    <w:unhideWhenUsed/>
    <w:rsid w:val="0092756C"/>
  </w:style>
  <w:style w:type="character" w:customStyle="1" w:styleId="veryhardreadability">
    <w:name w:val="veryhardreadability"/>
    <w:basedOn w:val="DefaultParagraphFont"/>
    <w:rsid w:val="0092756C"/>
  </w:style>
  <w:style w:type="character" w:customStyle="1" w:styleId="complexword">
    <w:name w:val="complexword"/>
    <w:basedOn w:val="DefaultParagraphFont"/>
    <w:rsid w:val="0092756C"/>
  </w:style>
  <w:style w:type="table" w:customStyle="1" w:styleId="TableGrid2">
    <w:name w:val="Table Grid2"/>
    <w:basedOn w:val="TableNormal"/>
    <w:next w:val="TableGrid"/>
    <w:uiPriority w:val="39"/>
    <w:rsid w:val="00CC2FE9"/>
    <w:pPr>
      <w:spacing w:after="0" w:line="240" w:lineRule="auto"/>
    </w:pPr>
    <w:rPr>
      <w:rFonts w:ascii="Times New Roman" w:eastAsia="Times New Roman" w:hAnsi="Times New Roman" w:cs="Times New Roman"/>
      <w:sz w:val="20"/>
      <w:szCs w:val="20"/>
      <w:lang w:val="en-IE" w:eastAsia="en-I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3">
    <w:name w:val="Table Grid3"/>
    <w:basedOn w:val="TableNormal"/>
    <w:next w:val="TableGrid"/>
    <w:uiPriority w:val="39"/>
    <w:rsid w:val="00CC2FE9"/>
    <w:pPr>
      <w:spacing w:after="0" w:line="240" w:lineRule="auto"/>
    </w:pPr>
    <w:rPr>
      <w:rFonts w:ascii="Times New Roman" w:eastAsia="Times New Roman" w:hAnsi="Times New Roman" w:cs="Times New Roman"/>
      <w:sz w:val="20"/>
      <w:szCs w:val="20"/>
      <w:lang w:val="en-IE" w:eastAsia="en-I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numbering" w:customStyle="1" w:styleId="NoList2">
    <w:name w:val="No List2"/>
    <w:next w:val="NoList"/>
    <w:uiPriority w:val="99"/>
    <w:semiHidden/>
    <w:unhideWhenUsed/>
    <w:rsid w:val="00B36352"/>
  </w:style>
  <w:style w:type="table" w:customStyle="1" w:styleId="TableGrid4">
    <w:name w:val="Table Grid4"/>
    <w:basedOn w:val="TableNormal"/>
    <w:next w:val="TableGrid"/>
    <w:uiPriority w:val="39"/>
    <w:rsid w:val="00B36352"/>
    <w:pPr>
      <w:spacing w:after="0" w:line="240" w:lineRule="auto"/>
    </w:pPr>
    <w:rPr>
      <w:rFonts w:ascii="Times New Roman" w:eastAsia="Times New Roman" w:hAnsi="Times New Roman" w:cs="Times New Roman"/>
      <w:sz w:val="20"/>
      <w:szCs w:val="20"/>
      <w:lang w:val="en-IE" w:eastAsia="en-I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TOCHeading">
    <w:name w:val="TOC Heading"/>
    <w:basedOn w:val="Heading1"/>
    <w:next w:val="Normal"/>
    <w:uiPriority w:val="39"/>
    <w:unhideWhenUsed/>
    <w:qFormat/>
    <w:rsid w:val="00B36352"/>
    <w:pPr>
      <w:keepLines/>
      <w:pageBreakBefore w:val="0"/>
      <w:pBdr>
        <w:bottom w:val="none" w:sz="0" w:space="0" w:color="auto"/>
      </w:pBdr>
      <w:tabs>
        <w:tab w:val="clear" w:pos="397"/>
        <w:tab w:val="clear" w:pos="907"/>
        <w:tab w:val="clear" w:pos="1134"/>
      </w:tabs>
      <w:spacing w:before="240" w:after="0" w:line="259" w:lineRule="auto"/>
      <w:outlineLvl w:val="9"/>
    </w:pPr>
    <w:rPr>
      <w:rFonts w:ascii="Calibri" w:hAnsi="Calibri"/>
      <w:bCs w:val="0"/>
      <w:color w:val="2F5496"/>
      <w:sz w:val="28"/>
      <w:u w:val="single"/>
    </w:rPr>
  </w:style>
  <w:style w:type="table" w:customStyle="1" w:styleId="TableGrid11">
    <w:name w:val="Table Grid11"/>
    <w:basedOn w:val="TableNormal"/>
    <w:next w:val="TableGrid"/>
    <w:uiPriority w:val="39"/>
    <w:rsid w:val="00B36352"/>
    <w:pPr>
      <w:spacing w:after="0" w:line="240" w:lineRule="auto"/>
    </w:pPr>
    <w:rPr>
      <w:rFonts w:ascii="Times New Roman" w:eastAsia="Times New Roman" w:hAnsi="Times New Roman" w:cs="Times New Roman"/>
      <w:sz w:val="20"/>
      <w:szCs w:val="20"/>
      <w:lang w:val="en-IE" w:eastAsia="en-I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Style1">
    <w:name w:val="Style1"/>
    <w:uiPriority w:val="99"/>
    <w:rsid w:val="00B36352"/>
    <w:pPr>
      <w:spacing w:after="0" w:line="240" w:lineRule="auto"/>
      <w:ind w:left="284"/>
    </w:pPr>
    <w:rPr>
      <w:rFonts w:ascii="Times New Roman" w:eastAsia="Times New Roman" w:hAnsi="Times New Roman" w:cs="Times New Roman"/>
      <w:sz w:val="20"/>
      <w:szCs w:val="20"/>
      <w:lang w:val="en-GB"/>
    </w:rPr>
  </w:style>
  <w:style w:type="character" w:customStyle="1" w:styleId="BodyTextChar1">
    <w:name w:val="Body Text Char1"/>
    <w:basedOn w:val="DefaultParagraphFont"/>
    <w:uiPriority w:val="99"/>
    <w:semiHidden/>
    <w:rsid w:val="00B36352"/>
    <w:rPr>
      <w:rFonts w:ascii="Calibri" w:eastAsia="Times New Roman" w:hAnsi="Calibri" w:cs="Times New Roman"/>
      <w:szCs w:val="24"/>
      <w:lang w:val="en-GB"/>
    </w:rPr>
  </w:style>
  <w:style w:type="paragraph" w:customStyle="1" w:styleId="TableParagraph">
    <w:name w:val="Table Paragraph"/>
    <w:basedOn w:val="Normal"/>
    <w:uiPriority w:val="1"/>
    <w:qFormat/>
    <w:rsid w:val="00B36352"/>
    <w:pPr>
      <w:widowControl w:val="0"/>
      <w:autoSpaceDE w:val="0"/>
      <w:autoSpaceDN w:val="0"/>
      <w:spacing w:after="0" w:line="240" w:lineRule="auto"/>
    </w:pPr>
    <w:rPr>
      <w:rFonts w:ascii="Arial" w:eastAsia="Arial" w:hAnsi="Arial" w:cs="Arial"/>
      <w:szCs w:val="22"/>
      <w:lang w:val="en-IE" w:eastAsia="en-IE" w:bidi="en-IE"/>
    </w:rPr>
  </w:style>
  <w:style w:type="table" w:customStyle="1" w:styleId="TableGrid21">
    <w:name w:val="Table Grid21"/>
    <w:basedOn w:val="TableNormal"/>
    <w:next w:val="TableGrid"/>
    <w:uiPriority w:val="39"/>
    <w:rsid w:val="00B36352"/>
    <w:pPr>
      <w:spacing w:after="0" w:line="240" w:lineRule="auto"/>
    </w:pPr>
    <w:rPr>
      <w:rFonts w:ascii="Times New Roman" w:eastAsia="Times New Roman" w:hAnsi="Times New Roman" w:cs="Times New Roman"/>
      <w:sz w:val="20"/>
      <w:szCs w:val="20"/>
      <w:lang w:val="en-IE" w:eastAsia="en-I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Caption1">
    <w:name w:val="Caption1"/>
    <w:basedOn w:val="Normal"/>
    <w:next w:val="Normal"/>
    <w:uiPriority w:val="35"/>
    <w:unhideWhenUsed/>
    <w:qFormat/>
    <w:rsid w:val="00B36352"/>
    <w:pPr>
      <w:spacing w:after="200" w:line="240" w:lineRule="auto"/>
    </w:pPr>
    <w:rPr>
      <w:i/>
      <w:iCs/>
      <w:color w:val="44546A"/>
      <w:sz w:val="18"/>
      <w:szCs w:val="18"/>
    </w:rPr>
  </w:style>
  <w:style w:type="paragraph" w:styleId="Caption">
    <w:name w:val="caption"/>
    <w:basedOn w:val="Normal"/>
    <w:next w:val="Normal"/>
    <w:uiPriority w:val="35"/>
    <w:unhideWhenUsed/>
    <w:qFormat/>
    <w:rsid w:val="007B580B"/>
    <w:pPr>
      <w:spacing w:after="200" w:line="240" w:lineRule="auto"/>
    </w:pPr>
    <w:rPr>
      <w:i/>
      <w:iCs/>
      <w:color w:val="44546A" w:themeColor="text2"/>
      <w:sz w:val="18"/>
      <w:szCs w:val="18"/>
    </w:rPr>
  </w:style>
  <w:style w:type="table" w:customStyle="1" w:styleId="TableGrid5">
    <w:name w:val="Table Grid5"/>
    <w:basedOn w:val="TableNormal"/>
    <w:next w:val="TableGrid"/>
    <w:uiPriority w:val="59"/>
    <w:rsid w:val="009E0655"/>
    <w:pPr>
      <w:spacing w:after="0" w:line="240" w:lineRule="auto"/>
    </w:pPr>
    <w:rPr>
      <w:rFonts w:ascii="Times New Roman" w:eastAsia="Times New Roman" w:hAnsi="Times New Roman" w:cs="Times New Roman"/>
      <w:sz w:val="20"/>
      <w:szCs w:val="20"/>
      <w:lang w:val="en-IE" w:eastAsia="en-I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ivs>
    <w:div w:id="107430972">
      <w:bodyDiv w:val="1"/>
      <w:marLeft w:val="0"/>
      <w:marRight w:val="0"/>
      <w:marTop w:val="0"/>
      <w:marBottom w:val="0"/>
      <w:divBdr>
        <w:top w:val="none" w:sz="0" w:space="0" w:color="auto"/>
        <w:left w:val="none" w:sz="0" w:space="0" w:color="auto"/>
        <w:bottom w:val="none" w:sz="0" w:space="0" w:color="auto"/>
        <w:right w:val="none" w:sz="0" w:space="0" w:color="auto"/>
      </w:divBdr>
    </w:div>
    <w:div w:id="110325679">
      <w:bodyDiv w:val="1"/>
      <w:marLeft w:val="0"/>
      <w:marRight w:val="0"/>
      <w:marTop w:val="0"/>
      <w:marBottom w:val="0"/>
      <w:divBdr>
        <w:top w:val="none" w:sz="0" w:space="0" w:color="auto"/>
        <w:left w:val="none" w:sz="0" w:space="0" w:color="auto"/>
        <w:bottom w:val="none" w:sz="0" w:space="0" w:color="auto"/>
        <w:right w:val="none" w:sz="0" w:space="0" w:color="auto"/>
      </w:divBdr>
    </w:div>
    <w:div w:id="135218882">
      <w:bodyDiv w:val="1"/>
      <w:marLeft w:val="0"/>
      <w:marRight w:val="0"/>
      <w:marTop w:val="0"/>
      <w:marBottom w:val="0"/>
      <w:divBdr>
        <w:top w:val="none" w:sz="0" w:space="0" w:color="auto"/>
        <w:left w:val="none" w:sz="0" w:space="0" w:color="auto"/>
        <w:bottom w:val="none" w:sz="0" w:space="0" w:color="auto"/>
        <w:right w:val="none" w:sz="0" w:space="0" w:color="auto"/>
      </w:divBdr>
    </w:div>
    <w:div w:id="201986965">
      <w:bodyDiv w:val="1"/>
      <w:marLeft w:val="0"/>
      <w:marRight w:val="0"/>
      <w:marTop w:val="0"/>
      <w:marBottom w:val="0"/>
      <w:divBdr>
        <w:top w:val="none" w:sz="0" w:space="0" w:color="auto"/>
        <w:left w:val="none" w:sz="0" w:space="0" w:color="auto"/>
        <w:bottom w:val="none" w:sz="0" w:space="0" w:color="auto"/>
        <w:right w:val="none" w:sz="0" w:space="0" w:color="auto"/>
      </w:divBdr>
      <w:divsChild>
        <w:div w:id="1869760320">
          <w:marLeft w:val="0"/>
          <w:marRight w:val="0"/>
          <w:marTop w:val="0"/>
          <w:marBottom w:val="0"/>
          <w:divBdr>
            <w:top w:val="none" w:sz="0" w:space="0" w:color="auto"/>
            <w:left w:val="none" w:sz="0" w:space="0" w:color="auto"/>
            <w:bottom w:val="none" w:sz="0" w:space="0" w:color="auto"/>
            <w:right w:val="none" w:sz="0" w:space="0" w:color="auto"/>
          </w:divBdr>
          <w:divsChild>
            <w:div w:id="262147616">
              <w:marLeft w:val="-225"/>
              <w:marRight w:val="-225"/>
              <w:marTop w:val="0"/>
              <w:marBottom w:val="0"/>
              <w:divBdr>
                <w:top w:val="none" w:sz="0" w:space="0" w:color="auto"/>
                <w:left w:val="none" w:sz="0" w:space="0" w:color="auto"/>
                <w:bottom w:val="none" w:sz="0" w:space="0" w:color="auto"/>
                <w:right w:val="none" w:sz="0" w:space="0" w:color="auto"/>
              </w:divBdr>
              <w:divsChild>
                <w:div w:id="1560364858">
                  <w:marLeft w:val="0"/>
                  <w:marRight w:val="0"/>
                  <w:marTop w:val="0"/>
                  <w:marBottom w:val="0"/>
                  <w:divBdr>
                    <w:top w:val="none" w:sz="0" w:space="0" w:color="auto"/>
                    <w:left w:val="none" w:sz="0" w:space="0" w:color="auto"/>
                    <w:bottom w:val="none" w:sz="0" w:space="0" w:color="auto"/>
                    <w:right w:val="none" w:sz="0" w:space="0" w:color="auto"/>
                  </w:divBdr>
                  <w:divsChild>
                    <w:div w:id="1798796459">
                      <w:marLeft w:val="-225"/>
                      <w:marRight w:val="-225"/>
                      <w:marTop w:val="0"/>
                      <w:marBottom w:val="0"/>
                      <w:divBdr>
                        <w:top w:val="none" w:sz="0" w:space="0" w:color="auto"/>
                        <w:left w:val="none" w:sz="0" w:space="0" w:color="auto"/>
                        <w:bottom w:val="none" w:sz="0" w:space="0" w:color="auto"/>
                        <w:right w:val="none" w:sz="0" w:space="0" w:color="auto"/>
                      </w:divBdr>
                      <w:divsChild>
                        <w:div w:id="2045209957">
                          <w:marLeft w:val="0"/>
                          <w:marRight w:val="0"/>
                          <w:marTop w:val="0"/>
                          <w:marBottom w:val="0"/>
                          <w:divBdr>
                            <w:top w:val="none" w:sz="0" w:space="0" w:color="auto"/>
                            <w:left w:val="none" w:sz="0" w:space="0" w:color="auto"/>
                            <w:bottom w:val="none" w:sz="0" w:space="0" w:color="auto"/>
                            <w:right w:val="none" w:sz="0" w:space="0" w:color="auto"/>
                          </w:divBdr>
                          <w:divsChild>
                            <w:div w:id="408239437">
                              <w:marLeft w:val="0"/>
                              <w:marRight w:val="0"/>
                              <w:marTop w:val="0"/>
                              <w:marBottom w:val="0"/>
                              <w:divBdr>
                                <w:top w:val="none" w:sz="0" w:space="0" w:color="auto"/>
                                <w:left w:val="none" w:sz="0" w:space="0" w:color="auto"/>
                                <w:bottom w:val="none" w:sz="0" w:space="0" w:color="auto"/>
                                <w:right w:val="none" w:sz="0" w:space="0" w:color="auto"/>
                              </w:divBdr>
                              <w:divsChild>
                                <w:div w:id="1457408443">
                                  <w:marLeft w:val="-225"/>
                                  <w:marRight w:val="-225"/>
                                  <w:marTop w:val="0"/>
                                  <w:marBottom w:val="0"/>
                                  <w:divBdr>
                                    <w:top w:val="none" w:sz="0" w:space="0" w:color="auto"/>
                                    <w:left w:val="none" w:sz="0" w:space="0" w:color="auto"/>
                                    <w:bottom w:val="none" w:sz="0" w:space="0" w:color="auto"/>
                                    <w:right w:val="none" w:sz="0" w:space="0" w:color="auto"/>
                                  </w:divBdr>
                                </w:div>
                              </w:divsChild>
                            </w:div>
                            <w:div w:id="861019705">
                              <w:marLeft w:val="0"/>
                              <w:marRight w:val="0"/>
                              <w:marTop w:val="0"/>
                              <w:marBottom w:val="0"/>
                              <w:divBdr>
                                <w:top w:val="none" w:sz="0" w:space="0" w:color="auto"/>
                                <w:left w:val="none" w:sz="0" w:space="0" w:color="auto"/>
                                <w:bottom w:val="none" w:sz="0" w:space="0" w:color="auto"/>
                                <w:right w:val="none" w:sz="0" w:space="0" w:color="auto"/>
                              </w:divBdr>
                              <w:divsChild>
                                <w:div w:id="944462942">
                                  <w:marLeft w:val="-225"/>
                                  <w:marRight w:val="-225"/>
                                  <w:marTop w:val="0"/>
                                  <w:marBottom w:val="0"/>
                                  <w:divBdr>
                                    <w:top w:val="none" w:sz="0" w:space="0" w:color="auto"/>
                                    <w:left w:val="none" w:sz="0" w:space="0" w:color="auto"/>
                                    <w:bottom w:val="none" w:sz="0" w:space="0" w:color="auto"/>
                                    <w:right w:val="none" w:sz="0" w:space="0" w:color="auto"/>
                                  </w:divBdr>
                                </w:div>
                              </w:divsChild>
                            </w:div>
                            <w:div w:id="1227035211">
                              <w:marLeft w:val="0"/>
                              <w:marRight w:val="0"/>
                              <w:marTop w:val="0"/>
                              <w:marBottom w:val="0"/>
                              <w:divBdr>
                                <w:top w:val="none" w:sz="0" w:space="0" w:color="auto"/>
                                <w:left w:val="none" w:sz="0" w:space="0" w:color="auto"/>
                                <w:bottom w:val="none" w:sz="0" w:space="0" w:color="auto"/>
                                <w:right w:val="none" w:sz="0" w:space="0" w:color="auto"/>
                              </w:divBdr>
                              <w:divsChild>
                                <w:div w:id="2053577478">
                                  <w:marLeft w:val="-225"/>
                                  <w:marRight w:val="-225"/>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 w:id="237129748">
      <w:bodyDiv w:val="1"/>
      <w:marLeft w:val="0"/>
      <w:marRight w:val="0"/>
      <w:marTop w:val="0"/>
      <w:marBottom w:val="0"/>
      <w:divBdr>
        <w:top w:val="none" w:sz="0" w:space="0" w:color="auto"/>
        <w:left w:val="none" w:sz="0" w:space="0" w:color="auto"/>
        <w:bottom w:val="none" w:sz="0" w:space="0" w:color="auto"/>
        <w:right w:val="none" w:sz="0" w:space="0" w:color="auto"/>
      </w:divBdr>
    </w:div>
    <w:div w:id="271059882">
      <w:bodyDiv w:val="1"/>
      <w:marLeft w:val="0"/>
      <w:marRight w:val="0"/>
      <w:marTop w:val="0"/>
      <w:marBottom w:val="0"/>
      <w:divBdr>
        <w:top w:val="none" w:sz="0" w:space="0" w:color="auto"/>
        <w:left w:val="none" w:sz="0" w:space="0" w:color="auto"/>
        <w:bottom w:val="none" w:sz="0" w:space="0" w:color="auto"/>
        <w:right w:val="none" w:sz="0" w:space="0" w:color="auto"/>
      </w:divBdr>
    </w:div>
    <w:div w:id="295450729">
      <w:bodyDiv w:val="1"/>
      <w:marLeft w:val="0"/>
      <w:marRight w:val="0"/>
      <w:marTop w:val="0"/>
      <w:marBottom w:val="0"/>
      <w:divBdr>
        <w:top w:val="none" w:sz="0" w:space="0" w:color="auto"/>
        <w:left w:val="none" w:sz="0" w:space="0" w:color="auto"/>
        <w:bottom w:val="none" w:sz="0" w:space="0" w:color="auto"/>
        <w:right w:val="none" w:sz="0" w:space="0" w:color="auto"/>
      </w:divBdr>
    </w:div>
    <w:div w:id="375012339">
      <w:bodyDiv w:val="1"/>
      <w:marLeft w:val="0"/>
      <w:marRight w:val="0"/>
      <w:marTop w:val="0"/>
      <w:marBottom w:val="0"/>
      <w:divBdr>
        <w:top w:val="none" w:sz="0" w:space="0" w:color="auto"/>
        <w:left w:val="none" w:sz="0" w:space="0" w:color="auto"/>
        <w:bottom w:val="none" w:sz="0" w:space="0" w:color="auto"/>
        <w:right w:val="none" w:sz="0" w:space="0" w:color="auto"/>
      </w:divBdr>
    </w:div>
    <w:div w:id="448478073">
      <w:bodyDiv w:val="1"/>
      <w:marLeft w:val="0"/>
      <w:marRight w:val="0"/>
      <w:marTop w:val="0"/>
      <w:marBottom w:val="0"/>
      <w:divBdr>
        <w:top w:val="none" w:sz="0" w:space="0" w:color="auto"/>
        <w:left w:val="none" w:sz="0" w:space="0" w:color="auto"/>
        <w:bottom w:val="none" w:sz="0" w:space="0" w:color="auto"/>
        <w:right w:val="none" w:sz="0" w:space="0" w:color="auto"/>
      </w:divBdr>
    </w:div>
    <w:div w:id="542376079">
      <w:bodyDiv w:val="1"/>
      <w:marLeft w:val="0"/>
      <w:marRight w:val="0"/>
      <w:marTop w:val="0"/>
      <w:marBottom w:val="0"/>
      <w:divBdr>
        <w:top w:val="none" w:sz="0" w:space="0" w:color="auto"/>
        <w:left w:val="none" w:sz="0" w:space="0" w:color="auto"/>
        <w:bottom w:val="none" w:sz="0" w:space="0" w:color="auto"/>
        <w:right w:val="none" w:sz="0" w:space="0" w:color="auto"/>
      </w:divBdr>
    </w:div>
    <w:div w:id="549852779">
      <w:bodyDiv w:val="1"/>
      <w:marLeft w:val="0"/>
      <w:marRight w:val="0"/>
      <w:marTop w:val="0"/>
      <w:marBottom w:val="0"/>
      <w:divBdr>
        <w:top w:val="none" w:sz="0" w:space="0" w:color="auto"/>
        <w:left w:val="none" w:sz="0" w:space="0" w:color="auto"/>
        <w:bottom w:val="none" w:sz="0" w:space="0" w:color="auto"/>
        <w:right w:val="none" w:sz="0" w:space="0" w:color="auto"/>
      </w:divBdr>
    </w:div>
    <w:div w:id="606423034">
      <w:bodyDiv w:val="1"/>
      <w:marLeft w:val="0"/>
      <w:marRight w:val="0"/>
      <w:marTop w:val="0"/>
      <w:marBottom w:val="0"/>
      <w:divBdr>
        <w:top w:val="none" w:sz="0" w:space="0" w:color="auto"/>
        <w:left w:val="none" w:sz="0" w:space="0" w:color="auto"/>
        <w:bottom w:val="none" w:sz="0" w:space="0" w:color="auto"/>
        <w:right w:val="none" w:sz="0" w:space="0" w:color="auto"/>
      </w:divBdr>
    </w:div>
    <w:div w:id="618336508">
      <w:bodyDiv w:val="1"/>
      <w:marLeft w:val="0"/>
      <w:marRight w:val="0"/>
      <w:marTop w:val="0"/>
      <w:marBottom w:val="0"/>
      <w:divBdr>
        <w:top w:val="none" w:sz="0" w:space="0" w:color="auto"/>
        <w:left w:val="none" w:sz="0" w:space="0" w:color="auto"/>
        <w:bottom w:val="none" w:sz="0" w:space="0" w:color="auto"/>
        <w:right w:val="none" w:sz="0" w:space="0" w:color="auto"/>
      </w:divBdr>
      <w:divsChild>
        <w:div w:id="111635544">
          <w:marLeft w:val="0"/>
          <w:marRight w:val="0"/>
          <w:marTop w:val="0"/>
          <w:marBottom w:val="0"/>
          <w:divBdr>
            <w:top w:val="none" w:sz="0" w:space="0" w:color="auto"/>
            <w:left w:val="none" w:sz="0" w:space="0" w:color="auto"/>
            <w:bottom w:val="none" w:sz="0" w:space="0" w:color="auto"/>
            <w:right w:val="none" w:sz="0" w:space="0" w:color="auto"/>
          </w:divBdr>
          <w:divsChild>
            <w:div w:id="1339238413">
              <w:marLeft w:val="-225"/>
              <w:marRight w:val="-225"/>
              <w:marTop w:val="0"/>
              <w:marBottom w:val="0"/>
              <w:divBdr>
                <w:top w:val="none" w:sz="0" w:space="0" w:color="auto"/>
                <w:left w:val="none" w:sz="0" w:space="0" w:color="auto"/>
                <w:bottom w:val="none" w:sz="0" w:space="0" w:color="auto"/>
                <w:right w:val="none" w:sz="0" w:space="0" w:color="auto"/>
              </w:divBdr>
              <w:divsChild>
                <w:div w:id="1018041124">
                  <w:marLeft w:val="0"/>
                  <w:marRight w:val="0"/>
                  <w:marTop w:val="0"/>
                  <w:marBottom w:val="0"/>
                  <w:divBdr>
                    <w:top w:val="none" w:sz="0" w:space="0" w:color="auto"/>
                    <w:left w:val="none" w:sz="0" w:space="0" w:color="auto"/>
                    <w:bottom w:val="none" w:sz="0" w:space="0" w:color="auto"/>
                    <w:right w:val="none" w:sz="0" w:space="0" w:color="auto"/>
                  </w:divBdr>
                  <w:divsChild>
                    <w:div w:id="147018673">
                      <w:marLeft w:val="-225"/>
                      <w:marRight w:val="-225"/>
                      <w:marTop w:val="0"/>
                      <w:marBottom w:val="0"/>
                      <w:divBdr>
                        <w:top w:val="none" w:sz="0" w:space="0" w:color="auto"/>
                        <w:left w:val="none" w:sz="0" w:space="0" w:color="auto"/>
                        <w:bottom w:val="none" w:sz="0" w:space="0" w:color="auto"/>
                        <w:right w:val="none" w:sz="0" w:space="0" w:color="auto"/>
                      </w:divBdr>
                      <w:divsChild>
                        <w:div w:id="222840146">
                          <w:marLeft w:val="0"/>
                          <w:marRight w:val="0"/>
                          <w:marTop w:val="0"/>
                          <w:marBottom w:val="0"/>
                          <w:divBdr>
                            <w:top w:val="none" w:sz="0" w:space="0" w:color="auto"/>
                            <w:left w:val="none" w:sz="0" w:space="0" w:color="auto"/>
                            <w:bottom w:val="none" w:sz="0" w:space="0" w:color="auto"/>
                            <w:right w:val="none" w:sz="0" w:space="0" w:color="auto"/>
                          </w:divBdr>
                          <w:divsChild>
                            <w:div w:id="65224274">
                              <w:marLeft w:val="0"/>
                              <w:marRight w:val="0"/>
                              <w:marTop w:val="0"/>
                              <w:marBottom w:val="0"/>
                              <w:divBdr>
                                <w:top w:val="none" w:sz="0" w:space="0" w:color="auto"/>
                                <w:left w:val="none" w:sz="0" w:space="0" w:color="auto"/>
                                <w:bottom w:val="none" w:sz="0" w:space="0" w:color="auto"/>
                                <w:right w:val="none" w:sz="0" w:space="0" w:color="auto"/>
                              </w:divBdr>
                              <w:divsChild>
                                <w:div w:id="127822475">
                                  <w:marLeft w:val="-225"/>
                                  <w:marRight w:val="-225"/>
                                  <w:marTop w:val="0"/>
                                  <w:marBottom w:val="0"/>
                                  <w:divBdr>
                                    <w:top w:val="none" w:sz="0" w:space="0" w:color="auto"/>
                                    <w:left w:val="none" w:sz="0" w:space="0" w:color="auto"/>
                                    <w:bottom w:val="none" w:sz="0" w:space="0" w:color="auto"/>
                                    <w:right w:val="none" w:sz="0" w:space="0" w:color="auto"/>
                                  </w:divBdr>
                                </w:div>
                              </w:divsChild>
                            </w:div>
                            <w:div w:id="849023728">
                              <w:marLeft w:val="0"/>
                              <w:marRight w:val="0"/>
                              <w:marTop w:val="0"/>
                              <w:marBottom w:val="0"/>
                              <w:divBdr>
                                <w:top w:val="none" w:sz="0" w:space="0" w:color="auto"/>
                                <w:left w:val="none" w:sz="0" w:space="0" w:color="auto"/>
                                <w:bottom w:val="none" w:sz="0" w:space="0" w:color="auto"/>
                                <w:right w:val="none" w:sz="0" w:space="0" w:color="auto"/>
                              </w:divBdr>
                              <w:divsChild>
                                <w:div w:id="209070628">
                                  <w:marLeft w:val="-225"/>
                                  <w:marRight w:val="-225"/>
                                  <w:marTop w:val="0"/>
                                  <w:marBottom w:val="0"/>
                                  <w:divBdr>
                                    <w:top w:val="none" w:sz="0" w:space="0" w:color="auto"/>
                                    <w:left w:val="none" w:sz="0" w:space="0" w:color="auto"/>
                                    <w:bottom w:val="none" w:sz="0" w:space="0" w:color="auto"/>
                                    <w:right w:val="none" w:sz="0" w:space="0" w:color="auto"/>
                                  </w:divBdr>
                                </w:div>
                              </w:divsChild>
                            </w:div>
                            <w:div w:id="1169758227">
                              <w:marLeft w:val="0"/>
                              <w:marRight w:val="0"/>
                              <w:marTop w:val="0"/>
                              <w:marBottom w:val="0"/>
                              <w:divBdr>
                                <w:top w:val="none" w:sz="0" w:space="0" w:color="auto"/>
                                <w:left w:val="none" w:sz="0" w:space="0" w:color="auto"/>
                                <w:bottom w:val="none" w:sz="0" w:space="0" w:color="auto"/>
                                <w:right w:val="none" w:sz="0" w:space="0" w:color="auto"/>
                              </w:divBdr>
                              <w:divsChild>
                                <w:div w:id="836656183">
                                  <w:marLeft w:val="-225"/>
                                  <w:marRight w:val="-225"/>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 w:id="670988498">
      <w:bodyDiv w:val="1"/>
      <w:marLeft w:val="0"/>
      <w:marRight w:val="0"/>
      <w:marTop w:val="0"/>
      <w:marBottom w:val="0"/>
      <w:divBdr>
        <w:top w:val="none" w:sz="0" w:space="0" w:color="auto"/>
        <w:left w:val="none" w:sz="0" w:space="0" w:color="auto"/>
        <w:bottom w:val="none" w:sz="0" w:space="0" w:color="auto"/>
        <w:right w:val="none" w:sz="0" w:space="0" w:color="auto"/>
      </w:divBdr>
    </w:div>
    <w:div w:id="672685512">
      <w:bodyDiv w:val="1"/>
      <w:marLeft w:val="0"/>
      <w:marRight w:val="0"/>
      <w:marTop w:val="0"/>
      <w:marBottom w:val="0"/>
      <w:divBdr>
        <w:top w:val="none" w:sz="0" w:space="0" w:color="auto"/>
        <w:left w:val="none" w:sz="0" w:space="0" w:color="auto"/>
        <w:bottom w:val="none" w:sz="0" w:space="0" w:color="auto"/>
        <w:right w:val="none" w:sz="0" w:space="0" w:color="auto"/>
      </w:divBdr>
    </w:div>
    <w:div w:id="731270730">
      <w:bodyDiv w:val="1"/>
      <w:marLeft w:val="0"/>
      <w:marRight w:val="0"/>
      <w:marTop w:val="0"/>
      <w:marBottom w:val="0"/>
      <w:divBdr>
        <w:top w:val="none" w:sz="0" w:space="0" w:color="auto"/>
        <w:left w:val="none" w:sz="0" w:space="0" w:color="auto"/>
        <w:bottom w:val="none" w:sz="0" w:space="0" w:color="auto"/>
        <w:right w:val="none" w:sz="0" w:space="0" w:color="auto"/>
      </w:divBdr>
    </w:div>
    <w:div w:id="755514924">
      <w:bodyDiv w:val="1"/>
      <w:marLeft w:val="0"/>
      <w:marRight w:val="0"/>
      <w:marTop w:val="0"/>
      <w:marBottom w:val="0"/>
      <w:divBdr>
        <w:top w:val="none" w:sz="0" w:space="0" w:color="auto"/>
        <w:left w:val="none" w:sz="0" w:space="0" w:color="auto"/>
        <w:bottom w:val="none" w:sz="0" w:space="0" w:color="auto"/>
        <w:right w:val="none" w:sz="0" w:space="0" w:color="auto"/>
      </w:divBdr>
    </w:div>
    <w:div w:id="799611855">
      <w:bodyDiv w:val="1"/>
      <w:marLeft w:val="0"/>
      <w:marRight w:val="0"/>
      <w:marTop w:val="0"/>
      <w:marBottom w:val="0"/>
      <w:divBdr>
        <w:top w:val="none" w:sz="0" w:space="0" w:color="auto"/>
        <w:left w:val="none" w:sz="0" w:space="0" w:color="auto"/>
        <w:bottom w:val="none" w:sz="0" w:space="0" w:color="auto"/>
        <w:right w:val="none" w:sz="0" w:space="0" w:color="auto"/>
      </w:divBdr>
    </w:div>
    <w:div w:id="821310481">
      <w:bodyDiv w:val="1"/>
      <w:marLeft w:val="0"/>
      <w:marRight w:val="0"/>
      <w:marTop w:val="0"/>
      <w:marBottom w:val="0"/>
      <w:divBdr>
        <w:top w:val="none" w:sz="0" w:space="0" w:color="auto"/>
        <w:left w:val="none" w:sz="0" w:space="0" w:color="auto"/>
        <w:bottom w:val="none" w:sz="0" w:space="0" w:color="auto"/>
        <w:right w:val="none" w:sz="0" w:space="0" w:color="auto"/>
      </w:divBdr>
    </w:div>
    <w:div w:id="901136847">
      <w:bodyDiv w:val="1"/>
      <w:marLeft w:val="0"/>
      <w:marRight w:val="0"/>
      <w:marTop w:val="0"/>
      <w:marBottom w:val="0"/>
      <w:divBdr>
        <w:top w:val="none" w:sz="0" w:space="0" w:color="auto"/>
        <w:left w:val="none" w:sz="0" w:space="0" w:color="auto"/>
        <w:bottom w:val="none" w:sz="0" w:space="0" w:color="auto"/>
        <w:right w:val="none" w:sz="0" w:space="0" w:color="auto"/>
      </w:divBdr>
    </w:div>
    <w:div w:id="907571758">
      <w:bodyDiv w:val="1"/>
      <w:marLeft w:val="0"/>
      <w:marRight w:val="0"/>
      <w:marTop w:val="0"/>
      <w:marBottom w:val="0"/>
      <w:divBdr>
        <w:top w:val="none" w:sz="0" w:space="0" w:color="auto"/>
        <w:left w:val="none" w:sz="0" w:space="0" w:color="auto"/>
        <w:bottom w:val="none" w:sz="0" w:space="0" w:color="auto"/>
        <w:right w:val="none" w:sz="0" w:space="0" w:color="auto"/>
      </w:divBdr>
      <w:divsChild>
        <w:div w:id="1022778489">
          <w:marLeft w:val="0"/>
          <w:marRight w:val="0"/>
          <w:marTop w:val="0"/>
          <w:marBottom w:val="0"/>
          <w:divBdr>
            <w:top w:val="none" w:sz="0" w:space="0" w:color="auto"/>
            <w:left w:val="none" w:sz="0" w:space="0" w:color="auto"/>
            <w:bottom w:val="none" w:sz="0" w:space="0" w:color="auto"/>
            <w:right w:val="none" w:sz="0" w:space="0" w:color="auto"/>
          </w:divBdr>
          <w:divsChild>
            <w:div w:id="274144810">
              <w:marLeft w:val="-225"/>
              <w:marRight w:val="-225"/>
              <w:marTop w:val="0"/>
              <w:marBottom w:val="0"/>
              <w:divBdr>
                <w:top w:val="none" w:sz="0" w:space="0" w:color="auto"/>
                <w:left w:val="none" w:sz="0" w:space="0" w:color="auto"/>
                <w:bottom w:val="none" w:sz="0" w:space="0" w:color="auto"/>
                <w:right w:val="none" w:sz="0" w:space="0" w:color="auto"/>
              </w:divBdr>
              <w:divsChild>
                <w:div w:id="1741974609">
                  <w:marLeft w:val="0"/>
                  <w:marRight w:val="0"/>
                  <w:marTop w:val="0"/>
                  <w:marBottom w:val="0"/>
                  <w:divBdr>
                    <w:top w:val="none" w:sz="0" w:space="0" w:color="auto"/>
                    <w:left w:val="none" w:sz="0" w:space="0" w:color="auto"/>
                    <w:bottom w:val="none" w:sz="0" w:space="0" w:color="auto"/>
                    <w:right w:val="none" w:sz="0" w:space="0" w:color="auto"/>
                  </w:divBdr>
                  <w:divsChild>
                    <w:div w:id="1802766453">
                      <w:marLeft w:val="-225"/>
                      <w:marRight w:val="-225"/>
                      <w:marTop w:val="0"/>
                      <w:marBottom w:val="0"/>
                      <w:divBdr>
                        <w:top w:val="none" w:sz="0" w:space="0" w:color="auto"/>
                        <w:left w:val="none" w:sz="0" w:space="0" w:color="auto"/>
                        <w:bottom w:val="none" w:sz="0" w:space="0" w:color="auto"/>
                        <w:right w:val="none" w:sz="0" w:space="0" w:color="auto"/>
                      </w:divBdr>
                      <w:divsChild>
                        <w:div w:id="2138453192">
                          <w:marLeft w:val="0"/>
                          <w:marRight w:val="0"/>
                          <w:marTop w:val="0"/>
                          <w:marBottom w:val="0"/>
                          <w:divBdr>
                            <w:top w:val="none" w:sz="0" w:space="0" w:color="auto"/>
                            <w:left w:val="none" w:sz="0" w:space="0" w:color="auto"/>
                            <w:bottom w:val="none" w:sz="0" w:space="0" w:color="auto"/>
                            <w:right w:val="none" w:sz="0" w:space="0" w:color="auto"/>
                          </w:divBdr>
                          <w:divsChild>
                            <w:div w:id="1006712740">
                              <w:marLeft w:val="0"/>
                              <w:marRight w:val="0"/>
                              <w:marTop w:val="0"/>
                              <w:marBottom w:val="0"/>
                              <w:divBdr>
                                <w:top w:val="none" w:sz="0" w:space="0" w:color="auto"/>
                                <w:left w:val="none" w:sz="0" w:space="0" w:color="auto"/>
                                <w:bottom w:val="none" w:sz="0" w:space="0" w:color="auto"/>
                                <w:right w:val="none" w:sz="0" w:space="0" w:color="auto"/>
                              </w:divBdr>
                              <w:divsChild>
                                <w:div w:id="1238588574">
                                  <w:marLeft w:val="-225"/>
                                  <w:marRight w:val="-225"/>
                                  <w:marTop w:val="0"/>
                                  <w:marBottom w:val="0"/>
                                  <w:divBdr>
                                    <w:top w:val="none" w:sz="0" w:space="0" w:color="auto"/>
                                    <w:left w:val="none" w:sz="0" w:space="0" w:color="auto"/>
                                    <w:bottom w:val="none" w:sz="0" w:space="0" w:color="auto"/>
                                    <w:right w:val="none" w:sz="0" w:space="0" w:color="auto"/>
                                  </w:divBdr>
                                </w:div>
                              </w:divsChild>
                            </w:div>
                            <w:div w:id="1104032945">
                              <w:marLeft w:val="0"/>
                              <w:marRight w:val="0"/>
                              <w:marTop w:val="0"/>
                              <w:marBottom w:val="0"/>
                              <w:divBdr>
                                <w:top w:val="none" w:sz="0" w:space="0" w:color="auto"/>
                                <w:left w:val="none" w:sz="0" w:space="0" w:color="auto"/>
                                <w:bottom w:val="none" w:sz="0" w:space="0" w:color="auto"/>
                                <w:right w:val="none" w:sz="0" w:space="0" w:color="auto"/>
                              </w:divBdr>
                              <w:divsChild>
                                <w:div w:id="81920726">
                                  <w:marLeft w:val="-225"/>
                                  <w:marRight w:val="-225"/>
                                  <w:marTop w:val="0"/>
                                  <w:marBottom w:val="0"/>
                                  <w:divBdr>
                                    <w:top w:val="none" w:sz="0" w:space="0" w:color="auto"/>
                                    <w:left w:val="none" w:sz="0" w:space="0" w:color="auto"/>
                                    <w:bottom w:val="none" w:sz="0" w:space="0" w:color="auto"/>
                                    <w:right w:val="none" w:sz="0" w:space="0" w:color="auto"/>
                                  </w:divBdr>
                                </w:div>
                              </w:divsChild>
                            </w:div>
                            <w:div w:id="1588418501">
                              <w:marLeft w:val="0"/>
                              <w:marRight w:val="0"/>
                              <w:marTop w:val="0"/>
                              <w:marBottom w:val="0"/>
                              <w:divBdr>
                                <w:top w:val="none" w:sz="0" w:space="0" w:color="auto"/>
                                <w:left w:val="none" w:sz="0" w:space="0" w:color="auto"/>
                                <w:bottom w:val="none" w:sz="0" w:space="0" w:color="auto"/>
                                <w:right w:val="none" w:sz="0" w:space="0" w:color="auto"/>
                              </w:divBdr>
                              <w:divsChild>
                                <w:div w:id="970012114">
                                  <w:marLeft w:val="-225"/>
                                  <w:marRight w:val="-225"/>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 w:id="914973319">
      <w:bodyDiv w:val="1"/>
      <w:marLeft w:val="0"/>
      <w:marRight w:val="0"/>
      <w:marTop w:val="0"/>
      <w:marBottom w:val="0"/>
      <w:divBdr>
        <w:top w:val="none" w:sz="0" w:space="0" w:color="auto"/>
        <w:left w:val="none" w:sz="0" w:space="0" w:color="auto"/>
        <w:bottom w:val="none" w:sz="0" w:space="0" w:color="auto"/>
        <w:right w:val="none" w:sz="0" w:space="0" w:color="auto"/>
      </w:divBdr>
    </w:div>
    <w:div w:id="1057316942">
      <w:bodyDiv w:val="1"/>
      <w:marLeft w:val="0"/>
      <w:marRight w:val="0"/>
      <w:marTop w:val="0"/>
      <w:marBottom w:val="0"/>
      <w:divBdr>
        <w:top w:val="none" w:sz="0" w:space="0" w:color="auto"/>
        <w:left w:val="none" w:sz="0" w:space="0" w:color="auto"/>
        <w:bottom w:val="none" w:sz="0" w:space="0" w:color="auto"/>
        <w:right w:val="none" w:sz="0" w:space="0" w:color="auto"/>
      </w:divBdr>
      <w:divsChild>
        <w:div w:id="357238926">
          <w:marLeft w:val="0"/>
          <w:marRight w:val="0"/>
          <w:marTop w:val="0"/>
          <w:marBottom w:val="0"/>
          <w:divBdr>
            <w:top w:val="none" w:sz="0" w:space="0" w:color="auto"/>
            <w:left w:val="none" w:sz="0" w:space="0" w:color="auto"/>
            <w:bottom w:val="none" w:sz="0" w:space="0" w:color="auto"/>
            <w:right w:val="none" w:sz="0" w:space="0" w:color="auto"/>
          </w:divBdr>
          <w:divsChild>
            <w:div w:id="1597206199">
              <w:marLeft w:val="-225"/>
              <w:marRight w:val="-225"/>
              <w:marTop w:val="0"/>
              <w:marBottom w:val="0"/>
              <w:divBdr>
                <w:top w:val="none" w:sz="0" w:space="0" w:color="auto"/>
                <w:left w:val="none" w:sz="0" w:space="0" w:color="auto"/>
                <w:bottom w:val="none" w:sz="0" w:space="0" w:color="auto"/>
                <w:right w:val="none" w:sz="0" w:space="0" w:color="auto"/>
              </w:divBdr>
              <w:divsChild>
                <w:div w:id="1714695107">
                  <w:marLeft w:val="0"/>
                  <w:marRight w:val="0"/>
                  <w:marTop w:val="0"/>
                  <w:marBottom w:val="0"/>
                  <w:divBdr>
                    <w:top w:val="none" w:sz="0" w:space="0" w:color="auto"/>
                    <w:left w:val="none" w:sz="0" w:space="0" w:color="auto"/>
                    <w:bottom w:val="none" w:sz="0" w:space="0" w:color="auto"/>
                    <w:right w:val="none" w:sz="0" w:space="0" w:color="auto"/>
                  </w:divBdr>
                  <w:divsChild>
                    <w:div w:id="1441796757">
                      <w:marLeft w:val="-225"/>
                      <w:marRight w:val="-225"/>
                      <w:marTop w:val="0"/>
                      <w:marBottom w:val="0"/>
                      <w:divBdr>
                        <w:top w:val="none" w:sz="0" w:space="0" w:color="auto"/>
                        <w:left w:val="none" w:sz="0" w:space="0" w:color="auto"/>
                        <w:bottom w:val="none" w:sz="0" w:space="0" w:color="auto"/>
                        <w:right w:val="none" w:sz="0" w:space="0" w:color="auto"/>
                      </w:divBdr>
                      <w:divsChild>
                        <w:div w:id="1596861729">
                          <w:marLeft w:val="0"/>
                          <w:marRight w:val="0"/>
                          <w:marTop w:val="0"/>
                          <w:marBottom w:val="0"/>
                          <w:divBdr>
                            <w:top w:val="none" w:sz="0" w:space="0" w:color="auto"/>
                            <w:left w:val="none" w:sz="0" w:space="0" w:color="auto"/>
                            <w:bottom w:val="none" w:sz="0" w:space="0" w:color="auto"/>
                            <w:right w:val="none" w:sz="0" w:space="0" w:color="auto"/>
                          </w:divBdr>
                          <w:divsChild>
                            <w:div w:id="46806035">
                              <w:marLeft w:val="0"/>
                              <w:marRight w:val="0"/>
                              <w:marTop w:val="0"/>
                              <w:marBottom w:val="0"/>
                              <w:divBdr>
                                <w:top w:val="none" w:sz="0" w:space="0" w:color="auto"/>
                                <w:left w:val="none" w:sz="0" w:space="0" w:color="auto"/>
                                <w:bottom w:val="none" w:sz="0" w:space="0" w:color="auto"/>
                                <w:right w:val="none" w:sz="0" w:space="0" w:color="auto"/>
                              </w:divBdr>
                              <w:divsChild>
                                <w:div w:id="1237977419">
                                  <w:marLeft w:val="-225"/>
                                  <w:marRight w:val="-225"/>
                                  <w:marTop w:val="0"/>
                                  <w:marBottom w:val="0"/>
                                  <w:divBdr>
                                    <w:top w:val="none" w:sz="0" w:space="0" w:color="auto"/>
                                    <w:left w:val="none" w:sz="0" w:space="0" w:color="auto"/>
                                    <w:bottom w:val="none" w:sz="0" w:space="0" w:color="auto"/>
                                    <w:right w:val="none" w:sz="0" w:space="0" w:color="auto"/>
                                  </w:divBdr>
                                </w:div>
                              </w:divsChild>
                            </w:div>
                            <w:div w:id="277446611">
                              <w:marLeft w:val="0"/>
                              <w:marRight w:val="0"/>
                              <w:marTop w:val="0"/>
                              <w:marBottom w:val="0"/>
                              <w:divBdr>
                                <w:top w:val="none" w:sz="0" w:space="0" w:color="auto"/>
                                <w:left w:val="none" w:sz="0" w:space="0" w:color="auto"/>
                                <w:bottom w:val="none" w:sz="0" w:space="0" w:color="auto"/>
                                <w:right w:val="none" w:sz="0" w:space="0" w:color="auto"/>
                              </w:divBdr>
                              <w:divsChild>
                                <w:div w:id="917709833">
                                  <w:marLeft w:val="-225"/>
                                  <w:marRight w:val="-225"/>
                                  <w:marTop w:val="0"/>
                                  <w:marBottom w:val="0"/>
                                  <w:divBdr>
                                    <w:top w:val="none" w:sz="0" w:space="0" w:color="auto"/>
                                    <w:left w:val="none" w:sz="0" w:space="0" w:color="auto"/>
                                    <w:bottom w:val="none" w:sz="0" w:space="0" w:color="auto"/>
                                    <w:right w:val="none" w:sz="0" w:space="0" w:color="auto"/>
                                  </w:divBdr>
                                </w:div>
                              </w:divsChild>
                            </w:div>
                            <w:div w:id="368258349">
                              <w:marLeft w:val="0"/>
                              <w:marRight w:val="0"/>
                              <w:marTop w:val="0"/>
                              <w:marBottom w:val="0"/>
                              <w:divBdr>
                                <w:top w:val="none" w:sz="0" w:space="0" w:color="auto"/>
                                <w:left w:val="none" w:sz="0" w:space="0" w:color="auto"/>
                                <w:bottom w:val="none" w:sz="0" w:space="0" w:color="auto"/>
                                <w:right w:val="none" w:sz="0" w:space="0" w:color="auto"/>
                              </w:divBdr>
                              <w:divsChild>
                                <w:div w:id="940333827">
                                  <w:marLeft w:val="-225"/>
                                  <w:marRight w:val="-225"/>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 w:id="1133522592">
      <w:bodyDiv w:val="1"/>
      <w:marLeft w:val="0"/>
      <w:marRight w:val="0"/>
      <w:marTop w:val="0"/>
      <w:marBottom w:val="0"/>
      <w:divBdr>
        <w:top w:val="none" w:sz="0" w:space="0" w:color="auto"/>
        <w:left w:val="none" w:sz="0" w:space="0" w:color="auto"/>
        <w:bottom w:val="none" w:sz="0" w:space="0" w:color="auto"/>
        <w:right w:val="none" w:sz="0" w:space="0" w:color="auto"/>
      </w:divBdr>
    </w:div>
    <w:div w:id="1352219466">
      <w:bodyDiv w:val="1"/>
      <w:marLeft w:val="0"/>
      <w:marRight w:val="0"/>
      <w:marTop w:val="0"/>
      <w:marBottom w:val="0"/>
      <w:divBdr>
        <w:top w:val="none" w:sz="0" w:space="0" w:color="auto"/>
        <w:left w:val="none" w:sz="0" w:space="0" w:color="auto"/>
        <w:bottom w:val="none" w:sz="0" w:space="0" w:color="auto"/>
        <w:right w:val="none" w:sz="0" w:space="0" w:color="auto"/>
      </w:divBdr>
    </w:div>
    <w:div w:id="1375809458">
      <w:bodyDiv w:val="1"/>
      <w:marLeft w:val="0"/>
      <w:marRight w:val="0"/>
      <w:marTop w:val="0"/>
      <w:marBottom w:val="0"/>
      <w:divBdr>
        <w:top w:val="none" w:sz="0" w:space="0" w:color="auto"/>
        <w:left w:val="none" w:sz="0" w:space="0" w:color="auto"/>
        <w:bottom w:val="none" w:sz="0" w:space="0" w:color="auto"/>
        <w:right w:val="none" w:sz="0" w:space="0" w:color="auto"/>
      </w:divBdr>
    </w:div>
    <w:div w:id="1395198130">
      <w:bodyDiv w:val="1"/>
      <w:marLeft w:val="0"/>
      <w:marRight w:val="0"/>
      <w:marTop w:val="0"/>
      <w:marBottom w:val="0"/>
      <w:divBdr>
        <w:top w:val="none" w:sz="0" w:space="0" w:color="auto"/>
        <w:left w:val="none" w:sz="0" w:space="0" w:color="auto"/>
        <w:bottom w:val="none" w:sz="0" w:space="0" w:color="auto"/>
        <w:right w:val="none" w:sz="0" w:space="0" w:color="auto"/>
      </w:divBdr>
    </w:div>
    <w:div w:id="1431200301">
      <w:bodyDiv w:val="1"/>
      <w:marLeft w:val="0"/>
      <w:marRight w:val="0"/>
      <w:marTop w:val="0"/>
      <w:marBottom w:val="0"/>
      <w:divBdr>
        <w:top w:val="none" w:sz="0" w:space="0" w:color="auto"/>
        <w:left w:val="none" w:sz="0" w:space="0" w:color="auto"/>
        <w:bottom w:val="none" w:sz="0" w:space="0" w:color="auto"/>
        <w:right w:val="none" w:sz="0" w:space="0" w:color="auto"/>
      </w:divBdr>
      <w:divsChild>
        <w:div w:id="1878927288">
          <w:marLeft w:val="0"/>
          <w:marRight w:val="0"/>
          <w:marTop w:val="0"/>
          <w:marBottom w:val="0"/>
          <w:divBdr>
            <w:top w:val="none" w:sz="0" w:space="0" w:color="auto"/>
            <w:left w:val="none" w:sz="0" w:space="0" w:color="auto"/>
            <w:bottom w:val="none" w:sz="0" w:space="0" w:color="auto"/>
            <w:right w:val="none" w:sz="0" w:space="0" w:color="auto"/>
          </w:divBdr>
          <w:divsChild>
            <w:div w:id="250966564">
              <w:marLeft w:val="-225"/>
              <w:marRight w:val="-225"/>
              <w:marTop w:val="0"/>
              <w:marBottom w:val="0"/>
              <w:divBdr>
                <w:top w:val="none" w:sz="0" w:space="0" w:color="auto"/>
                <w:left w:val="none" w:sz="0" w:space="0" w:color="auto"/>
                <w:bottom w:val="none" w:sz="0" w:space="0" w:color="auto"/>
                <w:right w:val="none" w:sz="0" w:space="0" w:color="auto"/>
              </w:divBdr>
              <w:divsChild>
                <w:div w:id="1491630022">
                  <w:marLeft w:val="0"/>
                  <w:marRight w:val="0"/>
                  <w:marTop w:val="0"/>
                  <w:marBottom w:val="0"/>
                  <w:divBdr>
                    <w:top w:val="none" w:sz="0" w:space="0" w:color="auto"/>
                    <w:left w:val="none" w:sz="0" w:space="0" w:color="auto"/>
                    <w:bottom w:val="none" w:sz="0" w:space="0" w:color="auto"/>
                    <w:right w:val="none" w:sz="0" w:space="0" w:color="auto"/>
                  </w:divBdr>
                  <w:divsChild>
                    <w:div w:id="1815753350">
                      <w:marLeft w:val="-225"/>
                      <w:marRight w:val="-225"/>
                      <w:marTop w:val="0"/>
                      <w:marBottom w:val="0"/>
                      <w:divBdr>
                        <w:top w:val="none" w:sz="0" w:space="0" w:color="auto"/>
                        <w:left w:val="none" w:sz="0" w:space="0" w:color="auto"/>
                        <w:bottom w:val="none" w:sz="0" w:space="0" w:color="auto"/>
                        <w:right w:val="none" w:sz="0" w:space="0" w:color="auto"/>
                      </w:divBdr>
                      <w:divsChild>
                        <w:div w:id="330452613">
                          <w:marLeft w:val="0"/>
                          <w:marRight w:val="0"/>
                          <w:marTop w:val="0"/>
                          <w:marBottom w:val="0"/>
                          <w:divBdr>
                            <w:top w:val="none" w:sz="0" w:space="0" w:color="auto"/>
                            <w:left w:val="none" w:sz="0" w:space="0" w:color="auto"/>
                            <w:bottom w:val="none" w:sz="0" w:space="0" w:color="auto"/>
                            <w:right w:val="none" w:sz="0" w:space="0" w:color="auto"/>
                          </w:divBdr>
                          <w:divsChild>
                            <w:div w:id="881208993">
                              <w:marLeft w:val="0"/>
                              <w:marRight w:val="0"/>
                              <w:marTop w:val="0"/>
                              <w:marBottom w:val="0"/>
                              <w:divBdr>
                                <w:top w:val="none" w:sz="0" w:space="0" w:color="auto"/>
                                <w:left w:val="none" w:sz="0" w:space="0" w:color="auto"/>
                                <w:bottom w:val="none" w:sz="0" w:space="0" w:color="auto"/>
                                <w:right w:val="none" w:sz="0" w:space="0" w:color="auto"/>
                              </w:divBdr>
                              <w:divsChild>
                                <w:div w:id="1845439846">
                                  <w:marLeft w:val="-225"/>
                                  <w:marRight w:val="-225"/>
                                  <w:marTop w:val="0"/>
                                  <w:marBottom w:val="0"/>
                                  <w:divBdr>
                                    <w:top w:val="none" w:sz="0" w:space="0" w:color="auto"/>
                                    <w:left w:val="none" w:sz="0" w:space="0" w:color="auto"/>
                                    <w:bottom w:val="none" w:sz="0" w:space="0" w:color="auto"/>
                                    <w:right w:val="none" w:sz="0" w:space="0" w:color="auto"/>
                                  </w:divBdr>
                                </w:div>
                              </w:divsChild>
                            </w:div>
                            <w:div w:id="1701739439">
                              <w:marLeft w:val="0"/>
                              <w:marRight w:val="0"/>
                              <w:marTop w:val="0"/>
                              <w:marBottom w:val="0"/>
                              <w:divBdr>
                                <w:top w:val="none" w:sz="0" w:space="0" w:color="auto"/>
                                <w:left w:val="none" w:sz="0" w:space="0" w:color="auto"/>
                                <w:bottom w:val="none" w:sz="0" w:space="0" w:color="auto"/>
                                <w:right w:val="none" w:sz="0" w:space="0" w:color="auto"/>
                              </w:divBdr>
                              <w:divsChild>
                                <w:div w:id="2010597303">
                                  <w:marLeft w:val="-225"/>
                                  <w:marRight w:val="-225"/>
                                  <w:marTop w:val="0"/>
                                  <w:marBottom w:val="0"/>
                                  <w:divBdr>
                                    <w:top w:val="none" w:sz="0" w:space="0" w:color="auto"/>
                                    <w:left w:val="none" w:sz="0" w:space="0" w:color="auto"/>
                                    <w:bottom w:val="none" w:sz="0" w:space="0" w:color="auto"/>
                                    <w:right w:val="none" w:sz="0" w:space="0" w:color="auto"/>
                                  </w:divBdr>
                                </w:div>
                              </w:divsChild>
                            </w:div>
                            <w:div w:id="1854804697">
                              <w:marLeft w:val="0"/>
                              <w:marRight w:val="0"/>
                              <w:marTop w:val="0"/>
                              <w:marBottom w:val="0"/>
                              <w:divBdr>
                                <w:top w:val="none" w:sz="0" w:space="0" w:color="auto"/>
                                <w:left w:val="none" w:sz="0" w:space="0" w:color="auto"/>
                                <w:bottom w:val="none" w:sz="0" w:space="0" w:color="auto"/>
                                <w:right w:val="none" w:sz="0" w:space="0" w:color="auto"/>
                              </w:divBdr>
                              <w:divsChild>
                                <w:div w:id="399864389">
                                  <w:marLeft w:val="-225"/>
                                  <w:marRight w:val="-225"/>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 w:id="1564945498">
      <w:bodyDiv w:val="1"/>
      <w:marLeft w:val="0"/>
      <w:marRight w:val="0"/>
      <w:marTop w:val="0"/>
      <w:marBottom w:val="0"/>
      <w:divBdr>
        <w:top w:val="none" w:sz="0" w:space="0" w:color="auto"/>
        <w:left w:val="none" w:sz="0" w:space="0" w:color="auto"/>
        <w:bottom w:val="none" w:sz="0" w:space="0" w:color="auto"/>
        <w:right w:val="none" w:sz="0" w:space="0" w:color="auto"/>
      </w:divBdr>
    </w:div>
    <w:div w:id="1601183209">
      <w:bodyDiv w:val="1"/>
      <w:marLeft w:val="0"/>
      <w:marRight w:val="0"/>
      <w:marTop w:val="0"/>
      <w:marBottom w:val="0"/>
      <w:divBdr>
        <w:top w:val="none" w:sz="0" w:space="0" w:color="auto"/>
        <w:left w:val="none" w:sz="0" w:space="0" w:color="auto"/>
        <w:bottom w:val="none" w:sz="0" w:space="0" w:color="auto"/>
        <w:right w:val="none" w:sz="0" w:space="0" w:color="auto"/>
      </w:divBdr>
    </w:div>
    <w:div w:id="1664704497">
      <w:bodyDiv w:val="1"/>
      <w:marLeft w:val="0"/>
      <w:marRight w:val="0"/>
      <w:marTop w:val="0"/>
      <w:marBottom w:val="0"/>
      <w:divBdr>
        <w:top w:val="none" w:sz="0" w:space="0" w:color="auto"/>
        <w:left w:val="none" w:sz="0" w:space="0" w:color="auto"/>
        <w:bottom w:val="none" w:sz="0" w:space="0" w:color="auto"/>
        <w:right w:val="none" w:sz="0" w:space="0" w:color="auto"/>
      </w:divBdr>
    </w:div>
    <w:div w:id="1667636061">
      <w:bodyDiv w:val="1"/>
      <w:marLeft w:val="0"/>
      <w:marRight w:val="0"/>
      <w:marTop w:val="0"/>
      <w:marBottom w:val="0"/>
      <w:divBdr>
        <w:top w:val="none" w:sz="0" w:space="0" w:color="auto"/>
        <w:left w:val="none" w:sz="0" w:space="0" w:color="auto"/>
        <w:bottom w:val="none" w:sz="0" w:space="0" w:color="auto"/>
        <w:right w:val="none" w:sz="0" w:space="0" w:color="auto"/>
      </w:divBdr>
    </w:div>
    <w:div w:id="1721201326">
      <w:bodyDiv w:val="1"/>
      <w:marLeft w:val="0"/>
      <w:marRight w:val="0"/>
      <w:marTop w:val="0"/>
      <w:marBottom w:val="0"/>
      <w:divBdr>
        <w:top w:val="none" w:sz="0" w:space="0" w:color="auto"/>
        <w:left w:val="none" w:sz="0" w:space="0" w:color="auto"/>
        <w:bottom w:val="none" w:sz="0" w:space="0" w:color="auto"/>
        <w:right w:val="none" w:sz="0" w:space="0" w:color="auto"/>
      </w:divBdr>
    </w:div>
    <w:div w:id="1788237717">
      <w:bodyDiv w:val="1"/>
      <w:marLeft w:val="0"/>
      <w:marRight w:val="0"/>
      <w:marTop w:val="0"/>
      <w:marBottom w:val="0"/>
      <w:divBdr>
        <w:top w:val="none" w:sz="0" w:space="0" w:color="auto"/>
        <w:left w:val="none" w:sz="0" w:space="0" w:color="auto"/>
        <w:bottom w:val="none" w:sz="0" w:space="0" w:color="auto"/>
        <w:right w:val="none" w:sz="0" w:space="0" w:color="auto"/>
      </w:divBdr>
    </w:div>
    <w:div w:id="1836065454">
      <w:bodyDiv w:val="1"/>
      <w:marLeft w:val="0"/>
      <w:marRight w:val="0"/>
      <w:marTop w:val="0"/>
      <w:marBottom w:val="0"/>
      <w:divBdr>
        <w:top w:val="none" w:sz="0" w:space="0" w:color="auto"/>
        <w:left w:val="none" w:sz="0" w:space="0" w:color="auto"/>
        <w:bottom w:val="none" w:sz="0" w:space="0" w:color="auto"/>
        <w:right w:val="none" w:sz="0" w:space="0" w:color="auto"/>
      </w:divBdr>
    </w:div>
    <w:div w:id="1846627648">
      <w:bodyDiv w:val="1"/>
      <w:marLeft w:val="0"/>
      <w:marRight w:val="0"/>
      <w:marTop w:val="0"/>
      <w:marBottom w:val="0"/>
      <w:divBdr>
        <w:top w:val="none" w:sz="0" w:space="0" w:color="auto"/>
        <w:left w:val="none" w:sz="0" w:space="0" w:color="auto"/>
        <w:bottom w:val="none" w:sz="0" w:space="0" w:color="auto"/>
        <w:right w:val="none" w:sz="0" w:space="0" w:color="auto"/>
      </w:divBdr>
    </w:div>
    <w:div w:id="1936283400">
      <w:bodyDiv w:val="1"/>
      <w:marLeft w:val="0"/>
      <w:marRight w:val="0"/>
      <w:marTop w:val="0"/>
      <w:marBottom w:val="0"/>
      <w:divBdr>
        <w:top w:val="none" w:sz="0" w:space="0" w:color="auto"/>
        <w:left w:val="none" w:sz="0" w:space="0" w:color="auto"/>
        <w:bottom w:val="none" w:sz="0" w:space="0" w:color="auto"/>
        <w:right w:val="none" w:sz="0" w:space="0" w:color="auto"/>
      </w:divBdr>
    </w:div>
    <w:div w:id="2049647160">
      <w:bodyDiv w:val="1"/>
      <w:marLeft w:val="0"/>
      <w:marRight w:val="0"/>
      <w:marTop w:val="0"/>
      <w:marBottom w:val="0"/>
      <w:divBdr>
        <w:top w:val="none" w:sz="0" w:space="0" w:color="auto"/>
        <w:left w:val="none" w:sz="0" w:space="0" w:color="auto"/>
        <w:bottom w:val="none" w:sz="0" w:space="0" w:color="auto"/>
        <w:right w:val="none" w:sz="0" w:space="0" w:color="auto"/>
      </w:divBdr>
    </w:div>
    <w:div w:id="2107574442">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endnotes" Target="endnotes.xml"/><Relationship Id="rId18" Type="http://schemas.openxmlformats.org/officeDocument/2006/relationships/header" Target="header3.xml"/><Relationship Id="rId26" Type="http://schemas.openxmlformats.org/officeDocument/2006/relationships/hyperlink" Target="http://www.revenue.ie" TargetMode="External"/><Relationship Id="rId39" Type="http://schemas.openxmlformats.org/officeDocument/2006/relationships/glossaryDocument" Target="glossary/document.xml"/><Relationship Id="rId21" Type="http://schemas.openxmlformats.org/officeDocument/2006/relationships/footer" Target="footer4.xml"/><Relationship Id="rId34" Type="http://schemas.openxmlformats.org/officeDocument/2006/relationships/image" Target="media/image3.png"/><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footer" Target="footer2.xml"/><Relationship Id="rId25" Type="http://schemas.openxmlformats.org/officeDocument/2006/relationships/hyperlink" Target="http://www.etenders.gov.ie" TargetMode="External"/><Relationship Id="rId33" Type="http://schemas.openxmlformats.org/officeDocument/2006/relationships/image" Target="media/image2.png"/><Relationship Id="rId38" Type="http://schemas.openxmlformats.org/officeDocument/2006/relationships/fontTable" Target="fontTable.xml"/><Relationship Id="rId2" Type="http://schemas.openxmlformats.org/officeDocument/2006/relationships/customXml" Target="../customXml/item2.xml"/><Relationship Id="rId16" Type="http://schemas.openxmlformats.org/officeDocument/2006/relationships/footer" Target="footer1.xml"/><Relationship Id="rId20" Type="http://schemas.openxmlformats.org/officeDocument/2006/relationships/hyperlink" Target="https://ogp.gov.ie/wp-content/uploads/Information-Note-ESPD.pdf" TargetMode="External"/><Relationship Id="rId29" Type="http://schemas.openxmlformats.org/officeDocument/2006/relationships/image" Target="media/image1.png"/><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24" Type="http://schemas.openxmlformats.org/officeDocument/2006/relationships/hyperlink" Target="http://www.etenders.gov.ie" TargetMode="External"/><Relationship Id="rId32" Type="http://schemas.openxmlformats.org/officeDocument/2006/relationships/hyperlink" Target="https://marswiki.jrc.ec.europa.eu/wikicap/index.php/Main_Page" TargetMode="External"/><Relationship Id="rId37" Type="http://schemas.openxmlformats.org/officeDocument/2006/relationships/hyperlink" Target="http://www.etenders.gov.ie" TargetMode="External"/><Relationship Id="rId40" Type="http://schemas.openxmlformats.org/officeDocument/2006/relationships/theme" Target="theme/theme1.xml"/><Relationship Id="rId5" Type="http://schemas.openxmlformats.org/officeDocument/2006/relationships/customXml" Target="../customXml/item5.xml"/><Relationship Id="rId15" Type="http://schemas.openxmlformats.org/officeDocument/2006/relationships/header" Target="header2.xml"/><Relationship Id="rId23" Type="http://schemas.openxmlformats.org/officeDocument/2006/relationships/hyperlink" Target="http://www.etenders.gov.ie" TargetMode="External"/><Relationship Id="rId28" Type="http://schemas.openxmlformats.org/officeDocument/2006/relationships/hyperlink" Target="http://www.agriculture.gov.ie/" TargetMode="External"/><Relationship Id="rId36" Type="http://schemas.openxmlformats.org/officeDocument/2006/relationships/hyperlink" Target="https://marswiki.jrc.ec.europa.eu/wikicap/index.php/Main_Page" TargetMode="External"/><Relationship Id="rId10" Type="http://schemas.openxmlformats.org/officeDocument/2006/relationships/settings" Target="settings.xml"/><Relationship Id="rId19" Type="http://schemas.openxmlformats.org/officeDocument/2006/relationships/footer" Target="footer3.xml"/><Relationship Id="rId31" Type="http://schemas.openxmlformats.org/officeDocument/2006/relationships/hyperlink" Target="https://marswiki.jrc.ec.europa.eu/wikicap/index.php/Main_Page" TargetMode="Externa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header" Target="header1.xml"/><Relationship Id="rId22" Type="http://schemas.openxmlformats.org/officeDocument/2006/relationships/hyperlink" Target="http://www.etenders.gov.ie" TargetMode="External"/><Relationship Id="rId27" Type="http://schemas.openxmlformats.org/officeDocument/2006/relationships/footer" Target="footer5.xml"/><Relationship Id="rId30" Type="http://schemas.openxmlformats.org/officeDocument/2006/relationships/hyperlink" Target="https://marswiki.jrc.ec.europa.eu/wikicap/index.php/Main_Page" TargetMode="External"/><Relationship Id="rId35" Type="http://schemas.openxmlformats.org/officeDocument/2006/relationships/hyperlink" Target="https://marswiki.jrc.ec.europa.eu/wikicap/index.php/Main_Page" TargetMode="External"/><Relationship Id="rId8" Type="http://schemas.openxmlformats.org/officeDocument/2006/relationships/numbering" Target="numbering.xml"/><Relationship Id="rId3" Type="http://schemas.openxmlformats.org/officeDocument/2006/relationships/customXml" Target="../customXml/item3.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docParts>
    <w:docPart>
      <w:docPartPr>
        <w:name w:val="6D89F498DD4E47C0A83747143FE29135"/>
        <w:category>
          <w:name w:val="General"/>
          <w:gallery w:val="placeholder"/>
        </w:category>
        <w:types>
          <w:type w:val="bbPlcHdr"/>
        </w:types>
        <w:behaviors>
          <w:behavior w:val="content"/>
        </w:behaviors>
        <w:guid w:val="{58AE7A60-94CC-455F-9C3F-0D1EDF4C21E1}"/>
      </w:docPartPr>
      <w:docPartBody>
        <w:p w:rsidR="009D7763" w:rsidRDefault="009D7763" w:rsidP="009D7763">
          <w:pPr>
            <w:pStyle w:val="6D89F498DD4E47C0A83747143FE29135"/>
          </w:pPr>
          <w:r w:rsidRPr="00265139">
            <w:rPr>
              <w:rFonts w:ascii="Calibri" w:hAnsi="Calibri"/>
              <w:sz w:val="40"/>
              <w:szCs w:val="40"/>
            </w:rPr>
            <w:t>insert date</w:t>
          </w:r>
        </w:p>
      </w:docPartBody>
    </w:docPart>
    <w:docPart>
      <w:docPartPr>
        <w:name w:val="E5B87B3FD9CB4E93885F5503286AB1BB"/>
        <w:category>
          <w:name w:val="General"/>
          <w:gallery w:val="placeholder"/>
        </w:category>
        <w:types>
          <w:type w:val="bbPlcHdr"/>
        </w:types>
        <w:behaviors>
          <w:behavior w:val="content"/>
        </w:behaviors>
        <w:guid w:val="{820D711C-1A50-4326-906D-AA39C1FD1A4B}"/>
      </w:docPartPr>
      <w:docPartBody>
        <w:p w:rsidR="009D7763" w:rsidRDefault="009D7763" w:rsidP="009D7763">
          <w:pPr>
            <w:pStyle w:val="E5B87B3FD9CB4E93885F5503286AB1BB"/>
          </w:pPr>
          <w:r w:rsidRPr="00DC0160">
            <w:rPr>
              <w:rStyle w:val="PlaceholderText"/>
            </w:rPr>
            <w:t>Click here to enter text.</w:t>
          </w:r>
        </w:p>
      </w:docPartBody>
    </w:docPart>
    <w:docPart>
      <w:docPartPr>
        <w:name w:val="2242A3F4E0F24EC1AA874628DB11E43F"/>
        <w:category>
          <w:name w:val="General"/>
          <w:gallery w:val="placeholder"/>
        </w:category>
        <w:types>
          <w:type w:val="bbPlcHdr"/>
        </w:types>
        <w:behaviors>
          <w:behavior w:val="content"/>
        </w:behaviors>
        <w:guid w:val="{C1BB96DE-7A6B-405D-B242-D7C204866B1E}"/>
      </w:docPartPr>
      <w:docPartBody>
        <w:p w:rsidR="009D7763" w:rsidRDefault="009D7763" w:rsidP="009D7763">
          <w:pPr>
            <w:pStyle w:val="2242A3F4E0F24EC1AA874628DB11E43F"/>
          </w:pPr>
          <w:r w:rsidRPr="00770025">
            <w:rPr>
              <w:rStyle w:val="PlaceholderText"/>
            </w:rPr>
            <w:t>Click here to enter text.</w:t>
          </w:r>
        </w:p>
      </w:docPartBody>
    </w:docPart>
    <w:docPart>
      <w:docPartPr>
        <w:name w:val="8901D191F8114F88B2426FBE50455036"/>
        <w:category>
          <w:name w:val="General"/>
          <w:gallery w:val="placeholder"/>
        </w:category>
        <w:types>
          <w:type w:val="bbPlcHdr"/>
        </w:types>
        <w:behaviors>
          <w:behavior w:val="content"/>
        </w:behaviors>
        <w:guid w:val="{5016A9EE-2238-459D-8F36-2299729D6ED5}"/>
      </w:docPartPr>
      <w:docPartBody>
        <w:p w:rsidR="00D3147F" w:rsidRDefault="009D7763" w:rsidP="009D7763">
          <w:pPr>
            <w:pStyle w:val="8901D191F8114F88B2426FBE50455036"/>
          </w:pPr>
          <w:r w:rsidRPr="00770025">
            <w:rPr>
              <w:rStyle w:val="PlaceholderText"/>
            </w:rPr>
            <w:t>Click here to enter text.</w:t>
          </w:r>
        </w:p>
      </w:docPartBody>
    </w:docPart>
    <w:docPart>
      <w:docPartPr>
        <w:name w:val="50A4CAD30A4C42EA999076BC444A2477"/>
        <w:category>
          <w:name w:val="General"/>
          <w:gallery w:val="placeholder"/>
        </w:category>
        <w:types>
          <w:type w:val="bbPlcHdr"/>
        </w:types>
        <w:behaviors>
          <w:behavior w:val="content"/>
        </w:behaviors>
        <w:guid w:val="{0B5BDEA1-0334-4687-BA7F-2913E4422E25}"/>
      </w:docPartPr>
      <w:docPartBody>
        <w:p w:rsidR="00975DA6" w:rsidRDefault="00975DA6" w:rsidP="00975DA6">
          <w:pPr>
            <w:pStyle w:val="50A4CAD30A4C42EA999076BC444A2477"/>
          </w:pPr>
          <w:r w:rsidRPr="00770025">
            <w:rPr>
              <w:rStyle w:val="PlaceholderText"/>
            </w:rPr>
            <w:t>Click here to enter text.</w:t>
          </w:r>
        </w:p>
      </w:docPartBody>
    </w:docPart>
    <w:docPart>
      <w:docPartPr>
        <w:name w:val="242DA34E6AED4F51A351857C0994C5C1"/>
        <w:category>
          <w:name w:val="General"/>
          <w:gallery w:val="placeholder"/>
        </w:category>
        <w:types>
          <w:type w:val="bbPlcHdr"/>
        </w:types>
        <w:behaviors>
          <w:behavior w:val="content"/>
        </w:behaviors>
        <w:guid w:val="{D1779247-89B8-45E1-8F1F-2ECB45AF0DC6}"/>
      </w:docPartPr>
      <w:docPartBody>
        <w:p w:rsidR="00975DA6" w:rsidRDefault="00975DA6" w:rsidP="00975DA6">
          <w:pPr>
            <w:pStyle w:val="242DA34E6AED4F51A351857C0994C5C1"/>
          </w:pPr>
          <w:r w:rsidRPr="00770025">
            <w:rPr>
              <w:rStyle w:val="PlaceholderText"/>
            </w:rPr>
            <w:t>Click here to enter text.</w:t>
          </w:r>
        </w:p>
      </w:docPartBody>
    </w:docPart>
    <w:docPart>
      <w:docPartPr>
        <w:name w:val="6D573401CBBB4CA2B091C8D0E297F0A6"/>
        <w:category>
          <w:name w:val="General"/>
          <w:gallery w:val="placeholder"/>
        </w:category>
        <w:types>
          <w:type w:val="bbPlcHdr"/>
        </w:types>
        <w:behaviors>
          <w:behavior w:val="content"/>
        </w:behaviors>
        <w:guid w:val="{42D74472-28FC-48A2-85BE-9953081F124C}"/>
      </w:docPartPr>
      <w:docPartBody>
        <w:p w:rsidR="00790A85" w:rsidRDefault="00AA15E9" w:rsidP="00AA15E9">
          <w:pPr>
            <w:pStyle w:val="6D573401CBBB4CA2B091C8D0E297F0A64"/>
          </w:pPr>
          <w:r w:rsidRPr="00921E8E">
            <w:rPr>
              <w:rStyle w:val="PlaceholderText"/>
              <w:rFonts w:eastAsiaTheme="minorHAnsi"/>
              <w:highlight w:val="lightGray"/>
            </w:rPr>
            <w:t>[Insert name of Contracting Authority]</w:t>
          </w:r>
        </w:p>
      </w:docPartBody>
    </w:docPart>
    <w:docPart>
      <w:docPartPr>
        <w:name w:val="BD8B61178B3B496DB6C21CFBAD523CA9"/>
        <w:category>
          <w:name w:val="General"/>
          <w:gallery w:val="placeholder"/>
        </w:category>
        <w:types>
          <w:type w:val="bbPlcHdr"/>
        </w:types>
        <w:behaviors>
          <w:behavior w:val="content"/>
        </w:behaviors>
        <w:guid w:val="{8BF4672B-4595-40AE-869C-596BC2A2D17D}"/>
      </w:docPartPr>
      <w:docPartBody>
        <w:p w:rsidR="00790A85" w:rsidRDefault="00AA15E9" w:rsidP="00AA15E9">
          <w:pPr>
            <w:pStyle w:val="BD8B61178B3B496DB6C21CFBAD523CA94"/>
          </w:pPr>
          <w:r w:rsidRPr="00383C79">
            <w:rPr>
              <w:rStyle w:val="PlaceholderText"/>
              <w:rFonts w:eastAsiaTheme="minorHAnsi"/>
              <w:highlight w:val="lightGray"/>
            </w:rPr>
            <w:t>[Insert name of Contracting Authority]</w:t>
          </w:r>
        </w:p>
      </w:docPartBody>
    </w:docPart>
    <w:docPart>
      <w:docPartPr>
        <w:name w:val="5C9662E07BD046D980C10DCA8FD4E19A"/>
        <w:category>
          <w:name w:val="General"/>
          <w:gallery w:val="placeholder"/>
        </w:category>
        <w:types>
          <w:type w:val="bbPlcHdr"/>
        </w:types>
        <w:behaviors>
          <w:behavior w:val="content"/>
        </w:behaviors>
        <w:guid w:val="{47214A79-9B42-4118-ACE2-BF6B175C51C3}"/>
      </w:docPartPr>
      <w:docPartBody>
        <w:p w:rsidR="00790A85" w:rsidRDefault="00AA15E9" w:rsidP="00AA15E9">
          <w:pPr>
            <w:pStyle w:val="5C9662E07BD046D980C10DCA8FD4E19A4"/>
          </w:pPr>
          <w:r w:rsidRPr="003D35B0">
            <w:rPr>
              <w:rStyle w:val="PlaceholderText"/>
              <w:rFonts w:eastAsiaTheme="minorHAnsi"/>
            </w:rPr>
            <w:t>[Insert name of Contracting Authority]</w:t>
          </w:r>
        </w:p>
      </w:docPartBody>
    </w:docPart>
    <w:docPart>
      <w:docPartPr>
        <w:name w:val="4EA1E3A48DD9413EB0A14AD17508F8C9"/>
        <w:category>
          <w:name w:val="General"/>
          <w:gallery w:val="placeholder"/>
        </w:category>
        <w:types>
          <w:type w:val="bbPlcHdr"/>
        </w:types>
        <w:behaviors>
          <w:behavior w:val="content"/>
        </w:behaviors>
        <w:guid w:val="{314DB54F-C822-46F6-B433-4310D5D68A3E}"/>
      </w:docPartPr>
      <w:docPartBody>
        <w:p w:rsidR="00790A85" w:rsidRDefault="00AA15E9" w:rsidP="00AA15E9">
          <w:pPr>
            <w:pStyle w:val="4EA1E3A48DD9413EB0A14AD17508F8C94"/>
          </w:pPr>
          <w:r w:rsidRPr="003D35B0">
            <w:rPr>
              <w:rStyle w:val="PlaceholderText"/>
              <w:rFonts w:eastAsiaTheme="minorHAnsi"/>
            </w:rPr>
            <w:t>[Insert name of Contracting Authority]</w:t>
          </w:r>
        </w:p>
      </w:docPartBody>
    </w:docPart>
    <w:docPart>
      <w:docPartPr>
        <w:name w:val="D0EC56387C6D41C89CF9C17DECAF0E76"/>
        <w:category>
          <w:name w:val="General"/>
          <w:gallery w:val="placeholder"/>
        </w:category>
        <w:types>
          <w:type w:val="bbPlcHdr"/>
        </w:types>
        <w:behaviors>
          <w:behavior w:val="content"/>
        </w:behaviors>
        <w:guid w:val="{ECAE0256-5810-41F1-A201-04F9DA202E2A}"/>
      </w:docPartPr>
      <w:docPartBody>
        <w:p w:rsidR="00AA15E9" w:rsidRDefault="00AA15E9" w:rsidP="00AA15E9">
          <w:pPr>
            <w:pStyle w:val="D0EC56387C6D41C89CF9C17DECAF0E764"/>
          </w:pPr>
          <w:r>
            <w:rPr>
              <w:rStyle w:val="PlaceholderText"/>
              <w:rFonts w:asciiTheme="minorHAnsi" w:hAnsiTheme="minorHAnsi" w:cstheme="minorHAnsi"/>
              <w:sz w:val="40"/>
              <w:szCs w:val="40"/>
              <w:highlight w:val="lightGray"/>
            </w:rPr>
            <w:t>[Insert type of Services required</w:t>
          </w:r>
          <w:r w:rsidRPr="00E907C2">
            <w:rPr>
              <w:rStyle w:val="PlaceholderText"/>
              <w:rFonts w:asciiTheme="minorHAnsi" w:hAnsiTheme="minorHAnsi" w:cstheme="minorHAnsi"/>
              <w:sz w:val="40"/>
              <w:szCs w:val="40"/>
              <w:highlight w:val="lightGray"/>
            </w:rPr>
            <w:t>]</w:t>
          </w:r>
        </w:p>
      </w:docPartBody>
    </w:docPart>
    <w:docPart>
      <w:docPartPr>
        <w:name w:val="31F58FFDE33446F0A34067A67ED0A508"/>
        <w:category>
          <w:name w:val="General"/>
          <w:gallery w:val="placeholder"/>
        </w:category>
        <w:types>
          <w:type w:val="bbPlcHdr"/>
        </w:types>
        <w:behaviors>
          <w:behavior w:val="content"/>
        </w:behaviors>
        <w:guid w:val="{62C413E4-FD6A-496D-8B16-C7681A85323E}"/>
      </w:docPartPr>
      <w:docPartBody>
        <w:p w:rsidR="00AA15E9" w:rsidRDefault="00790A85" w:rsidP="00790A85">
          <w:pPr>
            <w:pStyle w:val="31F58FFDE33446F0A34067A67ED0A508"/>
          </w:pPr>
          <w:r w:rsidRPr="00265139">
            <w:rPr>
              <w:rFonts w:ascii="Calibri" w:hAnsi="Calibri"/>
              <w:sz w:val="40"/>
              <w:szCs w:val="40"/>
            </w:rPr>
            <w:t>insert date</w:t>
          </w:r>
        </w:p>
      </w:docPartBody>
    </w:docPart>
    <w:docPart>
      <w:docPartPr>
        <w:name w:val="A00FC379BF5544BFB800084F58835F02"/>
        <w:category>
          <w:name w:val="General"/>
          <w:gallery w:val="placeholder"/>
        </w:category>
        <w:types>
          <w:type w:val="bbPlcHdr"/>
        </w:types>
        <w:behaviors>
          <w:behavior w:val="content"/>
        </w:behaviors>
        <w:guid w:val="{A4899485-4263-43C7-A978-247B1969235C}"/>
      </w:docPartPr>
      <w:docPartBody>
        <w:p w:rsidR="009041FA" w:rsidRDefault="00AA15E9" w:rsidP="00AA15E9">
          <w:pPr>
            <w:pStyle w:val="A00FC379BF5544BFB800084F58835F02"/>
          </w:pPr>
          <w:r w:rsidRPr="00DC0160">
            <w:rPr>
              <w:rStyle w:val="PlaceholderText"/>
            </w:rPr>
            <w:t>Click here to enter text.</w:t>
          </w:r>
        </w:p>
      </w:docPartBody>
    </w:docPart>
    <w:docPart>
      <w:docPartPr>
        <w:name w:val="F4792B88E2D344CB88D77BF6152C06F7"/>
        <w:category>
          <w:name w:val="General"/>
          <w:gallery w:val="placeholder"/>
        </w:category>
        <w:types>
          <w:type w:val="bbPlcHdr"/>
        </w:types>
        <w:behaviors>
          <w:behavior w:val="content"/>
        </w:behaviors>
        <w:guid w:val="{5563C33B-34D7-4326-905B-304F6C4261A2}"/>
      </w:docPartPr>
      <w:docPartBody>
        <w:p w:rsidR="009041FA" w:rsidRDefault="00AA15E9" w:rsidP="00AA15E9">
          <w:pPr>
            <w:pStyle w:val="F4792B88E2D344CB88D77BF6152C06F7"/>
          </w:pPr>
          <w:r w:rsidRPr="00770025">
            <w:rPr>
              <w:rStyle w:val="PlaceholderText"/>
            </w:rPr>
            <w:t>Click here to enter text.</w:t>
          </w:r>
        </w:p>
      </w:docPartBody>
    </w:docPart>
    <w:docPart>
      <w:docPartPr>
        <w:name w:val="0DE2ECC5F18A4C11BA68556453A94056"/>
        <w:category>
          <w:name w:val="General"/>
          <w:gallery w:val="placeholder"/>
        </w:category>
        <w:types>
          <w:type w:val="bbPlcHdr"/>
        </w:types>
        <w:behaviors>
          <w:behavior w:val="content"/>
        </w:behaviors>
        <w:guid w:val="{C52E8CEA-CA64-4764-A3BB-196C72B7119B}"/>
      </w:docPartPr>
      <w:docPartBody>
        <w:p w:rsidR="009041FA" w:rsidRDefault="00AA15E9" w:rsidP="00AA15E9">
          <w:pPr>
            <w:pStyle w:val="0DE2ECC5F18A4C11BA68556453A940563"/>
          </w:pPr>
          <w:r w:rsidRPr="00C03879">
            <w:rPr>
              <w:rStyle w:val="PlaceholderText"/>
              <w:szCs w:val="22"/>
              <w:highlight w:val="lightGray"/>
            </w:rPr>
            <w:t xml:space="preserve">[Insert type of </w:t>
          </w:r>
          <w:r>
            <w:rPr>
              <w:rStyle w:val="PlaceholderText"/>
              <w:szCs w:val="22"/>
              <w:highlight w:val="lightGray"/>
            </w:rPr>
            <w:t>services</w:t>
          </w:r>
          <w:r w:rsidRPr="00C03879">
            <w:rPr>
              <w:rStyle w:val="PlaceholderText"/>
              <w:szCs w:val="22"/>
              <w:highlight w:val="lightGray"/>
            </w:rPr>
            <w:t xml:space="preserve"> </w:t>
          </w:r>
          <w:r>
            <w:rPr>
              <w:rStyle w:val="PlaceholderText"/>
              <w:szCs w:val="22"/>
              <w:highlight w:val="lightGray"/>
            </w:rPr>
            <w:t>required</w:t>
          </w:r>
          <w:r w:rsidRPr="00C03879">
            <w:rPr>
              <w:rStyle w:val="PlaceholderText"/>
              <w:szCs w:val="22"/>
              <w:highlight w:val="lightGray"/>
            </w:rPr>
            <w:t>]</w:t>
          </w:r>
        </w:p>
      </w:docPartBody>
    </w:docPart>
    <w:docPart>
      <w:docPartPr>
        <w:name w:val="26C473BB5B7B4CAE8B3563BF7B7D0983"/>
        <w:category>
          <w:name w:val="General"/>
          <w:gallery w:val="placeholder"/>
        </w:category>
        <w:types>
          <w:type w:val="bbPlcHdr"/>
        </w:types>
        <w:behaviors>
          <w:behavior w:val="content"/>
        </w:behaviors>
        <w:guid w:val="{854EB958-C339-4CA6-932F-80A6F7C26B94}"/>
      </w:docPartPr>
      <w:docPartBody>
        <w:p w:rsidR="009041FA" w:rsidRDefault="00AA15E9" w:rsidP="00AA15E9">
          <w:pPr>
            <w:pStyle w:val="26C473BB5B7B4CAE8B3563BF7B7D09831"/>
          </w:pPr>
          <w:r w:rsidRPr="0058336E">
            <w:rPr>
              <w:rStyle w:val="PlaceholderText"/>
              <w:szCs w:val="22"/>
              <w:highlight w:val="lightGray"/>
            </w:rPr>
            <w:t>[Insert type of services required]</w:t>
          </w:r>
        </w:p>
      </w:docPartBody>
    </w:docPart>
    <w:docPart>
      <w:docPartPr>
        <w:name w:val="A7B5549E23724FDA96E6C168B26C02DA"/>
        <w:category>
          <w:name w:val="General"/>
          <w:gallery w:val="placeholder"/>
        </w:category>
        <w:types>
          <w:type w:val="bbPlcHdr"/>
        </w:types>
        <w:behaviors>
          <w:behavior w:val="content"/>
        </w:behaviors>
        <w:guid w:val="{4D5E1353-1C95-44D6-B865-893070230310}"/>
      </w:docPartPr>
      <w:docPartBody>
        <w:p w:rsidR="009041FA" w:rsidRDefault="00AA15E9" w:rsidP="00AA15E9">
          <w:pPr>
            <w:pStyle w:val="A7B5549E23724FDA96E6C168B26C02DA1"/>
          </w:pPr>
          <w:r w:rsidRPr="00C03879">
            <w:rPr>
              <w:rStyle w:val="PlaceholderText"/>
              <w:szCs w:val="22"/>
              <w:highlight w:val="lightGray"/>
            </w:rPr>
            <w:t xml:space="preserve">[Insert type of </w:t>
          </w:r>
          <w:r>
            <w:rPr>
              <w:rStyle w:val="PlaceholderText"/>
              <w:szCs w:val="22"/>
              <w:highlight w:val="lightGray"/>
            </w:rPr>
            <w:t>services</w:t>
          </w:r>
          <w:r w:rsidRPr="00C03879">
            <w:rPr>
              <w:rStyle w:val="PlaceholderText"/>
              <w:szCs w:val="22"/>
              <w:highlight w:val="lightGray"/>
            </w:rPr>
            <w:t xml:space="preserve"> </w:t>
          </w:r>
          <w:r>
            <w:rPr>
              <w:rStyle w:val="PlaceholderText"/>
              <w:szCs w:val="22"/>
              <w:highlight w:val="lightGray"/>
            </w:rPr>
            <w:t>required</w:t>
          </w:r>
          <w:r w:rsidRPr="00C03879">
            <w:rPr>
              <w:rStyle w:val="PlaceholderText"/>
              <w:szCs w:val="22"/>
              <w:highlight w:val="lightGray"/>
            </w:rPr>
            <w:t>]</w:t>
          </w:r>
        </w:p>
      </w:docPartBody>
    </w:docPart>
    <w:docPart>
      <w:docPartPr>
        <w:name w:val="6E7267E7B38A46288108F0FDFBA9CA78"/>
        <w:category>
          <w:name w:val="General"/>
          <w:gallery w:val="placeholder"/>
        </w:category>
        <w:types>
          <w:type w:val="bbPlcHdr"/>
        </w:types>
        <w:behaviors>
          <w:behavior w:val="content"/>
        </w:behaviors>
        <w:guid w:val="{29982D77-0C61-4F5B-9D8F-C91D1021EC4B}"/>
      </w:docPartPr>
      <w:docPartBody>
        <w:p w:rsidR="00A70F35" w:rsidRDefault="009041FA" w:rsidP="009041FA">
          <w:pPr>
            <w:pStyle w:val="6E7267E7B38A46288108F0FDFBA9CA78"/>
          </w:pPr>
          <w:r w:rsidRPr="00770025">
            <w:rPr>
              <w:rStyle w:val="PlaceholderText"/>
            </w:rPr>
            <w:t>Click here to enter text.</w:t>
          </w:r>
        </w:p>
      </w:docPartBody>
    </w:docPart>
    <w:docPart>
      <w:docPartPr>
        <w:name w:val="05151C30A79E4D1499F1BD6B30DF5B05"/>
        <w:category>
          <w:name w:val="General"/>
          <w:gallery w:val="placeholder"/>
        </w:category>
        <w:types>
          <w:type w:val="bbPlcHdr"/>
        </w:types>
        <w:behaviors>
          <w:behavior w:val="content"/>
        </w:behaviors>
        <w:guid w:val="{ADA8DACF-9166-49E4-91E3-004484114BC5}"/>
      </w:docPartPr>
      <w:docPartBody>
        <w:p w:rsidR="00A70F35" w:rsidRDefault="009041FA" w:rsidP="009041FA">
          <w:pPr>
            <w:pStyle w:val="05151C30A79E4D1499F1BD6B30DF5B05"/>
          </w:pPr>
          <w:r w:rsidRPr="002443E8">
            <w:rPr>
              <w:rStyle w:val="PlaceholderText"/>
            </w:rPr>
            <w:t>Click here to enter text.</w:t>
          </w:r>
        </w:p>
      </w:docPartBody>
    </w:docPart>
    <w:docPart>
      <w:docPartPr>
        <w:name w:val="52D584516FD24D2DAD20498AB394BD94"/>
        <w:category>
          <w:name w:val="General"/>
          <w:gallery w:val="placeholder"/>
        </w:category>
        <w:types>
          <w:type w:val="bbPlcHdr"/>
        </w:types>
        <w:behaviors>
          <w:behavior w:val="content"/>
        </w:behaviors>
        <w:guid w:val="{7F99AA71-8E18-42C4-9C36-821F97A3B336}"/>
      </w:docPartPr>
      <w:docPartBody>
        <w:p w:rsidR="00A70F35" w:rsidRDefault="009041FA" w:rsidP="009041FA">
          <w:pPr>
            <w:pStyle w:val="52D584516FD24D2DAD20498AB394BD94"/>
          </w:pPr>
          <w:r w:rsidRPr="002443E8">
            <w:rPr>
              <w:rStyle w:val="PlaceholderText"/>
            </w:rPr>
            <w:t>Click here to enter text.</w:t>
          </w:r>
        </w:p>
      </w:docPartBody>
    </w:docPart>
    <w:docPart>
      <w:docPartPr>
        <w:name w:val="D5D784056CEE4EBBA7848757590E779C"/>
        <w:category>
          <w:name w:val="General"/>
          <w:gallery w:val="placeholder"/>
        </w:category>
        <w:types>
          <w:type w:val="bbPlcHdr"/>
        </w:types>
        <w:behaviors>
          <w:behavior w:val="content"/>
        </w:behaviors>
        <w:guid w:val="{0CD16BF0-1AC3-4739-B0D1-2451171DE1AB}"/>
      </w:docPartPr>
      <w:docPartBody>
        <w:p w:rsidR="00A70F35" w:rsidRDefault="009041FA" w:rsidP="009041FA">
          <w:pPr>
            <w:pStyle w:val="D5D784056CEE4EBBA7848757590E779C"/>
          </w:pPr>
          <w:r w:rsidRPr="002443E8">
            <w:rPr>
              <w:rStyle w:val="PlaceholderText"/>
            </w:rPr>
            <w:t>Click here to enter text.</w:t>
          </w:r>
        </w:p>
      </w:docPartBody>
    </w:docPart>
    <w:docPart>
      <w:docPartPr>
        <w:name w:val="14C59CB05DCB43E895C3A0280AD1F76A"/>
        <w:category>
          <w:name w:val="General"/>
          <w:gallery w:val="placeholder"/>
        </w:category>
        <w:types>
          <w:type w:val="bbPlcHdr"/>
        </w:types>
        <w:behaviors>
          <w:behavior w:val="content"/>
        </w:behaviors>
        <w:guid w:val="{F380FE32-FA84-4E93-AF67-972F23FAC2EF}"/>
      </w:docPartPr>
      <w:docPartBody>
        <w:p w:rsidR="002B4D30" w:rsidRDefault="0085602E" w:rsidP="0085602E">
          <w:pPr>
            <w:pStyle w:val="14C59CB05DCB43E895C3A0280AD1F76A"/>
          </w:pPr>
          <w:r w:rsidRPr="00DC0160">
            <w:rPr>
              <w:rStyle w:val="PlaceholderText"/>
            </w:rPr>
            <w:t>Click here to enter text.</w:t>
          </w:r>
        </w:p>
      </w:docPartBody>
    </w:docPart>
    <w:docPart>
      <w:docPartPr>
        <w:name w:val="600E05FC36764FD594EE26394993B5C8"/>
        <w:category>
          <w:name w:val="General"/>
          <w:gallery w:val="placeholder"/>
        </w:category>
        <w:types>
          <w:type w:val="bbPlcHdr"/>
        </w:types>
        <w:behaviors>
          <w:behavior w:val="content"/>
        </w:behaviors>
        <w:guid w:val="{6C8FBCFB-6063-499C-8F10-CCFDA2BCE025}"/>
      </w:docPartPr>
      <w:docPartBody>
        <w:p w:rsidR="00C61719" w:rsidRDefault="00E74482" w:rsidP="00E74482">
          <w:pPr>
            <w:pStyle w:val="600E05FC36764FD594EE26394993B5C8"/>
          </w:pPr>
          <w:r w:rsidRPr="00DC0160">
            <w:rPr>
              <w:rStyle w:val="PlaceholderText"/>
            </w:rPr>
            <w:t>Click here to enter text.</w:t>
          </w:r>
        </w:p>
      </w:docPartBody>
    </w:docPart>
    <w:docPart>
      <w:docPartPr>
        <w:name w:val="9A6F2485719743F8AA974D754B223CFB"/>
        <w:category>
          <w:name w:val="General"/>
          <w:gallery w:val="placeholder"/>
        </w:category>
        <w:types>
          <w:type w:val="bbPlcHdr"/>
        </w:types>
        <w:behaviors>
          <w:behavior w:val="content"/>
        </w:behaviors>
        <w:guid w:val="{56192901-CBD3-4C0B-AE26-5E5FC22B138A}"/>
      </w:docPartPr>
      <w:docPartBody>
        <w:p w:rsidR="00C61719" w:rsidRDefault="00E74482" w:rsidP="00E74482">
          <w:pPr>
            <w:pStyle w:val="9A6F2485719743F8AA974D754B223CFB"/>
          </w:pPr>
          <w:r w:rsidRPr="00770025">
            <w:rPr>
              <w:rStyle w:val="PlaceholderText"/>
            </w:rPr>
            <w:t>Click here to enter text.</w:t>
          </w:r>
        </w:p>
      </w:docPartBody>
    </w:docPart>
    <w:docPart>
      <w:docPartPr>
        <w:name w:val="BDC0A0D4EFF74AECB960F338E13470F1"/>
        <w:category>
          <w:name w:val="General"/>
          <w:gallery w:val="placeholder"/>
        </w:category>
        <w:types>
          <w:type w:val="bbPlcHdr"/>
        </w:types>
        <w:behaviors>
          <w:behavior w:val="content"/>
        </w:behaviors>
        <w:guid w:val="{86853F57-2783-4BE8-B803-87CD6B6D96DC}"/>
      </w:docPartPr>
      <w:docPartBody>
        <w:p w:rsidR="0048189C" w:rsidRDefault="00E84A40" w:rsidP="00E84A40">
          <w:pPr>
            <w:pStyle w:val="BDC0A0D4EFF74AECB960F338E13470F1"/>
          </w:pPr>
          <w:r w:rsidRPr="002204E4">
            <w:rPr>
              <w:rStyle w:val="PlaceholderText"/>
            </w:rPr>
            <w:t>Click here to enter text.</w:t>
          </w:r>
        </w:p>
      </w:docPartBody>
    </w:docPart>
    <w:docPart>
      <w:docPartPr>
        <w:name w:val="74EEE551E29B41A2826CD35EFAF9652F"/>
        <w:category>
          <w:name w:val="General"/>
          <w:gallery w:val="placeholder"/>
        </w:category>
        <w:types>
          <w:type w:val="bbPlcHdr"/>
        </w:types>
        <w:behaviors>
          <w:behavior w:val="content"/>
        </w:behaviors>
        <w:guid w:val="{1F3B8431-AF12-4C9D-A394-AEDF839D1B83}"/>
      </w:docPartPr>
      <w:docPartBody>
        <w:p w:rsidR="00C22A3B" w:rsidRDefault="004368B4" w:rsidP="004368B4">
          <w:pPr>
            <w:pStyle w:val="74EEE551E29B41A2826CD35EFAF9652F"/>
          </w:pPr>
          <w:r w:rsidRPr="00DC0160">
            <w:rPr>
              <w:rStyle w:val="PlaceholderText"/>
            </w:rPr>
            <w:t>Click here to enter text.</w:t>
          </w:r>
        </w:p>
      </w:docPartBody>
    </w:docPart>
    <w:docPart>
      <w:docPartPr>
        <w:name w:val="1F7AF9D59AD84958AA32F6681998FA68"/>
        <w:category>
          <w:name w:val="General"/>
          <w:gallery w:val="placeholder"/>
        </w:category>
        <w:types>
          <w:type w:val="bbPlcHdr"/>
        </w:types>
        <w:behaviors>
          <w:behavior w:val="content"/>
        </w:behaviors>
        <w:guid w:val="{4569A78C-9F4E-446F-998F-EEA465719C2D}"/>
      </w:docPartPr>
      <w:docPartBody>
        <w:p w:rsidR="00C22A3B" w:rsidRDefault="004368B4" w:rsidP="004368B4">
          <w:pPr>
            <w:pStyle w:val="1F7AF9D59AD84958AA32F6681998FA68"/>
          </w:pPr>
          <w:r w:rsidRPr="00770025">
            <w:rPr>
              <w:rStyle w:val="PlaceholderText"/>
            </w:rPr>
            <w:t>Click here to enter text.</w:t>
          </w:r>
        </w:p>
      </w:docPartBody>
    </w:docPart>
    <w:docPart>
      <w:docPartPr>
        <w:name w:val="9FA0F2366C0E4E358004E90B0C88D159"/>
        <w:category>
          <w:name w:val="General"/>
          <w:gallery w:val="placeholder"/>
        </w:category>
        <w:types>
          <w:type w:val="bbPlcHdr"/>
        </w:types>
        <w:behaviors>
          <w:behavior w:val="content"/>
        </w:behaviors>
        <w:guid w:val="{A52C8A3C-A290-488A-9D34-C6E3713798D2}"/>
      </w:docPartPr>
      <w:docPartBody>
        <w:p w:rsidR="002411F6" w:rsidRDefault="00007BFF" w:rsidP="00007BFF">
          <w:pPr>
            <w:pStyle w:val="9FA0F2366C0E4E358004E90B0C88D159"/>
          </w:pPr>
          <w:r>
            <w:rPr>
              <w:rStyle w:val="PlaceholderText"/>
            </w:rPr>
            <w:t>Click here to enter text.</w:t>
          </w:r>
        </w:p>
      </w:docPartBody>
    </w:docPart>
    <w:docPart>
      <w:docPartPr>
        <w:name w:val="D0248BDBD1F6430BBD6F5481D293B6D6"/>
        <w:category>
          <w:name w:val="General"/>
          <w:gallery w:val="placeholder"/>
        </w:category>
        <w:types>
          <w:type w:val="bbPlcHdr"/>
        </w:types>
        <w:behaviors>
          <w:behavior w:val="content"/>
        </w:behaviors>
        <w:guid w:val="{3077EC57-7B70-41E9-9671-E6C4ED10BF92}"/>
      </w:docPartPr>
      <w:docPartBody>
        <w:p w:rsidR="000F16A3" w:rsidRDefault="00096EC6" w:rsidP="00096EC6">
          <w:pPr>
            <w:pStyle w:val="D0248BDBD1F6430BBD6F5481D293B6D6"/>
          </w:pPr>
          <w:r w:rsidRPr="002204E4">
            <w:rPr>
              <w:rStyle w:val="PlaceholderText"/>
            </w:rPr>
            <w:t>Click here to enter text.</w:t>
          </w:r>
        </w:p>
      </w:docPartBody>
    </w:docPart>
    <w:docPart>
      <w:docPartPr>
        <w:name w:val="DefaultPlaceholder_-1854013440"/>
        <w:category>
          <w:name w:val="General"/>
          <w:gallery w:val="placeholder"/>
        </w:category>
        <w:types>
          <w:type w:val="bbPlcHdr"/>
        </w:types>
        <w:behaviors>
          <w:behavior w:val="content"/>
        </w:behaviors>
        <w:guid w:val="{ED91F5D4-28EC-4E7D-B71D-6E08F9AD2881}"/>
      </w:docPartPr>
      <w:docPartBody>
        <w:p w:rsidR="00F179AA" w:rsidRDefault="00AB4676">
          <w:r w:rsidRPr="00614743">
            <w:rPr>
              <w:rStyle w:val="PlaceholderText"/>
            </w:rPr>
            <w:t>Click or tap here to enter text.</w:t>
          </w:r>
        </w:p>
      </w:docPartBody>
    </w:docPart>
    <w:docPart>
      <w:docPartPr>
        <w:name w:val="065C007C41F542EF893FD48D328B1173"/>
        <w:category>
          <w:name w:val="General"/>
          <w:gallery w:val="placeholder"/>
        </w:category>
        <w:types>
          <w:type w:val="bbPlcHdr"/>
        </w:types>
        <w:behaviors>
          <w:behavior w:val="content"/>
        </w:behaviors>
        <w:guid w:val="{9A1552AE-B65B-4B65-9A49-F4598AC4A997}"/>
      </w:docPartPr>
      <w:docPartBody>
        <w:p w:rsidR="0022773C" w:rsidRDefault="00C3625C" w:rsidP="00C3625C">
          <w:pPr>
            <w:pStyle w:val="065C007C41F542EF893FD48D328B1173"/>
          </w:pPr>
          <w:r>
            <w:rPr>
              <w:rStyle w:val="PlaceholderText"/>
            </w:rPr>
            <w:t>Click here to enter text.</w:t>
          </w:r>
        </w:p>
      </w:docPartBody>
    </w:docPart>
    <w:docPart>
      <w:docPartPr>
        <w:name w:val="19A93A38890745738921EE226C4B7553"/>
        <w:category>
          <w:name w:val="General"/>
          <w:gallery w:val="placeholder"/>
        </w:category>
        <w:types>
          <w:type w:val="bbPlcHdr"/>
        </w:types>
        <w:behaviors>
          <w:behavior w:val="content"/>
        </w:behaviors>
        <w:guid w:val="{95C6D3AC-3385-4321-B11F-F2EDD818DE48}"/>
      </w:docPartPr>
      <w:docPartBody>
        <w:p w:rsidR="0022773C" w:rsidRDefault="00C3625C" w:rsidP="00C3625C">
          <w:pPr>
            <w:pStyle w:val="19A93A38890745738921EE226C4B7553"/>
          </w:pPr>
          <w:r>
            <w:rPr>
              <w:rStyle w:val="PlaceholderText"/>
            </w:rPr>
            <w:t>Click here to enter text.</w:t>
          </w:r>
        </w:p>
      </w:docPartBody>
    </w:docPart>
    <w:docPart>
      <w:docPartPr>
        <w:name w:val="CB47A6A9F81D4399BBEAFF3173F285F1"/>
        <w:category>
          <w:name w:val="General"/>
          <w:gallery w:val="placeholder"/>
        </w:category>
        <w:types>
          <w:type w:val="bbPlcHdr"/>
        </w:types>
        <w:behaviors>
          <w:behavior w:val="content"/>
        </w:behaviors>
        <w:guid w:val="{9A55539D-009E-47BB-B8ED-26566E84429A}"/>
      </w:docPartPr>
      <w:docPartBody>
        <w:p w:rsidR="00BC1434" w:rsidRDefault="00352706" w:rsidP="00352706">
          <w:pPr>
            <w:pStyle w:val="CB47A6A9F81D4399BBEAFF3173F285F1"/>
          </w:pPr>
          <w:r w:rsidRPr="00770025">
            <w:rPr>
              <w:rStyle w:val="PlaceholderText"/>
            </w:rPr>
            <w:t>Click here to enter text.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43" w:usb2="00000009" w:usb3="00000000" w:csb0="000001FF" w:csb1="00000000"/>
  </w:font>
  <w:font w:name="Courier New">
    <w:panose1 w:val="02070309020205020404"/>
    <w:charset w:val="00"/>
    <w:family w:val="modern"/>
    <w:pitch w:val="fixed"/>
    <w:sig w:usb0="E0002A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00002FF" w:usb1="4000ACFF" w:usb2="00000001" w:usb3="00000000" w:csb0="0000019F" w:csb1="00000000"/>
  </w:font>
  <w:font w:name="Webdings">
    <w:panose1 w:val="05030102010509060703"/>
    <w:charset w:val="02"/>
    <w:family w:val="roman"/>
    <w:pitch w:val="variable"/>
    <w:sig w:usb0="00000000" w:usb1="10000000" w:usb2="00000000" w:usb3="00000000" w:csb0="80000000" w:csb1="00000000"/>
  </w:font>
  <w:font w:name="Arial">
    <w:panose1 w:val="020B0604020202020204"/>
    <w:charset w:val="00"/>
    <w:family w:val="swiss"/>
    <w:pitch w:val="variable"/>
    <w:sig w:usb0="E0002AFF" w:usb1="C0007843" w:usb2="00000009" w:usb3="00000000" w:csb0="000001FF" w:csb1="00000000"/>
  </w:font>
  <w:font w:name="Lucida Sans">
    <w:panose1 w:val="020B0602040502020204"/>
    <w:charset w:val="00"/>
    <w:family w:val="swiss"/>
    <w:pitch w:val="variable"/>
    <w:sig w:usb0="00000003" w:usb1="00000000" w:usb2="00000000" w:usb3="00000000" w:csb0="00000001" w:csb1="00000000"/>
  </w:font>
  <w:font w:name="MS Mincho">
    <w:altName w:val="ＭＳ 明朝"/>
    <w:panose1 w:val="020206090402050803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Unicode MS">
    <w:panose1 w:val="020B0604020202020204"/>
    <w:charset w:val="80"/>
    <w:family w:val="swiss"/>
    <w:pitch w:val="variable"/>
    <w:sig w:usb0="F7FFAFFF" w:usb1="E9DFFFFF" w:usb2="0000003F" w:usb3="00000000" w:csb0="003F01FF" w:csb1="00000000"/>
  </w:font>
  <w:font w:name="Calibri Light">
    <w:panose1 w:val="020F0302020204030204"/>
    <w:charset w:val="00"/>
    <w:family w:val="swiss"/>
    <w:pitch w:val="variable"/>
    <w:sig w:usb0="A00002EF" w:usb1="4000207B" w:usb2="00000000" w:usb3="00000000" w:csb0="0000019F" w:csb1="00000000"/>
  </w:font>
  <w:font w:name="SimSun">
    <w:altName w:val="宋体"/>
    <w:panose1 w:val="02010600030101010101"/>
    <w:charset w:val="86"/>
    <w:family w:val="auto"/>
    <w:pitch w:val="variable"/>
    <w:sig w:usb0="00000003" w:usb1="288F0000" w:usb2="00000016" w:usb3="00000000" w:csb0="00040001" w:csb1="00000000"/>
  </w:font>
  <w:font w:name="Lucida Sans Unicode">
    <w:panose1 w:val="020B0602030504020204"/>
    <w:charset w:val="00"/>
    <w:family w:val="swiss"/>
    <w:pitch w:val="variable"/>
    <w:sig w:usb0="80000AFF" w:usb1="0000396B" w:usb2="00000000" w:usb3="00000000" w:csb0="000000BF" w:csb1="00000000"/>
  </w:font>
  <w:font w:name="Arial Black">
    <w:panose1 w:val="020B0A04020102020204"/>
    <w:charset w:val="00"/>
    <w:family w:val="swiss"/>
    <w:pitch w:val="variable"/>
    <w:sig w:usb0="A00002AF" w:usb1="400078FB" w:usb2="00000000" w:usb3="00000000" w:csb0="000000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sl="http://schemas.openxmlformats.org/schemaLibrary/2006/main" mc:Ignorable="w14 w15 w16se w16cid w16 w16cex">
  <w:view w:val="normal"/>
  <w:defaultTabStop w:val="720"/>
  <w:characterSpacingControl w:val="doNotCompress"/>
  <w:compat>
    <w:useFELayout/>
    <w:compatSetting w:name="compatibilityMode" w:uri="http://schemas.microsoft.com/office/word" w:val="12"/>
    <w:compatSetting w:name="useWord2013TrackBottomHyphenation" w:uri="http://schemas.microsoft.com/office/word" w:val="1"/>
  </w:compat>
  <w:rsids>
    <w:rsidRoot w:val="009D7763"/>
    <w:rsid w:val="00007BFF"/>
    <w:rsid w:val="00093C29"/>
    <w:rsid w:val="00096EC6"/>
    <w:rsid w:val="000A2480"/>
    <w:rsid w:val="000E50F2"/>
    <w:rsid w:val="000F16A3"/>
    <w:rsid w:val="00102050"/>
    <w:rsid w:val="00120EEE"/>
    <w:rsid w:val="0017502A"/>
    <w:rsid w:val="00202000"/>
    <w:rsid w:val="0020337C"/>
    <w:rsid w:val="0022773C"/>
    <w:rsid w:val="002411F6"/>
    <w:rsid w:val="00243E81"/>
    <w:rsid w:val="002954EC"/>
    <w:rsid w:val="002B4D30"/>
    <w:rsid w:val="00342601"/>
    <w:rsid w:val="00352706"/>
    <w:rsid w:val="003C47B8"/>
    <w:rsid w:val="003D0F6C"/>
    <w:rsid w:val="003F7A40"/>
    <w:rsid w:val="00416790"/>
    <w:rsid w:val="00423548"/>
    <w:rsid w:val="004368B4"/>
    <w:rsid w:val="00461DA6"/>
    <w:rsid w:val="0048189C"/>
    <w:rsid w:val="004D3DF9"/>
    <w:rsid w:val="005005BD"/>
    <w:rsid w:val="00520CC8"/>
    <w:rsid w:val="0053274B"/>
    <w:rsid w:val="00550BBC"/>
    <w:rsid w:val="00593781"/>
    <w:rsid w:val="005F0348"/>
    <w:rsid w:val="00653685"/>
    <w:rsid w:val="006B1429"/>
    <w:rsid w:val="00752271"/>
    <w:rsid w:val="00790A85"/>
    <w:rsid w:val="00831B7E"/>
    <w:rsid w:val="0085602E"/>
    <w:rsid w:val="009041FA"/>
    <w:rsid w:val="00962267"/>
    <w:rsid w:val="00975DA6"/>
    <w:rsid w:val="009B3FDC"/>
    <w:rsid w:val="009D7763"/>
    <w:rsid w:val="009F3297"/>
    <w:rsid w:val="009F5929"/>
    <w:rsid w:val="00A37992"/>
    <w:rsid w:val="00A62CC7"/>
    <w:rsid w:val="00A70F35"/>
    <w:rsid w:val="00A90020"/>
    <w:rsid w:val="00A96FA1"/>
    <w:rsid w:val="00AA15E9"/>
    <w:rsid w:val="00AB3E63"/>
    <w:rsid w:val="00AB4676"/>
    <w:rsid w:val="00BC1434"/>
    <w:rsid w:val="00C22A3B"/>
    <w:rsid w:val="00C3625C"/>
    <w:rsid w:val="00C61719"/>
    <w:rsid w:val="00C7052B"/>
    <w:rsid w:val="00CC6B57"/>
    <w:rsid w:val="00D3147F"/>
    <w:rsid w:val="00E0041B"/>
    <w:rsid w:val="00E74482"/>
    <w:rsid w:val="00E84A40"/>
    <w:rsid w:val="00F179AA"/>
    <w:rsid w:val="00F42675"/>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decimalSymbol w:val="."/>
  <w:listSeparator w:val=","/>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ocDefaults>
    <w:rPrDefault>
      <w:rPr>
        <w:rFonts w:asciiTheme="minorHAnsi" w:eastAsiaTheme="minorEastAsia" w:hAnsiTheme="minorHAnsi"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AB3E63"/>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6D89F498DD4E47C0A83747143FE29135">
    <w:name w:val="6D89F498DD4E47C0A83747143FE29135"/>
    <w:rsid w:val="009D7763"/>
  </w:style>
  <w:style w:type="character" w:styleId="PlaceholderText">
    <w:name w:val="Placeholder Text"/>
    <w:basedOn w:val="DefaultParagraphFont"/>
    <w:uiPriority w:val="99"/>
    <w:rsid w:val="00352706"/>
  </w:style>
  <w:style w:type="paragraph" w:customStyle="1" w:styleId="E5B87B3FD9CB4E93885F5503286AB1BB">
    <w:name w:val="E5B87B3FD9CB4E93885F5503286AB1BB"/>
    <w:rsid w:val="009D7763"/>
  </w:style>
  <w:style w:type="paragraph" w:customStyle="1" w:styleId="2242A3F4E0F24EC1AA874628DB11E43F">
    <w:name w:val="2242A3F4E0F24EC1AA874628DB11E43F"/>
    <w:rsid w:val="009D7763"/>
  </w:style>
  <w:style w:type="paragraph" w:customStyle="1" w:styleId="8901D191F8114F88B2426FBE50455036">
    <w:name w:val="8901D191F8114F88B2426FBE50455036"/>
    <w:rsid w:val="009D7763"/>
  </w:style>
  <w:style w:type="paragraph" w:customStyle="1" w:styleId="50A4CAD30A4C42EA999076BC444A2477">
    <w:name w:val="50A4CAD30A4C42EA999076BC444A2477"/>
    <w:rsid w:val="00975DA6"/>
    <w:rPr>
      <w:lang w:val="en-IE" w:eastAsia="en-IE"/>
    </w:rPr>
  </w:style>
  <w:style w:type="paragraph" w:customStyle="1" w:styleId="242DA34E6AED4F51A351857C0994C5C1">
    <w:name w:val="242DA34E6AED4F51A351857C0994C5C1"/>
    <w:rsid w:val="00975DA6"/>
    <w:rPr>
      <w:lang w:val="en-IE" w:eastAsia="en-IE"/>
    </w:rPr>
  </w:style>
  <w:style w:type="paragraph" w:customStyle="1" w:styleId="31F58FFDE33446F0A34067A67ED0A508">
    <w:name w:val="31F58FFDE33446F0A34067A67ED0A508"/>
    <w:rsid w:val="00790A85"/>
    <w:rPr>
      <w:lang w:val="en-IE" w:eastAsia="en-IE"/>
    </w:rPr>
  </w:style>
  <w:style w:type="paragraph" w:customStyle="1" w:styleId="A00FC379BF5544BFB800084F58835F02">
    <w:name w:val="A00FC379BF5544BFB800084F58835F02"/>
    <w:rsid w:val="00AA15E9"/>
    <w:rPr>
      <w:lang w:val="en-IE" w:eastAsia="en-IE"/>
    </w:rPr>
  </w:style>
  <w:style w:type="paragraph" w:customStyle="1" w:styleId="F4792B88E2D344CB88D77BF6152C06F7">
    <w:name w:val="F4792B88E2D344CB88D77BF6152C06F7"/>
    <w:rsid w:val="00AA15E9"/>
    <w:rPr>
      <w:lang w:val="en-IE" w:eastAsia="en-IE"/>
    </w:rPr>
  </w:style>
  <w:style w:type="paragraph" w:customStyle="1" w:styleId="D0EC56387C6D41C89CF9C17DECAF0E764">
    <w:name w:val="D0EC56387C6D41C89CF9C17DECAF0E764"/>
    <w:rsid w:val="00AA15E9"/>
    <w:pPr>
      <w:keepNext/>
      <w:pageBreakBefore/>
      <w:pBdr>
        <w:bottom w:val="single" w:sz="18" w:space="1" w:color="333399"/>
      </w:pBdr>
      <w:tabs>
        <w:tab w:val="left" w:pos="397"/>
        <w:tab w:val="left" w:pos="907"/>
        <w:tab w:val="left" w:pos="1134"/>
      </w:tabs>
      <w:spacing w:before="320" w:line="276" w:lineRule="auto"/>
      <w:outlineLvl w:val="0"/>
    </w:pPr>
    <w:rPr>
      <w:rFonts w:ascii="Arial" w:eastAsia="Times New Roman" w:hAnsi="Arial" w:cs="Times New Roman"/>
      <w:b/>
      <w:bCs/>
      <w:color w:val="333399"/>
      <w:sz w:val="32"/>
      <w:szCs w:val="32"/>
    </w:rPr>
  </w:style>
  <w:style w:type="paragraph" w:customStyle="1" w:styleId="6D573401CBBB4CA2B091C8D0E297F0A64">
    <w:name w:val="6D573401CBBB4CA2B091C8D0E297F0A64"/>
    <w:rsid w:val="00AA15E9"/>
    <w:pPr>
      <w:spacing w:after="120" w:line="276" w:lineRule="auto"/>
    </w:pPr>
    <w:rPr>
      <w:rFonts w:ascii="Calibri" w:eastAsia="Times New Roman" w:hAnsi="Calibri" w:cs="Times New Roman"/>
      <w:szCs w:val="24"/>
      <w:lang w:val="en-GB"/>
    </w:rPr>
  </w:style>
  <w:style w:type="paragraph" w:customStyle="1" w:styleId="BD8B61178B3B496DB6C21CFBAD523CA94">
    <w:name w:val="BD8B61178B3B496DB6C21CFBAD523CA94"/>
    <w:rsid w:val="00AA15E9"/>
    <w:pPr>
      <w:spacing w:after="120" w:line="276" w:lineRule="auto"/>
    </w:pPr>
    <w:rPr>
      <w:rFonts w:ascii="Calibri" w:eastAsia="Times New Roman" w:hAnsi="Calibri" w:cs="Times New Roman"/>
      <w:szCs w:val="24"/>
      <w:lang w:val="en-GB"/>
    </w:rPr>
  </w:style>
  <w:style w:type="paragraph" w:customStyle="1" w:styleId="0DE2ECC5F18A4C11BA68556453A940563">
    <w:name w:val="0DE2ECC5F18A4C11BA68556453A940563"/>
    <w:rsid w:val="00AA15E9"/>
    <w:pPr>
      <w:spacing w:after="120" w:line="276" w:lineRule="auto"/>
    </w:pPr>
    <w:rPr>
      <w:rFonts w:ascii="Calibri" w:eastAsia="Times New Roman" w:hAnsi="Calibri" w:cs="Times New Roman"/>
      <w:szCs w:val="24"/>
      <w:lang w:val="en-GB"/>
    </w:rPr>
  </w:style>
  <w:style w:type="paragraph" w:customStyle="1" w:styleId="26C473BB5B7B4CAE8B3563BF7B7D09831">
    <w:name w:val="26C473BB5B7B4CAE8B3563BF7B7D09831"/>
    <w:rsid w:val="00AA15E9"/>
    <w:pPr>
      <w:spacing w:after="120" w:line="276" w:lineRule="auto"/>
    </w:pPr>
    <w:rPr>
      <w:rFonts w:ascii="Calibri" w:eastAsia="Times New Roman" w:hAnsi="Calibri" w:cs="Times New Roman"/>
      <w:szCs w:val="24"/>
      <w:lang w:val="en-GB"/>
    </w:rPr>
  </w:style>
  <w:style w:type="paragraph" w:customStyle="1" w:styleId="5C9662E07BD046D980C10DCA8FD4E19A4">
    <w:name w:val="5C9662E07BD046D980C10DCA8FD4E19A4"/>
    <w:rsid w:val="00AA15E9"/>
    <w:pPr>
      <w:spacing w:after="120" w:line="276" w:lineRule="auto"/>
    </w:pPr>
    <w:rPr>
      <w:rFonts w:ascii="Calibri" w:eastAsia="Times New Roman" w:hAnsi="Calibri" w:cs="Times New Roman"/>
      <w:szCs w:val="24"/>
      <w:lang w:val="en-GB"/>
    </w:rPr>
  </w:style>
  <w:style w:type="paragraph" w:customStyle="1" w:styleId="A7B5549E23724FDA96E6C168B26C02DA1">
    <w:name w:val="A7B5549E23724FDA96E6C168B26C02DA1"/>
    <w:rsid w:val="00AA15E9"/>
    <w:pPr>
      <w:spacing w:after="120" w:line="276" w:lineRule="auto"/>
    </w:pPr>
    <w:rPr>
      <w:rFonts w:ascii="Calibri" w:eastAsia="Times New Roman" w:hAnsi="Calibri" w:cs="Times New Roman"/>
      <w:szCs w:val="24"/>
      <w:lang w:val="en-GB"/>
    </w:rPr>
  </w:style>
  <w:style w:type="paragraph" w:customStyle="1" w:styleId="4EA1E3A48DD9413EB0A14AD17508F8C94">
    <w:name w:val="4EA1E3A48DD9413EB0A14AD17508F8C94"/>
    <w:rsid w:val="00AA15E9"/>
    <w:pPr>
      <w:spacing w:after="120" w:line="276" w:lineRule="auto"/>
    </w:pPr>
    <w:rPr>
      <w:rFonts w:ascii="Calibri" w:eastAsia="Times New Roman" w:hAnsi="Calibri" w:cs="Times New Roman"/>
      <w:szCs w:val="24"/>
      <w:lang w:val="en-GB"/>
    </w:rPr>
  </w:style>
  <w:style w:type="paragraph" w:customStyle="1" w:styleId="6E7267E7B38A46288108F0FDFBA9CA78">
    <w:name w:val="6E7267E7B38A46288108F0FDFBA9CA78"/>
    <w:rsid w:val="009041FA"/>
    <w:rPr>
      <w:lang w:val="en-IE" w:eastAsia="en-IE"/>
    </w:rPr>
  </w:style>
  <w:style w:type="paragraph" w:customStyle="1" w:styleId="05151C30A79E4D1499F1BD6B30DF5B05">
    <w:name w:val="05151C30A79E4D1499F1BD6B30DF5B05"/>
    <w:rsid w:val="009041FA"/>
    <w:rPr>
      <w:lang w:val="en-IE" w:eastAsia="en-IE"/>
    </w:rPr>
  </w:style>
  <w:style w:type="paragraph" w:customStyle="1" w:styleId="52D584516FD24D2DAD20498AB394BD94">
    <w:name w:val="52D584516FD24D2DAD20498AB394BD94"/>
    <w:rsid w:val="009041FA"/>
    <w:rPr>
      <w:lang w:val="en-IE" w:eastAsia="en-IE"/>
    </w:rPr>
  </w:style>
  <w:style w:type="paragraph" w:customStyle="1" w:styleId="D5D784056CEE4EBBA7848757590E779C">
    <w:name w:val="D5D784056CEE4EBBA7848757590E779C"/>
    <w:rsid w:val="009041FA"/>
    <w:rPr>
      <w:lang w:val="en-IE" w:eastAsia="en-IE"/>
    </w:rPr>
  </w:style>
  <w:style w:type="paragraph" w:customStyle="1" w:styleId="14C59CB05DCB43E895C3A0280AD1F76A">
    <w:name w:val="14C59CB05DCB43E895C3A0280AD1F76A"/>
    <w:rsid w:val="0085602E"/>
    <w:rPr>
      <w:lang w:val="en-IE" w:eastAsia="en-IE"/>
    </w:rPr>
  </w:style>
  <w:style w:type="paragraph" w:customStyle="1" w:styleId="600E05FC36764FD594EE26394993B5C8">
    <w:name w:val="600E05FC36764FD594EE26394993B5C8"/>
    <w:rsid w:val="00E74482"/>
    <w:rPr>
      <w:lang w:val="en-IE" w:eastAsia="en-IE"/>
    </w:rPr>
  </w:style>
  <w:style w:type="paragraph" w:customStyle="1" w:styleId="9A6F2485719743F8AA974D754B223CFB">
    <w:name w:val="9A6F2485719743F8AA974D754B223CFB"/>
    <w:rsid w:val="00E74482"/>
    <w:rPr>
      <w:lang w:val="en-IE" w:eastAsia="en-IE"/>
    </w:rPr>
  </w:style>
  <w:style w:type="paragraph" w:customStyle="1" w:styleId="BDC0A0D4EFF74AECB960F338E13470F1">
    <w:name w:val="BDC0A0D4EFF74AECB960F338E13470F1"/>
    <w:rsid w:val="00E84A40"/>
    <w:rPr>
      <w:lang w:val="en-IE" w:eastAsia="en-IE"/>
    </w:rPr>
  </w:style>
  <w:style w:type="paragraph" w:customStyle="1" w:styleId="74EEE551E29B41A2826CD35EFAF9652F">
    <w:name w:val="74EEE551E29B41A2826CD35EFAF9652F"/>
    <w:rsid w:val="004368B4"/>
    <w:rPr>
      <w:lang w:val="en-IE" w:eastAsia="en-IE"/>
    </w:rPr>
  </w:style>
  <w:style w:type="paragraph" w:customStyle="1" w:styleId="1F7AF9D59AD84958AA32F6681998FA68">
    <w:name w:val="1F7AF9D59AD84958AA32F6681998FA68"/>
    <w:rsid w:val="004368B4"/>
    <w:rPr>
      <w:lang w:val="en-IE" w:eastAsia="en-IE"/>
    </w:rPr>
  </w:style>
  <w:style w:type="paragraph" w:customStyle="1" w:styleId="9FA0F2366C0E4E358004E90B0C88D159">
    <w:name w:val="9FA0F2366C0E4E358004E90B0C88D159"/>
    <w:rsid w:val="00007BFF"/>
    <w:rPr>
      <w:lang w:val="en-IE" w:eastAsia="en-IE"/>
    </w:rPr>
  </w:style>
  <w:style w:type="paragraph" w:customStyle="1" w:styleId="D0248BDBD1F6430BBD6F5481D293B6D6">
    <w:name w:val="D0248BDBD1F6430BBD6F5481D293B6D6"/>
    <w:rsid w:val="00096EC6"/>
    <w:rPr>
      <w:lang w:val="en-IE" w:eastAsia="en-IE"/>
    </w:rPr>
  </w:style>
  <w:style w:type="paragraph" w:customStyle="1" w:styleId="065C007C41F542EF893FD48D328B1173">
    <w:name w:val="065C007C41F542EF893FD48D328B1173"/>
    <w:rsid w:val="00C3625C"/>
    <w:rPr>
      <w:lang w:val="en-IE" w:eastAsia="en-IE"/>
    </w:rPr>
  </w:style>
  <w:style w:type="paragraph" w:customStyle="1" w:styleId="19A93A38890745738921EE226C4B7553">
    <w:name w:val="19A93A38890745738921EE226C4B7553"/>
    <w:rsid w:val="00C3625C"/>
    <w:rPr>
      <w:lang w:val="en-IE" w:eastAsia="en-IE"/>
    </w:rPr>
  </w:style>
  <w:style w:type="paragraph" w:customStyle="1" w:styleId="CB47A6A9F81D4399BBEAFF3173F285F1">
    <w:name w:val="CB47A6A9F81D4399BBEAFF3173F285F1"/>
    <w:rsid w:val="00352706"/>
    <w:rPr>
      <w:lang w:val="en-IE" w:eastAsia="en-IE"/>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CoverPageProperties xmlns="http://schemas.microsoft.com/office/2006/coverPageProps">
  <PublishDate/>
  <Abstract>The Department of Agriculture, Food and the Marine</Abstract>
  <CompanyAddress/>
  <CompanyPhone/>
  <CompanyFax>An Area Monitoring System Service</CompanyFax>
  <CompanyEmail/>
</CoverPage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eDocs_FileStatus xmlns="http://schemas.microsoft.com/sharepoint/v3">Live</eDocs_FileStatus>
    <eDocs_FileName xmlns="http://schemas.microsoft.com/sharepoint/v3">AGF001-001-2022</eDocs_FileName>
    <_dlc_ExpireDateSaved xmlns="http://schemas.microsoft.com/sharepoint/v3" xsi:nil="true"/>
    <_dlc_ExpireDate xmlns="http://schemas.microsoft.com/sharepoint/v3" xsi:nil="true"/>
    <TaxCatchAll xmlns="6fcdadad-8289-49ad-9329-19987a38ccc7">
      <Value>27</Value>
      <Value>3</Value>
      <Value>29</Value>
      <Value>28</Value>
    </TaxCatchAll>
    <eDocs_FileTopicsTaxHTField0 xmlns="ed21a633-2136-43ec-9de0-8bb95f22cd50">
      <Terms xmlns="http://schemas.microsoft.com/office/infopath/2007/PartnerControls">
        <TermInfo xmlns="http://schemas.microsoft.com/office/infopath/2007/PartnerControls">
          <TermName xmlns="http://schemas.microsoft.com/office/infopath/2007/PartnerControls">eTenders</TermName>
          <TermId xmlns="http://schemas.microsoft.com/office/infopath/2007/PartnerControls">da6e87e8-5151-4aa7-b645-d3055ea4aff8</TermId>
        </TermInfo>
        <TermInfo xmlns="http://schemas.microsoft.com/office/infopath/2007/PartnerControls">
          <TermName xmlns="http://schemas.microsoft.com/office/infopath/2007/PartnerControls">Tender</TermName>
          <TermId xmlns="http://schemas.microsoft.com/office/infopath/2007/PartnerControls">986417b1-2670-4f41-be49-d096193b7e5e</TermId>
        </TermInfo>
      </Terms>
    </eDocs_FileTopicsTaxHTField0>
    <eDocs_SeriesSubSeriesTaxHTField0 xmlns="ed21a633-2136-43ec-9de0-8bb95f22cd50">
      <Terms xmlns="http://schemas.microsoft.com/office/infopath/2007/PartnerControls">
        <TermInfo xmlns="http://schemas.microsoft.com/office/infopath/2007/PartnerControls">
          <TermName xmlns="http://schemas.microsoft.com/office/infopath/2007/PartnerControls">001</TermName>
          <TermId xmlns="http://schemas.microsoft.com/office/infopath/2007/PartnerControls">d0acbed4-d2aa-46d9-b106-ad151dfa0270</TermId>
        </TermInfo>
      </Terms>
    </eDocs_SeriesSubSeriesTaxHTField0>
    <eDocs_YearTaxHTField0 xmlns="ed21a633-2136-43ec-9de0-8bb95f22cd50">
      <Terms xmlns="http://schemas.microsoft.com/office/infopath/2007/PartnerControls">
        <TermInfo xmlns="http://schemas.microsoft.com/office/infopath/2007/PartnerControls">
          <TermName xmlns="http://schemas.microsoft.com/office/infopath/2007/PartnerControls">2022</TermName>
          <TermId xmlns="http://schemas.microsoft.com/office/infopath/2007/PartnerControls">8fb03f2a-c3cf-4498-b443-5004e5f8731e</TermId>
        </TermInfo>
      </Terms>
    </eDocs_YearTaxHTField0>
    <eDocs_DocumentTopicsTaxHTField0 xmlns="ed21a633-2136-43ec-9de0-8bb95f22cd50">
      <Terms xmlns="http://schemas.microsoft.com/office/infopath/2007/PartnerControls"/>
    </eDocs_DocumentTopicsTaxHTField0>
  </documentManagement>
</p:properties>
</file>

<file path=customXml/item4.xml><?xml version="1.0" encoding="utf-8"?>
<?mso-contentType ?>
<spe:Receivers xmlns:spe="http://schemas.microsoft.com/sharepoint/events">
  <Receiver>
    <Name>Microsoft.Office.RecordsManagement.PolicyFeatures.ExpirationEventReceiver</Name>
    <Synchronization>Synchronous</Synchronization>
    <Type>10001</Type>
    <SequenceNumber>101</SequenceNumber>
    <Url/>
    <Assembly>Microsoft.Office.Policy, Version=15.0.0.0,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10002</Type>
    <SequenceNumber>102</SequenceNumber>
    <Url/>
    <Assembly>Microsoft.Office.Policy, Version=15.0.0.0,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10004</Type>
    <SequenceNumber>103</SequenceNumber>
    <Url/>
    <Assembly>Microsoft.Office.Policy, Version=15.0.0.0,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10006</Type>
    <SequenceNumber>104</SequenceNumber>
    <Url/>
    <Assembly>Microsoft.Office.Policy, Version=15.0.0.0,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10009</Type>
    <SequenceNumber>105</SequenceNumber>
    <Url/>
    <Assembly>Microsoft.Office.Policy, Version=15.0.0.0, Culture=neutral, PublicKeyToken=71e9bce111e9429c</Assembly>
    <Class>Microsoft.Office.RecordsManagement.Internal.UpdateExpireDate</Class>
    <Data/>
    <Filter/>
  </Receiver>
</spe:Receivers>
</file>

<file path=customXml/item5.xml><?xml version="1.0" encoding="utf-8"?>
<b:Sources xmlns:b="http://schemas.openxmlformats.org/officeDocument/2006/bibliography" xmlns="http://schemas.openxmlformats.org/officeDocument/2006/bibliography" SelectedStyle="\APASixthEditionOfficeOnline.xsl" StyleName="APA" Version="6"/>
</file>

<file path=customXml/item6.xml><?xml version="1.0" encoding="utf-8"?>
<ct:contentTypeSchema xmlns:ct="http://schemas.microsoft.com/office/2006/metadata/contentType" xmlns:ma="http://schemas.microsoft.com/office/2006/metadata/properties/metaAttributes" ct:_="" ma:_="" ma:contentTypeName="eDocument" ma:contentTypeID="0x0101000BC94875665D404BB1351B53C41FD2C0007BD6D3E1A45FD4418D6F69E6A6E4530E" ma:contentTypeVersion="17" ma:contentTypeDescription="Create a new document for eDocs" ma:contentTypeScope="" ma:versionID="bb79ad8a9d342c676bbd34878ec0f85c">
  <xsd:schema xmlns:xsd="http://www.w3.org/2001/XMLSchema" xmlns:xs="http://www.w3.org/2001/XMLSchema" xmlns:p="http://schemas.microsoft.com/office/2006/metadata/properties" xmlns:ns1="http://schemas.microsoft.com/sharepoint/v3" xmlns:ns2="ed21a633-2136-43ec-9de0-8bb95f22cd50" xmlns:ns3="6fcdadad-8289-49ad-9329-19987a38ccc7" targetNamespace="http://schemas.microsoft.com/office/2006/metadata/properties" ma:root="true" ma:fieldsID="e16398dbbac2179aa85ab9d59c6a7b18" ns1:_="" ns2:_="" ns3:_="">
    <xsd:import namespace="http://schemas.microsoft.com/sharepoint/v3"/>
    <xsd:import namespace="ed21a633-2136-43ec-9de0-8bb95f22cd50"/>
    <xsd:import namespace="6fcdadad-8289-49ad-9329-19987a38ccc7"/>
    <xsd:element name="properties">
      <xsd:complexType>
        <xsd:sequence>
          <xsd:element name="documentManagement">
            <xsd:complexType>
              <xsd:all>
                <xsd:element ref="ns2:eDocs_DocumentTopicsTaxHTField0" minOccurs="0"/>
                <xsd:element ref="ns1:_vti_ItemDeclaredRecord" minOccurs="0"/>
                <xsd:element ref="ns1:_dlc_Exempt" minOccurs="0"/>
                <xsd:element ref="ns1:_dlc_ExpireDateSaved" minOccurs="0"/>
                <xsd:element ref="ns1:_dlc_ExpireDate" minOccurs="0"/>
                <xsd:element ref="ns3:TaxCatchAll" minOccurs="0"/>
                <xsd:element ref="ns2:eDocs_SeriesSubSeriesTaxHTField0" minOccurs="0"/>
                <xsd:element ref="ns2:eDocs_YearTaxHTField0" minOccurs="0"/>
                <xsd:element ref="ns1:eDocs_FileName" minOccurs="0"/>
                <xsd:element ref="ns1:eDocs_FileStatus"/>
                <xsd:element ref="ns2:eDocs_FileTopicsTaxHTField0"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vti_ItemDeclaredRecord" ma:index="10" nillable="true" ma:displayName="Declared Record" ma:hidden="true" ma:internalName="_vti_ItemDeclaredRecord" ma:readOnly="true">
      <xsd:simpleType>
        <xsd:restriction base="dms:DateTime"/>
      </xsd:simpleType>
    </xsd:element>
    <xsd:element name="_dlc_Exempt" ma:index="11" nillable="true" ma:displayName="Exempt from Policy" ma:hidden="true" ma:internalName="_dlc_Exempt" ma:readOnly="true">
      <xsd:simpleType>
        <xsd:restriction base="dms:Unknown"/>
      </xsd:simpleType>
    </xsd:element>
    <xsd:element name="_dlc_ExpireDateSaved" ma:index="12" nillable="true" ma:displayName="Original Expiration Date" ma:hidden="true" ma:internalName="_dlc_ExpireDateSaved" ma:readOnly="true">
      <xsd:simpleType>
        <xsd:restriction base="dms:DateTime"/>
      </xsd:simpleType>
    </xsd:element>
    <xsd:element name="_dlc_ExpireDate" ma:index="13" nillable="true" ma:displayName="Expiration Date" ma:description="" ma:hidden="true" ma:indexed="true" ma:internalName="_dlc_ExpireDate" ma:readOnly="true">
      <xsd:simpleType>
        <xsd:restriction base="dms:DateTime"/>
      </xsd:simpleType>
    </xsd:element>
    <xsd:element name="eDocs_FileName" ma:index="19" nillable="true" ma:displayName="File Name" ma:default="0" ma:description="File Number" ma:indexed="true" ma:internalName="eDocs_FileName">
      <xsd:simpleType>
        <xsd:restriction base="dms:Text">
          <xsd:maxLength value="100"/>
        </xsd:restriction>
      </xsd:simpleType>
    </xsd:element>
    <xsd:element name="eDocs_FileStatus" ma:index="20" ma:displayName="Status" ma:default="Live" ma:description="Current Status of the File. This is set to Live, Archived or sent to National Archives" ma:format="Dropdown" ma:indexed="true" ma:internalName="eDocs_FileStatus">
      <xsd:simpleType>
        <xsd:restriction base="dms:Choice">
          <xsd:enumeration value="Live"/>
          <xsd:enumeration value="Archived"/>
          <xsd:enumeration value="Cancelled"/>
          <xsd:enumeration value="Sent to National Archives"/>
        </xsd:restriction>
      </xsd:simpleType>
    </xsd:element>
  </xsd:schema>
  <xsd:schema xmlns:xsd="http://www.w3.org/2001/XMLSchema" xmlns:xs="http://www.w3.org/2001/XMLSchema" xmlns:dms="http://schemas.microsoft.com/office/2006/documentManagement/types" xmlns:pc="http://schemas.microsoft.com/office/infopath/2007/PartnerControls" targetNamespace="ed21a633-2136-43ec-9de0-8bb95f22cd50" elementFormDefault="qualified">
    <xsd:import namespace="http://schemas.microsoft.com/office/2006/documentManagement/types"/>
    <xsd:import namespace="http://schemas.microsoft.com/office/infopath/2007/PartnerControls"/>
    <xsd:element name="eDocs_DocumentTopicsTaxHTField0" ma:index="9" nillable="true" ma:taxonomy="true" ma:internalName="eDocs_DocumentTopicsTaxHTField0" ma:taxonomyFieldName="eDocs_DocumentTopics" ma:displayName="Document Topics" ma:fieldId="{fbaa881f-c4ae-443f-9fda-fbdd527793df}" ma:taxonomyMulti="true" ma:sspId="638719e2-a8dd-41e9-a1c8-eaacd362d94e" ma:termSetId="1f0875b0-8ca5-4937-8743-5a134dfbd20c" ma:anchorId="00000000-0000-0000-0000-000000000000" ma:open="false" ma:isKeyword="false">
      <xsd:complexType>
        <xsd:sequence>
          <xsd:element ref="pc:Terms" minOccurs="0" maxOccurs="1"/>
        </xsd:sequence>
      </xsd:complexType>
    </xsd:element>
    <xsd:element name="eDocs_SeriesSubSeriesTaxHTField0" ma:index="15" nillable="true" ma:taxonomy="true" ma:internalName="eDocs_SeriesSubSeriesTaxHTField0" ma:taxonomyFieldName="eDocs_SeriesSubSeries" ma:displayName="Sub Series" ma:fieldId="{11f8bb48-43d6-459a-8b80-9123185593c7}" ma:sspId="638719e2-a8dd-41e9-a1c8-eaacd362d94e" ma:termSetId="d1487d56-a514-44f1-aca8-ee79458ab651" ma:anchorId="00000000-0000-0000-0000-000000000000" ma:open="false" ma:isKeyword="false">
      <xsd:complexType>
        <xsd:sequence>
          <xsd:element ref="pc:Terms" minOccurs="0" maxOccurs="1"/>
        </xsd:sequence>
      </xsd:complexType>
    </xsd:element>
    <xsd:element name="eDocs_YearTaxHTField0" ma:index="17" nillable="true" ma:taxonomy="true" ma:internalName="eDocs_YearTaxHTField0" ma:taxonomyFieldName="eDocs_Year" ma:displayName="Year" ma:indexed="true" ma:fieldId="{7b1b8a72-8553-41e1-8dd7-5ce464e281f2}" ma:sspId="638719e2-a8dd-41e9-a1c8-eaacd362d94e" ma:termSetId="acc59e8e-1c4e-4c17-97cb-7d9483177247" ma:anchorId="00000000-0000-0000-0000-000000000000" ma:open="false" ma:isKeyword="false">
      <xsd:complexType>
        <xsd:sequence>
          <xsd:element ref="pc:Terms" minOccurs="0" maxOccurs="1"/>
        </xsd:sequence>
      </xsd:complexType>
    </xsd:element>
    <xsd:element name="eDocs_FileTopicsTaxHTField0" ma:index="21" nillable="true" ma:taxonomy="true" ma:internalName="eDocs_FileTopicsTaxHTField0" ma:taxonomyFieldName="eDocs_FileTopics" ma:displayName="File Topics" ma:fieldId="{602c691f-3efa-402d-ab5c-baa8c240a9e7}" ma:taxonomyMulti="true" ma:sspId="638719e2-a8dd-41e9-a1c8-eaacd362d94e" ma:termSetId="1f0875b0-8ca5-4937-8743-5a134dfbd20c"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6fcdadad-8289-49ad-9329-19987a38ccc7"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1ee0fa79-a6d4-4f97-a7c1-2a52986a0a47}" ma:internalName="TaxCatchAll" ma:showField="CatchAllData" ma:web="6fcdadad-8289-49ad-9329-19987a38ccc7">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7.xml><?xml version="1.0" encoding="utf-8"?>
<?mso-contentType ?>
<p:Policy xmlns:p="office.server.policy" id="" local="true">
  <p:Name>eDocument</p:Name>
  <p:Description/>
  <p:Statement/>
  <p:PolicyItems>
    <p:PolicyItem featureId="Microsoft.Office.RecordsManagement.PolicyFeatures.Expiration" staticId="0x0101000BC94875665D404BB1351B53C41FD2C0|151133126" UniqueId="03cc8690-b8fc-44c5-a4e1-1d2d46c26f9a">
      <p:Name>Retention</p:Name>
      <p:Description>Automatic scheduling of content for processing, and performing a retention action on content that has reached its due date.</p:Description>
      <p:CustomData>
        <Schedules nextStageId="3" default="false">
          <Schedule type="Default">
            <stages>
              <data stageId="1">
                <formula id="Microsoft.Office.RecordsManagement.PolicyFeatures.Expiration.Formula.BuiltIn">
                  <number>3</number>
                  <property>Modified</property>
                  <period>months</period>
                </formula>
                <action type="action" id="Microsoft.Office.RecordsManagement.PolicyFeatures.Expiration.Action.DeletePreviousVersions"/>
              </data>
            </stages>
          </Schedule>
          <Schedule type="Record">
            <stages>
              <data stageId="2">
                <formula id="Microsoft.Office.RecordsManagement.PolicyFeatures.Expiration.Formula.BuiltIn">
                  <number>3</number>
                  <property>Modified</property>
                  <propertyId>8c06beca-0777-48f7-91c7-6da68bc07b69</propertyId>
                  <period>months</period>
                </formula>
                <action type="action" id="Microsoft.Office.RecordsManagement.PolicyFeatures.Expiration.Action.DeletePreviousVersions"/>
              </data>
            </stages>
          </Schedule>
        </Schedules>
      </p:CustomData>
    </p:PolicyItem>
  </p:PolicyItems>
</p:Policy>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0C00EEAA-E208-47F1-B94E-D359E440248E}">
  <ds:schemaRefs>
    <ds:schemaRef ds:uri="http://schemas.microsoft.com/sharepoint/v3/contenttype/forms"/>
  </ds:schemaRefs>
</ds:datastoreItem>
</file>

<file path=customXml/itemProps3.xml><?xml version="1.0" encoding="utf-8"?>
<ds:datastoreItem xmlns:ds="http://schemas.openxmlformats.org/officeDocument/2006/customXml" ds:itemID="{150FF90B-086E-4878-B208-0FADAFB2ACCF}">
  <ds:schemaRefs>
    <ds:schemaRef ds:uri="ed21a633-2136-43ec-9de0-8bb95f22cd50"/>
    <ds:schemaRef ds:uri="http://schemas.microsoft.com/office/2006/documentManagement/types"/>
    <ds:schemaRef ds:uri="http://purl.org/dc/terms/"/>
    <ds:schemaRef ds:uri="6fcdadad-8289-49ad-9329-19987a38ccc7"/>
    <ds:schemaRef ds:uri="http://schemas.openxmlformats.org/package/2006/metadata/core-properties"/>
    <ds:schemaRef ds:uri="http://schemas.microsoft.com/sharepoint/v3"/>
    <ds:schemaRef ds:uri="http://schemas.microsoft.com/office/infopath/2007/PartnerControls"/>
    <ds:schemaRef ds:uri="http://purl.org/dc/elements/1.1/"/>
    <ds:schemaRef ds:uri="http://schemas.microsoft.com/office/2006/metadata/properties"/>
    <ds:schemaRef ds:uri="http://www.w3.org/XML/1998/namespace"/>
    <ds:schemaRef ds:uri="http://purl.org/dc/dcmitype/"/>
  </ds:schemaRefs>
</ds:datastoreItem>
</file>

<file path=customXml/itemProps4.xml><?xml version="1.0" encoding="utf-8"?>
<ds:datastoreItem xmlns:ds="http://schemas.openxmlformats.org/officeDocument/2006/customXml" ds:itemID="{6005AF2E-6F7F-4143-98EE-A434FD6C9701}">
  <ds:schemaRefs>
    <ds:schemaRef ds:uri="http://schemas.microsoft.com/sharepoint/events"/>
  </ds:schemaRefs>
</ds:datastoreItem>
</file>

<file path=customXml/itemProps5.xml><?xml version="1.0" encoding="utf-8"?>
<ds:datastoreItem xmlns:ds="http://schemas.openxmlformats.org/officeDocument/2006/customXml" ds:itemID="{00BD4498-ED64-4B6F-993E-0C218C41ADB2}">
  <ds:schemaRefs>
    <ds:schemaRef ds:uri="http://schemas.openxmlformats.org/officeDocument/2006/bibliography"/>
  </ds:schemaRefs>
</ds:datastoreItem>
</file>

<file path=customXml/itemProps6.xml><?xml version="1.0" encoding="utf-8"?>
<ds:datastoreItem xmlns:ds="http://schemas.openxmlformats.org/officeDocument/2006/customXml" ds:itemID="{106D2A0B-10C7-4DFB-8B74-1CA56331F2F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ed21a633-2136-43ec-9de0-8bb95f22cd50"/>
    <ds:schemaRef ds:uri="6fcdadad-8289-49ad-9329-19987a38ccc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7.xml><?xml version="1.0" encoding="utf-8"?>
<ds:datastoreItem xmlns:ds="http://schemas.openxmlformats.org/officeDocument/2006/customXml" ds:itemID="{34C2BA8D-F94C-44D2-B992-C9FEE66A8701}">
  <ds:schemaRefs>
    <ds:schemaRef ds:uri="office.server.policy"/>
  </ds:schemaRefs>
</ds:datastoreItem>
</file>

<file path=docProps/app.xml><?xml version="1.0" encoding="utf-8"?>
<Properties xmlns="http://schemas.openxmlformats.org/officeDocument/2006/extended-properties" xmlns:vt="http://schemas.openxmlformats.org/officeDocument/2006/docPropsVTypes">
  <Template>Normal</Template>
  <TotalTime>17</TotalTime>
  <Pages>129</Pages>
  <Words>39274</Words>
  <Characters>223867</Characters>
  <Application>Microsoft Office Word</Application>
  <DocSecurity>0</DocSecurity>
  <Lines>1865</Lines>
  <Paragraphs>525</Paragraphs>
  <ScaleCrop>false</ScaleCrop>
  <HeadingPairs>
    <vt:vector size="2" baseType="variant">
      <vt:variant>
        <vt:lpstr>Title</vt:lpstr>
      </vt:variant>
      <vt:variant>
        <vt:i4>1</vt:i4>
      </vt:variant>
    </vt:vector>
  </HeadingPairs>
  <TitlesOfParts>
    <vt:vector size="1" baseType="lpstr">
      <vt:lpstr/>
    </vt:vector>
  </TitlesOfParts>
  <Company>Microsoft</Company>
  <LinksUpToDate>false</LinksUpToDate>
  <CharactersWithSpaces>262616</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Denise</dc:creator>
  <cp:keywords/>
  <dc:description/>
  <cp:lastModifiedBy>Meehan, Rosanne</cp:lastModifiedBy>
  <cp:revision>5</cp:revision>
  <cp:lastPrinted>2022-03-15T12:08:00Z</cp:lastPrinted>
  <dcterms:created xsi:type="dcterms:W3CDTF">2022-03-16T15:18:00Z</dcterms:created>
  <dcterms:modified xsi:type="dcterms:W3CDTF">2022-03-16T15:34:00Z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0x0101000BC94875665D404BB1351B53C41FD2C0007BD6D3E1A45FD4418D6F69E6A6E4530E</vt:lpwstr>
  </property>
  <property fmtid="{D5CDD505-2E9C-101B-9397-08002B2CF9AE}" pid="3" name="eDocs_FileTopics">
    <vt:lpwstr>28;#eTenders|da6e87e8-5151-4aa7-b645-d3055ea4aff8;#27;#Tender|986417b1-2670-4f41-be49-d096193b7e5e</vt:lpwstr>
  </property>
  <property fmtid="{D5CDD505-2E9C-101B-9397-08002B2CF9AE}" pid="4" name="eDocs_DocumentTopics">
    <vt:lpwstr/>
  </property>
  <property fmtid="{D5CDD505-2E9C-101B-9397-08002B2CF9AE}" pid="5" name="eDocs_Year">
    <vt:lpwstr>29;#2022|8fb03f2a-c3cf-4498-b443-5004e5f8731e</vt:lpwstr>
  </property>
  <property fmtid="{D5CDD505-2E9C-101B-9397-08002B2CF9AE}" pid="6" name="eDocs_SeriesSubSeries">
    <vt:lpwstr>3;#001|d0acbed4-d2aa-46d9-b106-ad151dfa0270</vt:lpwstr>
  </property>
  <property fmtid="{D5CDD505-2E9C-101B-9397-08002B2CF9AE}" pid="7" name="_dlc_policyId">
    <vt:lpwstr>0x0101000BC94875665D404BB1351B53C41FD2C0|151133126</vt:lpwstr>
  </property>
  <property fmtid="{D5CDD505-2E9C-101B-9397-08002B2CF9AE}" pid="8" name="ItemRetentionFormula">
    <vt:lpwstr/>
  </property>
  <property fmtid="{D5CDD505-2E9C-101B-9397-08002B2CF9AE}" pid="9" name="_docset_NoMedatataSyncRequired">
    <vt:lpwstr>False</vt:lpwstr>
  </property>
  <property fmtid="{D5CDD505-2E9C-101B-9397-08002B2CF9AE}" pid="10" name="_dlc_LastRun">
    <vt:lpwstr>11/30/2019 23:00:37</vt:lpwstr>
  </property>
  <property fmtid="{D5CDD505-2E9C-101B-9397-08002B2CF9AE}" pid="11" name="_dlc_ItemStageId">
    <vt:lpwstr>1</vt:lpwstr>
  </property>
  <property fmtid="{D5CDD505-2E9C-101B-9397-08002B2CF9AE}" pid="12" name="eDocs_SecurityClassification">
    <vt:lpwstr/>
  </property>
  <property fmtid="{D5CDD505-2E9C-101B-9397-08002B2CF9AE}" pid="13" name="eDocs_SecurityClassificationTaxHTField0">
    <vt:lpwstr/>
  </property>
</Properties>
</file>