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26"/>
  </p:notesMasterIdLst>
  <p:sldIdLst>
    <p:sldId id="259" r:id="rId2"/>
    <p:sldId id="347" r:id="rId3"/>
    <p:sldId id="388" r:id="rId4"/>
    <p:sldId id="389" r:id="rId5"/>
    <p:sldId id="392" r:id="rId6"/>
    <p:sldId id="390" r:id="rId7"/>
    <p:sldId id="391" r:id="rId8"/>
    <p:sldId id="393" r:id="rId9"/>
    <p:sldId id="404" r:id="rId10"/>
    <p:sldId id="399" r:id="rId11"/>
    <p:sldId id="400" r:id="rId12"/>
    <p:sldId id="407" r:id="rId13"/>
    <p:sldId id="408" r:id="rId14"/>
    <p:sldId id="409" r:id="rId15"/>
    <p:sldId id="394" r:id="rId16"/>
    <p:sldId id="395" r:id="rId17"/>
    <p:sldId id="401" r:id="rId18"/>
    <p:sldId id="397" r:id="rId19"/>
    <p:sldId id="398" r:id="rId20"/>
    <p:sldId id="405" r:id="rId21"/>
    <p:sldId id="406" r:id="rId22"/>
    <p:sldId id="402" r:id="rId23"/>
    <p:sldId id="403" r:id="rId24"/>
    <p:sldId id="3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8C9B"/>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6395" autoAdjust="0"/>
  </p:normalViewPr>
  <p:slideViewPr>
    <p:cSldViewPr snapToGrid="0">
      <p:cViewPr varScale="1">
        <p:scale>
          <a:sx n="121" d="100"/>
          <a:sy n="121" d="100"/>
        </p:scale>
        <p:origin x="120" y="58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9BBC4-5732-42D1-B388-3A657A1B0546}" type="datetimeFigureOut">
              <a:rPr lang="en-IE" smtClean="0"/>
              <a:t>02/03/2023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CEFF0-EBF2-4212-9019-07847B01940F}" type="slidenum">
              <a:rPr lang="en-IE" smtClean="0"/>
              <a:t>‹#›</a:t>
            </a:fld>
            <a:endParaRPr lang="en-IE"/>
          </a:p>
        </p:txBody>
      </p:sp>
    </p:spTree>
    <p:extLst>
      <p:ext uri="{BB962C8B-B14F-4D97-AF65-F5344CB8AC3E}">
        <p14:creationId xmlns:p14="http://schemas.microsoft.com/office/powerpoint/2010/main" val="3030729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US" sz="12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1536866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River levels are set to ELEVATED in the north west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for smaller quick responding 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Tomorrow this extends to many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 Saturday many places remain ELEVATED due to the high rainfall totals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solidFill>
                  <a:srgbClr val="595959"/>
                </a:solidFill>
              </a:rPr>
              <a:pPr/>
              <a:t>12</a:t>
            </a:fld>
            <a:endParaRPr lang="en-US" dirty="0">
              <a:solidFill>
                <a:srgbClr val="595959"/>
              </a:solidFill>
            </a:endParaRPr>
          </a:p>
        </p:txBody>
      </p:sp>
    </p:spTree>
    <p:extLst>
      <p:ext uri="{BB962C8B-B14F-4D97-AF65-F5344CB8AC3E}">
        <p14:creationId xmlns:p14="http://schemas.microsoft.com/office/powerpoint/2010/main" val="4093787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River levels are set to ELEVATED in the north west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for smaller quick responding 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Tomorrow this extends to many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 Saturday many places remain ELEVATED due to the high rainfall totals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solidFill>
                  <a:srgbClr val="595959"/>
                </a:solidFill>
              </a:rPr>
              <a:pPr/>
              <a:t>13</a:t>
            </a:fld>
            <a:endParaRPr lang="en-US" dirty="0">
              <a:solidFill>
                <a:srgbClr val="595959"/>
              </a:solidFill>
            </a:endParaRPr>
          </a:p>
        </p:txBody>
      </p:sp>
    </p:spTree>
    <p:extLst>
      <p:ext uri="{BB962C8B-B14F-4D97-AF65-F5344CB8AC3E}">
        <p14:creationId xmlns:p14="http://schemas.microsoft.com/office/powerpoint/2010/main" val="564709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River levels are set to ELEVATED in the north west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for smaller quick responding 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Tomorrow this extends to many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 Saturday many places remain ELEVATED due to the high rainfall totals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solidFill>
                  <a:srgbClr val="595959"/>
                </a:solidFill>
              </a:rPr>
              <a:pPr/>
              <a:t>14</a:t>
            </a:fld>
            <a:endParaRPr lang="en-US" dirty="0">
              <a:solidFill>
                <a:srgbClr val="595959"/>
              </a:solidFill>
            </a:endParaRPr>
          </a:p>
        </p:txBody>
      </p:sp>
    </p:spTree>
    <p:extLst>
      <p:ext uri="{BB962C8B-B14F-4D97-AF65-F5344CB8AC3E}">
        <p14:creationId xmlns:p14="http://schemas.microsoft.com/office/powerpoint/2010/main" val="2258973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River levels are set to ELEVATED in the north west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for smaller quick responding 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Tomorrow this extends to many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 Saturday many places remain ELEVATED due to the high rainfall totals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solidFill>
                  <a:srgbClr val="595959"/>
                </a:solidFill>
              </a:rPr>
              <a:pPr/>
              <a:t>15</a:t>
            </a:fld>
            <a:endParaRPr lang="en-US" dirty="0">
              <a:solidFill>
                <a:srgbClr val="595959"/>
              </a:solidFill>
            </a:endParaRPr>
          </a:p>
        </p:txBody>
      </p:sp>
    </p:spTree>
    <p:extLst>
      <p:ext uri="{BB962C8B-B14F-4D97-AF65-F5344CB8AC3E}">
        <p14:creationId xmlns:p14="http://schemas.microsoft.com/office/powerpoint/2010/main" val="3524258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River levels are set to ELEVATED in the north west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for smaller quick responding 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Tomorrow this extends to many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 Saturday many places remain ELEVATED due to the high rainfall totals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solidFill>
                  <a:srgbClr val="595959"/>
                </a:solidFill>
              </a:rPr>
              <a:pPr/>
              <a:t>16</a:t>
            </a:fld>
            <a:endParaRPr lang="en-US" dirty="0">
              <a:solidFill>
                <a:srgbClr val="595959"/>
              </a:solidFill>
            </a:endParaRPr>
          </a:p>
        </p:txBody>
      </p:sp>
    </p:spTree>
    <p:extLst>
      <p:ext uri="{BB962C8B-B14F-4D97-AF65-F5344CB8AC3E}">
        <p14:creationId xmlns:p14="http://schemas.microsoft.com/office/powerpoint/2010/main" val="1270707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River levels are set to ELEVATED in the north west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for smaller quick responding 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Tomorrow this extends to many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 Saturday many places remain ELEVATED due to the high rainfall totals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solidFill>
                  <a:srgbClr val="595959"/>
                </a:solidFill>
              </a:rPr>
              <a:pPr/>
              <a:t>17</a:t>
            </a:fld>
            <a:endParaRPr lang="en-US" dirty="0">
              <a:solidFill>
                <a:srgbClr val="595959"/>
              </a:solidFill>
            </a:endParaRPr>
          </a:p>
        </p:txBody>
      </p:sp>
    </p:spTree>
    <p:extLst>
      <p:ext uri="{BB962C8B-B14F-4D97-AF65-F5344CB8AC3E}">
        <p14:creationId xmlns:p14="http://schemas.microsoft.com/office/powerpoint/2010/main" val="3684805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River levels are set to ELEVATED in the north west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for smaller quick responding 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Tomorrow this extends to many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 Saturday many places remain ELEVATED due to the high rainfall totals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solidFill>
                  <a:srgbClr val="595959"/>
                </a:solidFill>
              </a:rPr>
              <a:pPr/>
              <a:t>18</a:t>
            </a:fld>
            <a:endParaRPr lang="en-US" dirty="0">
              <a:solidFill>
                <a:srgbClr val="595959"/>
              </a:solidFill>
            </a:endParaRPr>
          </a:p>
        </p:txBody>
      </p:sp>
    </p:spTree>
    <p:extLst>
      <p:ext uri="{BB962C8B-B14F-4D97-AF65-F5344CB8AC3E}">
        <p14:creationId xmlns:p14="http://schemas.microsoft.com/office/powerpoint/2010/main" val="3951473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River levels are set to ELEVATED in the north west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for smaller quick responding 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Tomorrow this extends to many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 Saturday many places remain ELEVATED due to the high rainfall totals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solidFill>
                  <a:srgbClr val="595959"/>
                </a:solidFill>
              </a:rPr>
              <a:pPr/>
              <a:t>19</a:t>
            </a:fld>
            <a:endParaRPr lang="en-US" dirty="0">
              <a:solidFill>
                <a:srgbClr val="595959"/>
              </a:solidFill>
            </a:endParaRPr>
          </a:p>
        </p:txBody>
      </p:sp>
    </p:spTree>
    <p:extLst>
      <p:ext uri="{BB962C8B-B14F-4D97-AF65-F5344CB8AC3E}">
        <p14:creationId xmlns:p14="http://schemas.microsoft.com/office/powerpoint/2010/main" val="2057666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River levels are set to ELEVATED in the north west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for smaller quick responding 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Tomorrow this extends to many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 Saturday many places remain ELEVATED due to the high rainfall totals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solidFill>
                  <a:srgbClr val="595959"/>
                </a:solidFill>
              </a:rPr>
              <a:pPr/>
              <a:t>20</a:t>
            </a:fld>
            <a:endParaRPr lang="en-US" dirty="0">
              <a:solidFill>
                <a:srgbClr val="595959"/>
              </a:solidFill>
            </a:endParaRPr>
          </a:p>
        </p:txBody>
      </p:sp>
    </p:spTree>
    <p:extLst>
      <p:ext uri="{BB962C8B-B14F-4D97-AF65-F5344CB8AC3E}">
        <p14:creationId xmlns:p14="http://schemas.microsoft.com/office/powerpoint/2010/main" val="1162019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River levels are set to ELEVATED in the north west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for smaller quick responding 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Tomorrow this extends to many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 Saturday many places remain ELEVATED due to the high rainfall totals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solidFill>
                  <a:srgbClr val="595959"/>
                </a:solidFill>
              </a:rPr>
              <a:pPr/>
              <a:t>21</a:t>
            </a:fld>
            <a:endParaRPr lang="en-US" dirty="0">
              <a:solidFill>
                <a:srgbClr val="595959"/>
              </a:solidFill>
            </a:endParaRPr>
          </a:p>
        </p:txBody>
      </p:sp>
    </p:spTree>
    <p:extLst>
      <p:ext uri="{BB962C8B-B14F-4D97-AF65-F5344CB8AC3E}">
        <p14:creationId xmlns:p14="http://schemas.microsoft.com/office/powerpoint/2010/main" val="3569804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River levels are set to ELEVATED in the north west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for smaller quick responding 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Tomorrow this extends to many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 Saturday many places remain ELEVATED due to the high rainfall totals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solidFill>
                  <a:srgbClr val="595959"/>
                </a:solidFill>
              </a:rPr>
              <a:pPr/>
              <a:t>2</a:t>
            </a:fld>
            <a:endParaRPr lang="en-US" dirty="0">
              <a:solidFill>
                <a:srgbClr val="595959"/>
              </a:solidFill>
            </a:endParaRPr>
          </a:p>
        </p:txBody>
      </p:sp>
    </p:spTree>
    <p:extLst>
      <p:ext uri="{BB962C8B-B14F-4D97-AF65-F5344CB8AC3E}">
        <p14:creationId xmlns:p14="http://schemas.microsoft.com/office/powerpoint/2010/main" val="1924593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River levels are set to ELEVATED in the north west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for smaller quick responding 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Tomorrow this extends to many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 Saturday many places remain ELEVATED due to the high rainfall totals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solidFill>
                  <a:srgbClr val="595959"/>
                </a:solidFill>
              </a:rPr>
              <a:pPr/>
              <a:t>22</a:t>
            </a:fld>
            <a:endParaRPr lang="en-US" dirty="0">
              <a:solidFill>
                <a:srgbClr val="595959"/>
              </a:solidFill>
            </a:endParaRPr>
          </a:p>
        </p:txBody>
      </p:sp>
    </p:spTree>
    <p:extLst>
      <p:ext uri="{BB962C8B-B14F-4D97-AF65-F5344CB8AC3E}">
        <p14:creationId xmlns:p14="http://schemas.microsoft.com/office/powerpoint/2010/main" val="2481217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River levels are set to ELEVATED in the north west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for smaller quick responding 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Tomorrow this extends to many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 Saturday many places remain ELEVATED due to the high rainfall totals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solidFill>
                  <a:srgbClr val="595959"/>
                </a:solidFill>
              </a:rPr>
              <a:pPr/>
              <a:t>23</a:t>
            </a:fld>
            <a:endParaRPr lang="en-US" dirty="0">
              <a:solidFill>
                <a:srgbClr val="595959"/>
              </a:solidFill>
            </a:endParaRPr>
          </a:p>
        </p:txBody>
      </p:sp>
    </p:spTree>
    <p:extLst>
      <p:ext uri="{BB962C8B-B14F-4D97-AF65-F5344CB8AC3E}">
        <p14:creationId xmlns:p14="http://schemas.microsoft.com/office/powerpoint/2010/main" val="4228148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31CEFF0-EBF2-4212-9019-07847B01940F}" type="slidenum">
              <a:rPr lang="en-IE" smtClean="0"/>
              <a:t>24</a:t>
            </a:fld>
            <a:endParaRPr lang="en-IE"/>
          </a:p>
        </p:txBody>
      </p:sp>
    </p:spTree>
    <p:extLst>
      <p:ext uri="{BB962C8B-B14F-4D97-AF65-F5344CB8AC3E}">
        <p14:creationId xmlns:p14="http://schemas.microsoft.com/office/powerpoint/2010/main" val="1213538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River levels are set to ELEVATED in the north west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for smaller quick responding 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Tomorrow this extends to many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 Saturday many places remain ELEVATED due to the high rainfall totals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solidFill>
                  <a:srgbClr val="595959"/>
                </a:solidFill>
              </a:rPr>
              <a:pPr/>
              <a:t>3</a:t>
            </a:fld>
            <a:endParaRPr lang="en-US" dirty="0">
              <a:solidFill>
                <a:srgbClr val="595959"/>
              </a:solidFill>
            </a:endParaRPr>
          </a:p>
        </p:txBody>
      </p:sp>
    </p:spTree>
    <p:extLst>
      <p:ext uri="{BB962C8B-B14F-4D97-AF65-F5344CB8AC3E}">
        <p14:creationId xmlns:p14="http://schemas.microsoft.com/office/powerpoint/2010/main" val="2098153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River levels are set to ELEVATED in the north west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for smaller quick responding 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Tomorrow this extends to many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 Saturday many places remain ELEVATED due to the high rainfall totals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solidFill>
                  <a:srgbClr val="595959"/>
                </a:solidFill>
              </a:rPr>
              <a:pPr/>
              <a:t>4</a:t>
            </a:fld>
            <a:endParaRPr lang="en-US" dirty="0">
              <a:solidFill>
                <a:srgbClr val="595959"/>
              </a:solidFill>
            </a:endParaRPr>
          </a:p>
        </p:txBody>
      </p:sp>
    </p:spTree>
    <p:extLst>
      <p:ext uri="{BB962C8B-B14F-4D97-AF65-F5344CB8AC3E}">
        <p14:creationId xmlns:p14="http://schemas.microsoft.com/office/powerpoint/2010/main" val="4142330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River levels are set to ELEVATED in the north west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for smaller quick responding 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Tomorrow this extends to many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 Saturday many places remain ELEVATED due to the high rainfall totals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solidFill>
                  <a:srgbClr val="595959"/>
                </a:solidFill>
              </a:rPr>
              <a:pPr/>
              <a:t>6</a:t>
            </a:fld>
            <a:endParaRPr lang="en-US" dirty="0">
              <a:solidFill>
                <a:srgbClr val="595959"/>
              </a:solidFill>
            </a:endParaRPr>
          </a:p>
        </p:txBody>
      </p:sp>
    </p:spTree>
    <p:extLst>
      <p:ext uri="{BB962C8B-B14F-4D97-AF65-F5344CB8AC3E}">
        <p14:creationId xmlns:p14="http://schemas.microsoft.com/office/powerpoint/2010/main" val="2225083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River levels are set to ELEVATED in the north west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for smaller quick responding 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Tomorrow this extends to many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 Saturday many places remain ELEVATED due to the high rainfall totals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solidFill>
                  <a:srgbClr val="595959"/>
                </a:solidFill>
              </a:rPr>
              <a:pPr/>
              <a:t>7</a:t>
            </a:fld>
            <a:endParaRPr lang="en-US" dirty="0">
              <a:solidFill>
                <a:srgbClr val="595959"/>
              </a:solidFill>
            </a:endParaRPr>
          </a:p>
        </p:txBody>
      </p:sp>
    </p:spTree>
    <p:extLst>
      <p:ext uri="{BB962C8B-B14F-4D97-AF65-F5344CB8AC3E}">
        <p14:creationId xmlns:p14="http://schemas.microsoft.com/office/powerpoint/2010/main" val="2941282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River levels are set to ELEVATED in the north west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for smaller quick responding 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Tomorrow this extends to many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 Saturday many places remain ELEVATED due to the high rainfall totals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solidFill>
                  <a:srgbClr val="595959"/>
                </a:solidFill>
              </a:rPr>
              <a:pPr/>
              <a:t>9</a:t>
            </a:fld>
            <a:endParaRPr lang="en-US" dirty="0">
              <a:solidFill>
                <a:srgbClr val="595959"/>
              </a:solidFill>
            </a:endParaRPr>
          </a:p>
        </p:txBody>
      </p:sp>
    </p:spTree>
    <p:extLst>
      <p:ext uri="{BB962C8B-B14F-4D97-AF65-F5344CB8AC3E}">
        <p14:creationId xmlns:p14="http://schemas.microsoft.com/office/powerpoint/2010/main" val="1064158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River levels are set to ELEVATED in the north west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for smaller quick responding 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Tomorrow this extends to many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 Saturday many places remain ELEVATED due to the high rainfall totals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solidFill>
                  <a:srgbClr val="595959"/>
                </a:solidFill>
              </a:rPr>
              <a:pPr/>
              <a:t>10</a:t>
            </a:fld>
            <a:endParaRPr lang="en-US" dirty="0">
              <a:solidFill>
                <a:srgbClr val="595959"/>
              </a:solidFill>
            </a:endParaRPr>
          </a:p>
        </p:txBody>
      </p:sp>
    </p:spTree>
    <p:extLst>
      <p:ext uri="{BB962C8B-B14F-4D97-AF65-F5344CB8AC3E}">
        <p14:creationId xmlns:p14="http://schemas.microsoft.com/office/powerpoint/2010/main" val="2417226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River levels are set to ELEVATED in the north west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for smaller quick responding 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Tomorrow this extends to many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 Saturday many places remain ELEVATED due to the high rainfall totals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solidFill>
                  <a:srgbClr val="595959"/>
                </a:solidFill>
              </a:rPr>
              <a:pPr/>
              <a:t>11</a:t>
            </a:fld>
            <a:endParaRPr lang="en-US" dirty="0">
              <a:solidFill>
                <a:srgbClr val="595959"/>
              </a:solidFill>
            </a:endParaRPr>
          </a:p>
        </p:txBody>
      </p:sp>
    </p:spTree>
    <p:extLst>
      <p:ext uri="{BB962C8B-B14F-4D97-AF65-F5344CB8AC3E}">
        <p14:creationId xmlns:p14="http://schemas.microsoft.com/office/powerpoint/2010/main" val="1071102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tif"/><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cid:image004.png@01D3C6A8.664464C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FA781B-8A4A-4521-9349-EA083FC69707}" type="datetimeFigureOut">
              <a:rPr lang="en-IE" smtClean="0"/>
              <a:t>02/03/2023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EC68606-8195-40E7-B716-5175A96642BC}" type="slidenum">
              <a:rPr lang="en-IE" smtClean="0"/>
              <a:t>‹#›</a:t>
            </a:fld>
            <a:endParaRPr lang="en-IE"/>
          </a:p>
        </p:txBody>
      </p:sp>
    </p:spTree>
    <p:extLst>
      <p:ext uri="{BB962C8B-B14F-4D97-AF65-F5344CB8AC3E}">
        <p14:creationId xmlns:p14="http://schemas.microsoft.com/office/powerpoint/2010/main" val="47090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FA781B-8A4A-4521-9349-EA083FC69707}" type="datetimeFigureOut">
              <a:rPr lang="en-IE" smtClean="0"/>
              <a:t>02/03/2023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EC68606-8195-40E7-B716-5175A96642BC}" type="slidenum">
              <a:rPr lang="en-IE" smtClean="0"/>
              <a:t>‹#›</a:t>
            </a:fld>
            <a:endParaRPr lang="en-IE"/>
          </a:p>
        </p:txBody>
      </p:sp>
    </p:spTree>
    <p:extLst>
      <p:ext uri="{BB962C8B-B14F-4D97-AF65-F5344CB8AC3E}">
        <p14:creationId xmlns:p14="http://schemas.microsoft.com/office/powerpoint/2010/main" val="369442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FA781B-8A4A-4521-9349-EA083FC69707}" type="datetimeFigureOut">
              <a:rPr lang="en-IE" smtClean="0"/>
              <a:t>02/03/2023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EC68606-8195-40E7-B716-5175A96642BC}" type="slidenum">
              <a:rPr lang="en-IE" smtClean="0"/>
              <a:t>‹#›</a:t>
            </a:fld>
            <a:endParaRPr lang="en-IE"/>
          </a:p>
        </p:txBody>
      </p:sp>
    </p:spTree>
    <p:extLst>
      <p:ext uri="{BB962C8B-B14F-4D97-AF65-F5344CB8AC3E}">
        <p14:creationId xmlns:p14="http://schemas.microsoft.com/office/powerpoint/2010/main" val="1428106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Picture">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3215" y="0"/>
            <a:ext cx="9144000" cy="6858000"/>
          </a:xfrm>
          <a:prstGeom prst="rect">
            <a:avLst/>
          </a:prstGeom>
        </p:spPr>
      </p:pic>
      <p:sp>
        <p:nvSpPr>
          <p:cNvPr id="10" name="Rectangle 5"/>
          <p:cNvSpPr>
            <a:spLocks noChangeArrowheads="1"/>
          </p:cNvSpPr>
          <p:nvPr/>
        </p:nvSpPr>
        <p:spPr bwMode="white">
          <a:xfrm>
            <a:off x="3628650" y="-14362"/>
            <a:ext cx="8572397" cy="6907165"/>
          </a:xfrm>
          <a:custGeom>
            <a:avLst/>
            <a:gdLst>
              <a:gd name="connsiteX0" fmla="*/ 613328 w 4851950"/>
              <a:gd name="connsiteY0" fmla="*/ 0 h 6858000"/>
              <a:gd name="connsiteX1" fmla="*/ 4699550 w 4851950"/>
              <a:gd name="connsiteY1" fmla="*/ 0 h 6858000"/>
              <a:gd name="connsiteX2" fmla="*/ 4850363 w 4851950"/>
              <a:gd name="connsiteY2" fmla="*/ 0 h 6858000"/>
              <a:gd name="connsiteX3" fmla="*/ 4851950 w 4851950"/>
              <a:gd name="connsiteY3" fmla="*/ 0 h 6858000"/>
              <a:gd name="connsiteX4" fmla="*/ 4851950 w 4851950"/>
              <a:gd name="connsiteY4" fmla="*/ 6858000 h 6858000"/>
              <a:gd name="connsiteX5" fmla="*/ 4850363 w 4851950"/>
              <a:gd name="connsiteY5" fmla="*/ 6858000 h 6858000"/>
              <a:gd name="connsiteX6" fmla="*/ 4699550 w 4851950"/>
              <a:gd name="connsiteY6" fmla="*/ 6858000 h 6858000"/>
              <a:gd name="connsiteX7" fmla="*/ 867328 w 4851950"/>
              <a:gd name="connsiteY7" fmla="*/ 6858000 h 6858000"/>
              <a:gd name="connsiteX8" fmla="*/ 1505503 w 4851950"/>
              <a:gd name="connsiteY8" fmla="*/ 4337050 h 6858000"/>
              <a:gd name="connsiteX9" fmla="*/ 613328 w 4851950"/>
              <a:gd name="connsiteY9" fmla="*/ 0 h 6858000"/>
              <a:gd name="connsiteX0" fmla="*/ 1807326 w 6045948"/>
              <a:gd name="connsiteY0" fmla="*/ 0 h 6858000"/>
              <a:gd name="connsiteX1" fmla="*/ 5893548 w 6045948"/>
              <a:gd name="connsiteY1" fmla="*/ 0 h 6858000"/>
              <a:gd name="connsiteX2" fmla="*/ 6044361 w 6045948"/>
              <a:gd name="connsiteY2" fmla="*/ 0 h 6858000"/>
              <a:gd name="connsiteX3" fmla="*/ 6045948 w 6045948"/>
              <a:gd name="connsiteY3" fmla="*/ 0 h 6858000"/>
              <a:gd name="connsiteX4" fmla="*/ 6045948 w 6045948"/>
              <a:gd name="connsiteY4" fmla="*/ 6858000 h 6858000"/>
              <a:gd name="connsiteX5" fmla="*/ 6044361 w 6045948"/>
              <a:gd name="connsiteY5" fmla="*/ 6858000 h 6858000"/>
              <a:gd name="connsiteX6" fmla="*/ 5893548 w 6045948"/>
              <a:gd name="connsiteY6" fmla="*/ 6858000 h 6858000"/>
              <a:gd name="connsiteX7" fmla="*/ 2061326 w 6045948"/>
              <a:gd name="connsiteY7" fmla="*/ 6858000 h 6858000"/>
              <a:gd name="connsiteX8" fmla="*/ 98191 w 6045948"/>
              <a:gd name="connsiteY8" fmla="*/ 4263477 h 6858000"/>
              <a:gd name="connsiteX9" fmla="*/ 1807326 w 6045948"/>
              <a:gd name="connsiteY9" fmla="*/ 0 h 6858000"/>
              <a:gd name="connsiteX0" fmla="*/ 1807326 w 6045948"/>
              <a:gd name="connsiteY0" fmla="*/ 0 h 6858000"/>
              <a:gd name="connsiteX1" fmla="*/ 5893548 w 6045948"/>
              <a:gd name="connsiteY1" fmla="*/ 0 h 6858000"/>
              <a:gd name="connsiteX2" fmla="*/ 6044361 w 6045948"/>
              <a:gd name="connsiteY2" fmla="*/ 0 h 6858000"/>
              <a:gd name="connsiteX3" fmla="*/ 6045948 w 6045948"/>
              <a:gd name="connsiteY3" fmla="*/ 0 h 6858000"/>
              <a:gd name="connsiteX4" fmla="*/ 6045948 w 6045948"/>
              <a:gd name="connsiteY4" fmla="*/ 6858000 h 6858000"/>
              <a:gd name="connsiteX5" fmla="*/ 6044361 w 6045948"/>
              <a:gd name="connsiteY5" fmla="*/ 6858000 h 6858000"/>
              <a:gd name="connsiteX6" fmla="*/ 5893548 w 6045948"/>
              <a:gd name="connsiteY6" fmla="*/ 6858000 h 6858000"/>
              <a:gd name="connsiteX7" fmla="*/ 106402 w 6045948"/>
              <a:gd name="connsiteY7" fmla="*/ 6858000 h 6858000"/>
              <a:gd name="connsiteX8" fmla="*/ 98191 w 6045948"/>
              <a:gd name="connsiteY8" fmla="*/ 4263477 h 6858000"/>
              <a:gd name="connsiteX9" fmla="*/ 1807326 w 6045948"/>
              <a:gd name="connsiteY9" fmla="*/ 0 h 6858000"/>
              <a:gd name="connsiteX0" fmla="*/ 817346 w 6766526"/>
              <a:gd name="connsiteY0" fmla="*/ 10510 h 6858000"/>
              <a:gd name="connsiteX1" fmla="*/ 6614126 w 6766526"/>
              <a:gd name="connsiteY1" fmla="*/ 0 h 6858000"/>
              <a:gd name="connsiteX2" fmla="*/ 6764939 w 6766526"/>
              <a:gd name="connsiteY2" fmla="*/ 0 h 6858000"/>
              <a:gd name="connsiteX3" fmla="*/ 6766526 w 6766526"/>
              <a:gd name="connsiteY3" fmla="*/ 0 h 6858000"/>
              <a:gd name="connsiteX4" fmla="*/ 6766526 w 6766526"/>
              <a:gd name="connsiteY4" fmla="*/ 6858000 h 6858000"/>
              <a:gd name="connsiteX5" fmla="*/ 6764939 w 6766526"/>
              <a:gd name="connsiteY5" fmla="*/ 6858000 h 6858000"/>
              <a:gd name="connsiteX6" fmla="*/ 6614126 w 6766526"/>
              <a:gd name="connsiteY6" fmla="*/ 6858000 h 6858000"/>
              <a:gd name="connsiteX7" fmla="*/ 826980 w 6766526"/>
              <a:gd name="connsiteY7" fmla="*/ 6858000 h 6858000"/>
              <a:gd name="connsiteX8" fmla="*/ 818769 w 6766526"/>
              <a:gd name="connsiteY8" fmla="*/ 4263477 h 6858000"/>
              <a:gd name="connsiteX9" fmla="*/ 817346 w 6766526"/>
              <a:gd name="connsiteY9" fmla="*/ 10510 h 6858000"/>
              <a:gd name="connsiteX0" fmla="*/ 131603 w 6080783"/>
              <a:gd name="connsiteY0" fmla="*/ 10510 h 6858000"/>
              <a:gd name="connsiteX1" fmla="*/ 5928383 w 6080783"/>
              <a:gd name="connsiteY1" fmla="*/ 0 h 6858000"/>
              <a:gd name="connsiteX2" fmla="*/ 6079196 w 6080783"/>
              <a:gd name="connsiteY2" fmla="*/ 0 h 6858000"/>
              <a:gd name="connsiteX3" fmla="*/ 6080783 w 6080783"/>
              <a:gd name="connsiteY3" fmla="*/ 0 h 6858000"/>
              <a:gd name="connsiteX4" fmla="*/ 6080783 w 6080783"/>
              <a:gd name="connsiteY4" fmla="*/ 6858000 h 6858000"/>
              <a:gd name="connsiteX5" fmla="*/ 6079196 w 6080783"/>
              <a:gd name="connsiteY5" fmla="*/ 6858000 h 6858000"/>
              <a:gd name="connsiteX6" fmla="*/ 5928383 w 6080783"/>
              <a:gd name="connsiteY6" fmla="*/ 6858000 h 6858000"/>
              <a:gd name="connsiteX7" fmla="*/ 141237 w 6080783"/>
              <a:gd name="connsiteY7" fmla="*/ 6858000 h 6858000"/>
              <a:gd name="connsiteX8" fmla="*/ 133026 w 6080783"/>
              <a:gd name="connsiteY8" fmla="*/ 4263477 h 6858000"/>
              <a:gd name="connsiteX9" fmla="*/ 131603 w 6080783"/>
              <a:gd name="connsiteY9" fmla="*/ 10510 h 6858000"/>
              <a:gd name="connsiteX0" fmla="*/ 131603 w 6080783"/>
              <a:gd name="connsiteY0" fmla="*/ 10510 h 6858000"/>
              <a:gd name="connsiteX1" fmla="*/ 5928383 w 6080783"/>
              <a:gd name="connsiteY1" fmla="*/ 0 h 6858000"/>
              <a:gd name="connsiteX2" fmla="*/ 6079196 w 6080783"/>
              <a:gd name="connsiteY2" fmla="*/ 0 h 6858000"/>
              <a:gd name="connsiteX3" fmla="*/ 6080783 w 6080783"/>
              <a:gd name="connsiteY3" fmla="*/ 0 h 6858000"/>
              <a:gd name="connsiteX4" fmla="*/ 2967094 w 6080783"/>
              <a:gd name="connsiteY4" fmla="*/ 4372303 h 6858000"/>
              <a:gd name="connsiteX5" fmla="*/ 6080783 w 6080783"/>
              <a:gd name="connsiteY5" fmla="*/ 6858000 h 6858000"/>
              <a:gd name="connsiteX6" fmla="*/ 6079196 w 6080783"/>
              <a:gd name="connsiteY6" fmla="*/ 6858000 h 6858000"/>
              <a:gd name="connsiteX7" fmla="*/ 5928383 w 6080783"/>
              <a:gd name="connsiteY7" fmla="*/ 6858000 h 6858000"/>
              <a:gd name="connsiteX8" fmla="*/ 141237 w 6080783"/>
              <a:gd name="connsiteY8" fmla="*/ 6858000 h 6858000"/>
              <a:gd name="connsiteX9" fmla="*/ 133026 w 6080783"/>
              <a:gd name="connsiteY9" fmla="*/ 4263477 h 6858000"/>
              <a:gd name="connsiteX10" fmla="*/ 131603 w 6080783"/>
              <a:gd name="connsiteY10" fmla="*/ 10510 h 6858000"/>
              <a:gd name="connsiteX0" fmla="*/ 131603 w 6080783"/>
              <a:gd name="connsiteY0" fmla="*/ 10510 h 6858000"/>
              <a:gd name="connsiteX1" fmla="*/ 5928383 w 6080783"/>
              <a:gd name="connsiteY1" fmla="*/ 0 h 6858000"/>
              <a:gd name="connsiteX2" fmla="*/ 6079196 w 6080783"/>
              <a:gd name="connsiteY2" fmla="*/ 0 h 6858000"/>
              <a:gd name="connsiteX3" fmla="*/ 2131522 w 6080783"/>
              <a:gd name="connsiteY3" fmla="*/ 10510 h 6858000"/>
              <a:gd name="connsiteX4" fmla="*/ 2967094 w 6080783"/>
              <a:gd name="connsiteY4" fmla="*/ 4372303 h 6858000"/>
              <a:gd name="connsiteX5" fmla="*/ 6080783 w 6080783"/>
              <a:gd name="connsiteY5" fmla="*/ 6858000 h 6858000"/>
              <a:gd name="connsiteX6" fmla="*/ 6079196 w 6080783"/>
              <a:gd name="connsiteY6" fmla="*/ 6858000 h 6858000"/>
              <a:gd name="connsiteX7" fmla="*/ 5928383 w 6080783"/>
              <a:gd name="connsiteY7" fmla="*/ 6858000 h 6858000"/>
              <a:gd name="connsiteX8" fmla="*/ 141237 w 6080783"/>
              <a:gd name="connsiteY8" fmla="*/ 6858000 h 6858000"/>
              <a:gd name="connsiteX9" fmla="*/ 133026 w 6080783"/>
              <a:gd name="connsiteY9" fmla="*/ 4263477 h 6858000"/>
              <a:gd name="connsiteX10" fmla="*/ 131603 w 6080783"/>
              <a:gd name="connsiteY10" fmla="*/ 10510 h 6858000"/>
              <a:gd name="connsiteX0" fmla="*/ 131603 w 6080783"/>
              <a:gd name="connsiteY0" fmla="*/ 10510 h 6858000"/>
              <a:gd name="connsiteX1" fmla="*/ 5928383 w 6080783"/>
              <a:gd name="connsiteY1" fmla="*/ 0 h 6858000"/>
              <a:gd name="connsiteX2" fmla="*/ 6079196 w 6080783"/>
              <a:gd name="connsiteY2" fmla="*/ 0 h 6858000"/>
              <a:gd name="connsiteX3" fmla="*/ 2131522 w 6080783"/>
              <a:gd name="connsiteY3" fmla="*/ 10510 h 6858000"/>
              <a:gd name="connsiteX4" fmla="*/ 2967094 w 6080783"/>
              <a:gd name="connsiteY4" fmla="*/ 4372303 h 6858000"/>
              <a:gd name="connsiteX5" fmla="*/ 6080783 w 6080783"/>
              <a:gd name="connsiteY5" fmla="*/ 6858000 h 6858000"/>
              <a:gd name="connsiteX6" fmla="*/ 2334887 w 6080783"/>
              <a:gd name="connsiteY6" fmla="*/ 6858000 h 6858000"/>
              <a:gd name="connsiteX7" fmla="*/ 5928383 w 6080783"/>
              <a:gd name="connsiteY7" fmla="*/ 6858000 h 6858000"/>
              <a:gd name="connsiteX8" fmla="*/ 141237 w 6080783"/>
              <a:gd name="connsiteY8" fmla="*/ 6858000 h 6858000"/>
              <a:gd name="connsiteX9" fmla="*/ 133026 w 6080783"/>
              <a:gd name="connsiteY9" fmla="*/ 4263477 h 6858000"/>
              <a:gd name="connsiteX10" fmla="*/ 131603 w 6080783"/>
              <a:gd name="connsiteY10" fmla="*/ 10510 h 6858000"/>
              <a:gd name="connsiteX0" fmla="*/ 131603 w 6079196"/>
              <a:gd name="connsiteY0" fmla="*/ 10510 h 6858000"/>
              <a:gd name="connsiteX1" fmla="*/ 5928383 w 6079196"/>
              <a:gd name="connsiteY1" fmla="*/ 0 h 6858000"/>
              <a:gd name="connsiteX2" fmla="*/ 6079196 w 6079196"/>
              <a:gd name="connsiteY2" fmla="*/ 0 h 6858000"/>
              <a:gd name="connsiteX3" fmla="*/ 2131522 w 6079196"/>
              <a:gd name="connsiteY3" fmla="*/ 10510 h 6858000"/>
              <a:gd name="connsiteX4" fmla="*/ 2967094 w 6079196"/>
              <a:gd name="connsiteY4" fmla="*/ 4372303 h 6858000"/>
              <a:gd name="connsiteX5" fmla="*/ 2344357 w 6079196"/>
              <a:gd name="connsiteY5" fmla="*/ 6794938 h 6858000"/>
              <a:gd name="connsiteX6" fmla="*/ 2334887 w 6079196"/>
              <a:gd name="connsiteY6" fmla="*/ 6858000 h 6858000"/>
              <a:gd name="connsiteX7" fmla="*/ 5928383 w 6079196"/>
              <a:gd name="connsiteY7" fmla="*/ 6858000 h 6858000"/>
              <a:gd name="connsiteX8" fmla="*/ 141237 w 6079196"/>
              <a:gd name="connsiteY8" fmla="*/ 6858000 h 6858000"/>
              <a:gd name="connsiteX9" fmla="*/ 133026 w 6079196"/>
              <a:gd name="connsiteY9" fmla="*/ 4263477 h 6858000"/>
              <a:gd name="connsiteX10" fmla="*/ 131603 w 6079196"/>
              <a:gd name="connsiteY10" fmla="*/ 10510 h 6858000"/>
              <a:gd name="connsiteX0" fmla="*/ 449458 w 6397051"/>
              <a:gd name="connsiteY0" fmla="*/ 10510 h 6858000"/>
              <a:gd name="connsiteX1" fmla="*/ 6246238 w 6397051"/>
              <a:gd name="connsiteY1" fmla="*/ 0 h 6858000"/>
              <a:gd name="connsiteX2" fmla="*/ 6397051 w 6397051"/>
              <a:gd name="connsiteY2" fmla="*/ 0 h 6858000"/>
              <a:gd name="connsiteX3" fmla="*/ 2449377 w 6397051"/>
              <a:gd name="connsiteY3" fmla="*/ 10510 h 6858000"/>
              <a:gd name="connsiteX4" fmla="*/ 3284949 w 6397051"/>
              <a:gd name="connsiteY4" fmla="*/ 4372303 h 6858000"/>
              <a:gd name="connsiteX5" fmla="*/ 2662212 w 6397051"/>
              <a:gd name="connsiteY5" fmla="*/ 6794938 h 6858000"/>
              <a:gd name="connsiteX6" fmla="*/ 2652742 w 6397051"/>
              <a:gd name="connsiteY6" fmla="*/ 6858000 h 6858000"/>
              <a:gd name="connsiteX7" fmla="*/ 6246238 w 6397051"/>
              <a:gd name="connsiteY7" fmla="*/ 6858000 h 6858000"/>
              <a:gd name="connsiteX8" fmla="*/ 459092 w 6397051"/>
              <a:gd name="connsiteY8" fmla="*/ 6858000 h 6858000"/>
              <a:gd name="connsiteX9" fmla="*/ 450881 w 6397051"/>
              <a:gd name="connsiteY9" fmla="*/ 4263477 h 6858000"/>
              <a:gd name="connsiteX10" fmla="*/ 407742 w 6397051"/>
              <a:gd name="connsiteY10" fmla="*/ 1786759 h 6858000"/>
              <a:gd name="connsiteX11" fmla="*/ 449458 w 6397051"/>
              <a:gd name="connsiteY11" fmla="*/ 10510 h 6858000"/>
              <a:gd name="connsiteX0" fmla="*/ 447636 w 6395229"/>
              <a:gd name="connsiteY0" fmla="*/ 10510 h 6858000"/>
              <a:gd name="connsiteX1" fmla="*/ 6244416 w 6395229"/>
              <a:gd name="connsiteY1" fmla="*/ 0 h 6858000"/>
              <a:gd name="connsiteX2" fmla="*/ 6395229 w 6395229"/>
              <a:gd name="connsiteY2" fmla="*/ 0 h 6858000"/>
              <a:gd name="connsiteX3" fmla="*/ 2447555 w 6395229"/>
              <a:gd name="connsiteY3" fmla="*/ 10510 h 6858000"/>
              <a:gd name="connsiteX4" fmla="*/ 3283127 w 6395229"/>
              <a:gd name="connsiteY4" fmla="*/ 4372303 h 6858000"/>
              <a:gd name="connsiteX5" fmla="*/ 2660390 w 6395229"/>
              <a:gd name="connsiteY5" fmla="*/ 6794938 h 6858000"/>
              <a:gd name="connsiteX6" fmla="*/ 2650920 w 6395229"/>
              <a:gd name="connsiteY6" fmla="*/ 6858000 h 6858000"/>
              <a:gd name="connsiteX7" fmla="*/ 6244416 w 6395229"/>
              <a:gd name="connsiteY7" fmla="*/ 6858000 h 6858000"/>
              <a:gd name="connsiteX8" fmla="*/ 457270 w 6395229"/>
              <a:gd name="connsiteY8" fmla="*/ 6858000 h 6858000"/>
              <a:gd name="connsiteX9" fmla="*/ 449059 w 6395229"/>
              <a:gd name="connsiteY9" fmla="*/ 4263477 h 6858000"/>
              <a:gd name="connsiteX10" fmla="*/ 405920 w 6395229"/>
              <a:gd name="connsiteY10" fmla="*/ 1786759 h 6858000"/>
              <a:gd name="connsiteX11" fmla="*/ 447636 w 6395229"/>
              <a:gd name="connsiteY11" fmla="*/ 10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95229" h="6858000">
                <a:moveTo>
                  <a:pt x="447636" y="10510"/>
                </a:moveTo>
                <a:lnTo>
                  <a:pt x="6244416" y="0"/>
                </a:lnTo>
                <a:lnTo>
                  <a:pt x="6395229" y="0"/>
                </a:lnTo>
                <a:lnTo>
                  <a:pt x="2447555" y="10510"/>
                </a:lnTo>
                <a:cubicBezTo>
                  <a:pt x="2444927" y="1240220"/>
                  <a:pt x="3285755" y="3142593"/>
                  <a:pt x="3283127" y="4372303"/>
                </a:cubicBezTo>
                <a:lnTo>
                  <a:pt x="2660390" y="6794938"/>
                </a:lnTo>
                <a:lnTo>
                  <a:pt x="2650920" y="6858000"/>
                </a:lnTo>
                <a:lnTo>
                  <a:pt x="6244416" y="6858000"/>
                </a:lnTo>
                <a:lnTo>
                  <a:pt x="457270" y="6858000"/>
                </a:lnTo>
                <a:lnTo>
                  <a:pt x="449059" y="4263477"/>
                </a:lnTo>
                <a:cubicBezTo>
                  <a:pt x="427363" y="3414767"/>
                  <a:pt x="406157" y="2495587"/>
                  <a:pt x="405920" y="1786759"/>
                </a:cubicBezTo>
                <a:cubicBezTo>
                  <a:pt x="413566" y="1771613"/>
                  <a:pt x="-538585" y="304800"/>
                  <a:pt x="447636" y="10510"/>
                </a:cubicBezTo>
                <a:close/>
              </a:path>
            </a:pathLst>
          </a:custGeom>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p:spPr>
        <p:txBody>
          <a:bodyPr vert="horz" wrap="square" lIns="68580" tIns="34291" rIns="68580" bIns="34291" numCol="1" anchor="t" anchorCtr="0" compatLnSpc="1">
            <a:prstTxWarp prst="textNoShape">
              <a:avLst/>
            </a:prstTxWarp>
          </a:bodyPr>
          <a:lstStyle/>
          <a:p>
            <a:endParaRPr lang="en-US" sz="1351"/>
          </a:p>
        </p:txBody>
      </p:sp>
      <p:sp>
        <p:nvSpPr>
          <p:cNvPr id="8" name="Isosceles Triangle 7"/>
          <p:cNvSpPr>
            <a:spLocks noChangeAspect="1"/>
          </p:cNvSpPr>
          <p:nvPr userDrawn="1"/>
        </p:nvSpPr>
        <p:spPr>
          <a:xfrm rot="16465593">
            <a:off x="4778224" y="997029"/>
            <a:ext cx="2801398" cy="3700106"/>
          </a:xfrm>
          <a:prstGeom prst="triangle">
            <a:avLst/>
          </a:prstGeom>
          <a:blipFill dpi="0" rotWithShape="0">
            <a:blip r:embed="rId3"/>
            <a:srcRect/>
            <a:stretch>
              <a:fillRect l="314" t="-3871" r="15219" b="38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p>
        </p:txBody>
      </p:sp>
      <p:sp>
        <p:nvSpPr>
          <p:cNvPr id="9" name="Isosceles Triangle 8"/>
          <p:cNvSpPr>
            <a:spLocks noChangeAspect="1"/>
          </p:cNvSpPr>
          <p:nvPr userDrawn="1"/>
        </p:nvSpPr>
        <p:spPr>
          <a:xfrm rot="5620116">
            <a:off x="525684" y="498742"/>
            <a:ext cx="5435013" cy="6941136"/>
          </a:xfrm>
          <a:prstGeom prst="triangle">
            <a:avLst>
              <a:gd name="adj" fmla="val 50087"/>
            </a:avLst>
          </a:prstGeom>
          <a:gradFill>
            <a:gsLst>
              <a:gs pos="46000">
                <a:srgbClr val="0F8C9B">
                  <a:alpha val="81000"/>
                </a:srgb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p>
        </p:txBody>
      </p:sp>
      <p:pic>
        <p:nvPicPr>
          <p:cNvPr id="13" name="Picture 12"/>
          <p:cNvPicPr>
            <a:picLocks noChangeAspect="1"/>
          </p:cNvPicPr>
          <p:nvPr userDrawn="1"/>
        </p:nvPicPr>
        <p:blipFill>
          <a:blip r:embed="rId4"/>
          <a:stretch>
            <a:fillRect/>
          </a:stretch>
        </p:blipFill>
        <p:spPr>
          <a:xfrm>
            <a:off x="236327" y="4"/>
            <a:ext cx="795164" cy="1454611"/>
          </a:xfrm>
          <a:prstGeom prst="rect">
            <a:avLst/>
          </a:prstGeom>
        </p:spPr>
      </p:pic>
      <p:sp>
        <p:nvSpPr>
          <p:cNvPr id="14" name="Isosceles Triangle 13"/>
          <p:cNvSpPr>
            <a:spLocks noChangeAspect="1"/>
          </p:cNvSpPr>
          <p:nvPr userDrawn="1"/>
        </p:nvSpPr>
        <p:spPr>
          <a:xfrm rot="2441244">
            <a:off x="4707574" y="4403099"/>
            <a:ext cx="2557157" cy="2021127"/>
          </a:xfrm>
          <a:prstGeom prst="triangle">
            <a:avLst/>
          </a:prstGeom>
          <a:blipFill dpi="0" rotWithShape="0">
            <a:blip r:embed="rId5"/>
            <a:srcRect/>
            <a:stretch>
              <a:fillRect l="-5632" t="-366" r="-23018" b="-3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p>
        </p:txBody>
      </p:sp>
      <p:sp>
        <p:nvSpPr>
          <p:cNvPr id="16" name="Isosceles Triangle 15"/>
          <p:cNvSpPr>
            <a:spLocks noChangeAspect="1"/>
          </p:cNvSpPr>
          <p:nvPr userDrawn="1"/>
        </p:nvSpPr>
        <p:spPr>
          <a:xfrm rot="6251167">
            <a:off x="3665933" y="5459161"/>
            <a:ext cx="2054004" cy="2643460"/>
          </a:xfrm>
          <a:prstGeom prst="triangle">
            <a:avLst/>
          </a:prstGeom>
          <a:blipFill dpi="0" rotWithShape="0">
            <a:blip r:embed="rId6"/>
            <a:srcRect/>
            <a:stretch>
              <a:fillRect l="5105" t="-568" r="11757" b="2565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p>
        </p:txBody>
      </p:sp>
      <p:sp>
        <p:nvSpPr>
          <p:cNvPr id="17" name="TextBox 16"/>
          <p:cNvSpPr txBox="1"/>
          <p:nvPr userDrawn="1"/>
        </p:nvSpPr>
        <p:spPr>
          <a:xfrm>
            <a:off x="1191752" y="100179"/>
            <a:ext cx="3634997" cy="707886"/>
          </a:xfrm>
          <a:prstGeom prst="rect">
            <a:avLst/>
          </a:prstGeom>
          <a:noFill/>
        </p:spPr>
        <p:txBody>
          <a:bodyPr wrap="square" rtlCol="0">
            <a:spAutoFit/>
          </a:bodyPr>
          <a:lstStyle/>
          <a:p>
            <a:r>
              <a:rPr lang="en-IE" sz="2000" b="1" dirty="0">
                <a:solidFill>
                  <a:srgbClr val="0F8C9B"/>
                </a:solidFill>
                <a:latin typeface="Corbel" panose="020B0503020204020204" pitchFamily="34" charset="0"/>
                <a:ea typeface="Tahoma" panose="020B0604030504040204" pitchFamily="34" charset="0"/>
                <a:cs typeface="Tahoma" panose="020B0604030504040204" pitchFamily="34" charset="0"/>
              </a:rPr>
              <a:t>Making Ireland Weather</a:t>
            </a:r>
          </a:p>
          <a:p>
            <a:r>
              <a:rPr lang="en-IE" sz="2000" b="1" dirty="0">
                <a:solidFill>
                  <a:srgbClr val="0F8C9B"/>
                </a:solidFill>
                <a:latin typeface="Corbel" panose="020B0503020204020204" pitchFamily="34" charset="0"/>
                <a:ea typeface="Tahoma" panose="020B0604030504040204" pitchFamily="34" charset="0"/>
                <a:cs typeface="Tahoma" panose="020B0604030504040204" pitchFamily="34" charset="0"/>
              </a:rPr>
              <a:t>and Climate Prepared</a:t>
            </a:r>
          </a:p>
        </p:txBody>
      </p:sp>
      <p:sp>
        <p:nvSpPr>
          <p:cNvPr id="2" name="Title 1"/>
          <p:cNvSpPr>
            <a:spLocks noGrp="1"/>
          </p:cNvSpPr>
          <p:nvPr>
            <p:ph type="ctrTitle"/>
          </p:nvPr>
        </p:nvSpPr>
        <p:spPr>
          <a:xfrm>
            <a:off x="200607" y="2011295"/>
            <a:ext cx="5120640" cy="2560320"/>
          </a:xfrm>
        </p:spPr>
        <p:txBody>
          <a:bodyPr anchor="b">
            <a:normAutofit/>
          </a:bodyPr>
          <a:lstStyle>
            <a:lvl1pPr algn="ctr">
              <a:defRPr sz="4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20" name="Freeform 6"/>
          <p:cNvSpPr>
            <a:spLocks/>
          </p:cNvSpPr>
          <p:nvPr userDrawn="1"/>
        </p:nvSpPr>
        <p:spPr bwMode="auto">
          <a:xfrm>
            <a:off x="6587959" y="-3851"/>
            <a:ext cx="1672169" cy="686659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rgbClr val="0F8C9B"/>
          </a:solidFill>
          <a:ln>
            <a:noFill/>
          </a:ln>
          <a:effectLst>
            <a:innerShdw blurRad="63500" dist="190500" dir="10800000">
              <a:schemeClr val="tx1">
                <a:lumMod val="85000"/>
                <a:lumOff val="15000"/>
                <a:alpha val="50000"/>
              </a:schemeClr>
            </a:innerShdw>
          </a:effectLst>
        </p:spPr>
        <p:txBody>
          <a:bodyPr vert="horz" wrap="square" lIns="68580" tIns="34291" rIns="68580" bIns="34291" numCol="1" anchor="t" anchorCtr="0" compatLnSpc="1">
            <a:prstTxWarp prst="textNoShape">
              <a:avLst/>
            </a:prstTxWarp>
          </a:bodyPr>
          <a:lstStyle/>
          <a:p>
            <a:pPr lvl="0"/>
            <a:endParaRPr lang="en-US" sz="1351"/>
          </a:p>
        </p:txBody>
      </p:sp>
      <p:sp>
        <p:nvSpPr>
          <p:cNvPr id="21" name="Freeform 7"/>
          <p:cNvSpPr>
            <a:spLocks/>
          </p:cNvSpPr>
          <p:nvPr userDrawn="1"/>
        </p:nvSpPr>
        <p:spPr bwMode="auto">
          <a:xfrm>
            <a:off x="6391254" y="-3399"/>
            <a:ext cx="1528233" cy="6866591"/>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63500" dist="50800" dir="10800000">
              <a:schemeClr val="tx1">
                <a:lumMod val="85000"/>
                <a:lumOff val="15000"/>
                <a:alpha val="50000"/>
              </a:schemeClr>
            </a:innerShdw>
          </a:effectLst>
        </p:spPr>
        <p:txBody>
          <a:bodyPr vert="horz" wrap="square" lIns="68580" tIns="34291" rIns="68580" bIns="34291" numCol="1" anchor="t" anchorCtr="0" compatLnSpc="1">
            <a:prstTxWarp prst="textNoShape">
              <a:avLst/>
            </a:prstTxWarp>
          </a:bodyPr>
          <a:lstStyle/>
          <a:p>
            <a:pPr lvl="0"/>
            <a:endParaRPr lang="en-US" sz="1351"/>
          </a:p>
        </p:txBody>
      </p:sp>
      <p:sp>
        <p:nvSpPr>
          <p:cNvPr id="3" name="Subtitle 2"/>
          <p:cNvSpPr>
            <a:spLocks noGrp="1"/>
          </p:cNvSpPr>
          <p:nvPr>
            <p:ph type="subTitle" idx="1"/>
          </p:nvPr>
        </p:nvSpPr>
        <p:spPr>
          <a:xfrm>
            <a:off x="200607" y="4929447"/>
            <a:ext cx="5151688" cy="1380464"/>
          </a:xfrm>
        </p:spPr>
        <p:txBody>
          <a:bodyPr/>
          <a:lstStyle>
            <a:lvl1pPr marL="0" indent="0" algn="l">
              <a:buNone/>
              <a:defRPr sz="1800">
                <a:latin typeface="Verdana" panose="020B0604030504040204" pitchFamily="34" charset="0"/>
                <a:ea typeface="Verdana" panose="020B0604030504040204" pitchFamily="34" charset="0"/>
                <a:cs typeface="Verdana" panose="020B0604030504040204"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30463" y="5983308"/>
            <a:ext cx="2656033" cy="883283"/>
          </a:xfrm>
          <a:prstGeom prst="rect">
            <a:avLst/>
          </a:prstGeom>
        </p:spPr>
      </p:pic>
      <p:sp>
        <p:nvSpPr>
          <p:cNvPr id="4" name="Rectangle 3"/>
          <p:cNvSpPr/>
          <p:nvPr userDrawn="1"/>
        </p:nvSpPr>
        <p:spPr>
          <a:xfrm>
            <a:off x="-504825" y="895350"/>
            <a:ext cx="495300" cy="59626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p:cNvSpPr/>
          <p:nvPr userDrawn="1"/>
        </p:nvSpPr>
        <p:spPr>
          <a:xfrm>
            <a:off x="2895600" y="6866591"/>
            <a:ext cx="4448175" cy="41050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26030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Isosceles Triangle 5"/>
          <p:cNvSpPr>
            <a:spLocks noChangeAspect="1"/>
          </p:cNvSpPr>
          <p:nvPr userDrawn="1"/>
        </p:nvSpPr>
        <p:spPr>
          <a:xfrm rot="5400000">
            <a:off x="232414" y="-232411"/>
            <a:ext cx="1394460" cy="1859280"/>
          </a:xfrm>
          <a:prstGeom prst="triangle">
            <a:avLst/>
          </a:prstGeom>
          <a:solidFill>
            <a:srgbClr val="0F8C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userDrawn="1"/>
        </p:nvPicPr>
        <p:blipFill>
          <a:blip r:embed="rId2"/>
          <a:stretch>
            <a:fillRect/>
          </a:stretch>
        </p:blipFill>
        <p:spPr>
          <a:xfrm>
            <a:off x="11239130" y="-1"/>
            <a:ext cx="769088" cy="139446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74717"/>
            <a:ext cx="2656033" cy="883283"/>
          </a:xfrm>
          <a:prstGeom prst="rect">
            <a:avLst/>
          </a:prstGeom>
        </p:spPr>
      </p:pic>
    </p:spTree>
    <p:extLst>
      <p:ext uri="{BB962C8B-B14F-4D97-AF65-F5344CB8AC3E}">
        <p14:creationId xmlns:p14="http://schemas.microsoft.com/office/powerpoint/2010/main" val="3757930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6" name="Isosceles Triangle 5"/>
          <p:cNvSpPr>
            <a:spLocks noChangeAspect="1"/>
          </p:cNvSpPr>
          <p:nvPr userDrawn="1"/>
        </p:nvSpPr>
        <p:spPr>
          <a:xfrm rot="5400000">
            <a:off x="232414" y="-232411"/>
            <a:ext cx="1394460" cy="1859280"/>
          </a:xfrm>
          <a:prstGeom prst="triangle">
            <a:avLst/>
          </a:prstGeom>
          <a:solidFill>
            <a:srgbClr val="0F8C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p>
        </p:txBody>
      </p:sp>
      <p:pic>
        <p:nvPicPr>
          <p:cNvPr id="7" name="Picture 6"/>
          <p:cNvPicPr>
            <a:picLocks noChangeAspect="1"/>
          </p:cNvPicPr>
          <p:nvPr userDrawn="1"/>
        </p:nvPicPr>
        <p:blipFill>
          <a:blip r:embed="rId2"/>
          <a:stretch>
            <a:fillRect/>
          </a:stretch>
        </p:blipFill>
        <p:spPr>
          <a:xfrm>
            <a:off x="11239130" y="-1"/>
            <a:ext cx="769088" cy="139446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74717"/>
            <a:ext cx="2656033" cy="883283"/>
          </a:xfrm>
          <a:prstGeom prst="rect">
            <a:avLst/>
          </a:prstGeom>
        </p:spPr>
      </p:pic>
    </p:spTree>
    <p:extLst>
      <p:ext uri="{BB962C8B-B14F-4D97-AF65-F5344CB8AC3E}">
        <p14:creationId xmlns:p14="http://schemas.microsoft.com/office/powerpoint/2010/main" val="1934642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Only">
    <p:bg>
      <p:bgRef idx="1002">
        <a:schemeClr val="bg1"/>
      </p:bgRef>
    </p:bg>
    <p:spTree>
      <p:nvGrpSpPr>
        <p:cNvPr id="1" name=""/>
        <p:cNvGrpSpPr/>
        <p:nvPr/>
      </p:nvGrpSpPr>
      <p:grpSpPr>
        <a:xfrm>
          <a:off x="0" y="0"/>
          <a:ext cx="0" cy="0"/>
          <a:chOff x="0" y="0"/>
          <a:chExt cx="0" cy="0"/>
        </a:xfrm>
      </p:grpSpPr>
      <p:sp>
        <p:nvSpPr>
          <p:cNvPr id="47" name="Slide Number Placeholder 4"/>
          <p:cNvSpPr txBox="1">
            <a:spLocks/>
          </p:cNvSpPr>
          <p:nvPr userDrawn="1"/>
        </p:nvSpPr>
        <p:spPr>
          <a:xfrm>
            <a:off x="10769600" y="6492240"/>
            <a:ext cx="1371600" cy="274320"/>
          </a:xfrm>
          <a:prstGeom prst="rect">
            <a:avLst/>
          </a:prstGeom>
        </p:spPr>
        <p:txBody>
          <a:bodyPr/>
          <a:lstStyle>
            <a:defPPr>
              <a:defRPr lang="en-US"/>
            </a:defPPr>
            <a:lvl1pPr marL="0" algn="l" defTabSz="914400"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7F8E3F6-DE14-48B2-B2BC-6FABA9630FB8}" type="slidenum">
              <a:rPr lang="en-US" sz="1333" smtClean="0">
                <a:solidFill>
                  <a:schemeClr val="bg2">
                    <a:lumMod val="75000"/>
                  </a:schemeClr>
                </a:solidFill>
              </a:rPr>
              <a:pPr algn="r"/>
              <a:t>‹#›</a:t>
            </a:fld>
            <a:endParaRPr lang="en-US" sz="1333" dirty="0">
              <a:solidFill>
                <a:schemeClr val="bg2">
                  <a:lumMod val="75000"/>
                </a:schemeClr>
              </a:solidFill>
            </a:endParaRPr>
          </a:p>
        </p:txBody>
      </p:sp>
      <p:sp>
        <p:nvSpPr>
          <p:cNvPr id="52" name="Isosceles Triangle 51"/>
          <p:cNvSpPr>
            <a:spLocks noChangeAspect="1"/>
          </p:cNvSpPr>
          <p:nvPr userDrawn="1"/>
        </p:nvSpPr>
        <p:spPr>
          <a:xfrm rot="5400000">
            <a:off x="232411" y="-232411"/>
            <a:ext cx="1394460" cy="1859280"/>
          </a:xfrm>
          <a:prstGeom prst="triangle">
            <a:avLst/>
          </a:prstGeom>
          <a:solidFill>
            <a:srgbClr val="1EB8C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dirty="0"/>
          </a:p>
        </p:txBody>
      </p:sp>
      <p:sp>
        <p:nvSpPr>
          <p:cNvPr id="9" name="TextBox 8"/>
          <p:cNvSpPr txBox="1"/>
          <p:nvPr userDrawn="1"/>
        </p:nvSpPr>
        <p:spPr>
          <a:xfrm>
            <a:off x="9297615" y="71120"/>
            <a:ext cx="2189958" cy="523220"/>
          </a:xfrm>
          <a:prstGeom prst="rect">
            <a:avLst/>
          </a:prstGeom>
          <a:noFill/>
        </p:spPr>
        <p:txBody>
          <a:bodyPr wrap="none" rtlCol="0">
            <a:spAutoFit/>
          </a:bodyPr>
          <a:lstStyle/>
          <a:p>
            <a:pPr algn="r"/>
            <a:r>
              <a:rPr lang="en-IE" sz="1400" b="1" dirty="0">
                <a:latin typeface="Arial" panose="020B0604020202020204" pitchFamily="34" charset="0"/>
                <a:cs typeface="Arial" panose="020B0604020202020204" pitchFamily="34" charset="0"/>
              </a:rPr>
              <a:t>Making Ireland Weather</a:t>
            </a:r>
          </a:p>
          <a:p>
            <a:pPr algn="r"/>
            <a:r>
              <a:rPr lang="en-IE" sz="1400" b="1" dirty="0">
                <a:latin typeface="Arial" panose="020B0604020202020204" pitchFamily="34" charset="0"/>
                <a:cs typeface="Arial" panose="020B0604020202020204" pitchFamily="34" charset="0"/>
              </a:rPr>
              <a:t>and Climate Prepared</a:t>
            </a:r>
          </a:p>
        </p:txBody>
      </p:sp>
      <p:pic>
        <p:nvPicPr>
          <p:cNvPr id="12" name="Picture 11"/>
          <p:cNvPicPr>
            <a:picLocks noChangeAspect="1"/>
          </p:cNvPicPr>
          <p:nvPr userDrawn="1"/>
        </p:nvPicPr>
        <p:blipFill>
          <a:blip r:embed="rId2"/>
          <a:stretch>
            <a:fillRect/>
          </a:stretch>
        </p:blipFill>
        <p:spPr>
          <a:xfrm>
            <a:off x="11487573" y="0"/>
            <a:ext cx="520643" cy="960000"/>
          </a:xfrm>
          <a:prstGeom prst="rect">
            <a:avLst/>
          </a:prstGeom>
        </p:spPr>
      </p:pic>
      <p:pic>
        <p:nvPicPr>
          <p:cNvPr id="13" name="Picture 2" descr="cid:image004.png@01D3C6A8.664464C0"/>
          <p:cNvPicPr>
            <a:picLocks noChangeAspect="1" noChangeArrowheads="1"/>
          </p:cNvPicPr>
          <p:nvPr userDrawn="1"/>
        </p:nvPicPr>
        <p:blipFill>
          <a:blip r:embed="rId3" r:link="rId4">
            <a:extLst>
              <a:ext uri="{28A0092B-C50C-407E-A947-70E740481C1C}">
                <a14:useLocalDpi xmlns:a14="http://schemas.microsoft.com/office/drawing/2010/main" val="0"/>
              </a:ext>
            </a:extLst>
          </a:blip>
          <a:srcRect/>
          <a:stretch>
            <a:fillRect/>
          </a:stretch>
        </p:blipFill>
        <p:spPr bwMode="auto">
          <a:xfrm>
            <a:off x="0" y="5668989"/>
            <a:ext cx="3622336" cy="118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7396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FA781B-8A4A-4521-9349-EA083FC69707}" type="datetimeFigureOut">
              <a:rPr lang="en-IE" smtClean="0"/>
              <a:t>02/03/2023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EC68606-8195-40E7-B716-5175A96642BC}" type="slidenum">
              <a:rPr lang="en-IE" smtClean="0"/>
              <a:t>‹#›</a:t>
            </a:fld>
            <a:endParaRPr lang="en-IE"/>
          </a:p>
        </p:txBody>
      </p:sp>
    </p:spTree>
    <p:extLst>
      <p:ext uri="{BB962C8B-B14F-4D97-AF65-F5344CB8AC3E}">
        <p14:creationId xmlns:p14="http://schemas.microsoft.com/office/powerpoint/2010/main" val="514586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FA781B-8A4A-4521-9349-EA083FC69707}" type="datetimeFigureOut">
              <a:rPr lang="en-IE" smtClean="0"/>
              <a:t>02/03/2023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EC68606-8195-40E7-B716-5175A96642BC}" type="slidenum">
              <a:rPr lang="en-IE" smtClean="0"/>
              <a:t>‹#›</a:t>
            </a:fld>
            <a:endParaRPr lang="en-IE"/>
          </a:p>
        </p:txBody>
      </p:sp>
    </p:spTree>
    <p:extLst>
      <p:ext uri="{BB962C8B-B14F-4D97-AF65-F5344CB8AC3E}">
        <p14:creationId xmlns:p14="http://schemas.microsoft.com/office/powerpoint/2010/main" val="139589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FA781B-8A4A-4521-9349-EA083FC69707}" type="datetimeFigureOut">
              <a:rPr lang="en-IE" smtClean="0"/>
              <a:t>02/03/2023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EC68606-8195-40E7-B716-5175A96642BC}" type="slidenum">
              <a:rPr lang="en-IE" smtClean="0"/>
              <a:t>‹#›</a:t>
            </a:fld>
            <a:endParaRPr lang="en-IE"/>
          </a:p>
        </p:txBody>
      </p:sp>
    </p:spTree>
    <p:extLst>
      <p:ext uri="{BB962C8B-B14F-4D97-AF65-F5344CB8AC3E}">
        <p14:creationId xmlns:p14="http://schemas.microsoft.com/office/powerpoint/2010/main" val="124016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FA781B-8A4A-4521-9349-EA083FC69707}" type="datetimeFigureOut">
              <a:rPr lang="en-IE" smtClean="0"/>
              <a:t>02/03/2023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EC68606-8195-40E7-B716-5175A96642BC}" type="slidenum">
              <a:rPr lang="en-IE" smtClean="0"/>
              <a:t>‹#›</a:t>
            </a:fld>
            <a:endParaRPr lang="en-IE"/>
          </a:p>
        </p:txBody>
      </p:sp>
    </p:spTree>
    <p:extLst>
      <p:ext uri="{BB962C8B-B14F-4D97-AF65-F5344CB8AC3E}">
        <p14:creationId xmlns:p14="http://schemas.microsoft.com/office/powerpoint/2010/main" val="2705935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FA781B-8A4A-4521-9349-EA083FC69707}" type="datetimeFigureOut">
              <a:rPr lang="en-IE" smtClean="0"/>
              <a:t>02/03/2023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EC68606-8195-40E7-B716-5175A96642BC}" type="slidenum">
              <a:rPr lang="en-IE" smtClean="0"/>
              <a:t>‹#›</a:t>
            </a:fld>
            <a:endParaRPr lang="en-IE"/>
          </a:p>
        </p:txBody>
      </p:sp>
    </p:spTree>
    <p:extLst>
      <p:ext uri="{BB962C8B-B14F-4D97-AF65-F5344CB8AC3E}">
        <p14:creationId xmlns:p14="http://schemas.microsoft.com/office/powerpoint/2010/main" val="251559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FA781B-8A4A-4521-9349-EA083FC69707}" type="datetimeFigureOut">
              <a:rPr lang="en-IE" smtClean="0"/>
              <a:t>02/03/2023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EC68606-8195-40E7-B716-5175A96642BC}" type="slidenum">
              <a:rPr lang="en-IE" smtClean="0"/>
              <a:t>‹#›</a:t>
            </a:fld>
            <a:endParaRPr lang="en-IE"/>
          </a:p>
        </p:txBody>
      </p:sp>
    </p:spTree>
    <p:extLst>
      <p:ext uri="{BB962C8B-B14F-4D97-AF65-F5344CB8AC3E}">
        <p14:creationId xmlns:p14="http://schemas.microsoft.com/office/powerpoint/2010/main" val="1152645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FA781B-8A4A-4521-9349-EA083FC69707}" type="datetimeFigureOut">
              <a:rPr lang="en-IE" smtClean="0"/>
              <a:t>02/03/2023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EC68606-8195-40E7-B716-5175A96642BC}" type="slidenum">
              <a:rPr lang="en-IE" smtClean="0"/>
              <a:t>‹#›</a:t>
            </a:fld>
            <a:endParaRPr lang="en-IE"/>
          </a:p>
        </p:txBody>
      </p:sp>
    </p:spTree>
    <p:extLst>
      <p:ext uri="{BB962C8B-B14F-4D97-AF65-F5344CB8AC3E}">
        <p14:creationId xmlns:p14="http://schemas.microsoft.com/office/powerpoint/2010/main" val="72210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FA781B-8A4A-4521-9349-EA083FC69707}" type="datetimeFigureOut">
              <a:rPr lang="en-IE" smtClean="0"/>
              <a:t>02/03/2023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EC68606-8195-40E7-B716-5175A96642BC}" type="slidenum">
              <a:rPr lang="en-IE" smtClean="0"/>
              <a:t>‹#›</a:t>
            </a:fld>
            <a:endParaRPr lang="en-IE"/>
          </a:p>
        </p:txBody>
      </p:sp>
    </p:spTree>
    <p:extLst>
      <p:ext uri="{BB962C8B-B14F-4D97-AF65-F5344CB8AC3E}">
        <p14:creationId xmlns:p14="http://schemas.microsoft.com/office/powerpoint/2010/main" val="261592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A781B-8A4A-4521-9349-EA083FC69707}" type="datetimeFigureOut">
              <a:rPr lang="en-IE" smtClean="0"/>
              <a:t>02/03/2023</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68606-8195-40E7-B716-5175A96642BC}" type="slidenum">
              <a:rPr lang="en-IE" smtClean="0"/>
              <a:t>‹#›</a:t>
            </a:fld>
            <a:endParaRPr lang="en-IE"/>
          </a:p>
        </p:txBody>
      </p:sp>
    </p:spTree>
    <p:extLst>
      <p:ext uri="{BB962C8B-B14F-4D97-AF65-F5344CB8AC3E}">
        <p14:creationId xmlns:p14="http://schemas.microsoft.com/office/powerpoint/2010/main" val="148762763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15" r:id="rId13"/>
    <p:sldLayoutId id="2147483716" r:id="rId14"/>
    <p:sldLayoutId id="214748371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Freeform 6" hidden="1"/>
          <p:cNvSpPr>
            <a:spLocks/>
          </p:cNvSpPr>
          <p:nvPr/>
        </p:nvSpPr>
        <p:spPr bwMode="auto">
          <a:xfrm>
            <a:off x="6216655" y="857251"/>
            <a:ext cx="1254127" cy="51435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68580" tIns="34291" rIns="68580" bIns="34291" numCol="1" anchor="t" anchorCtr="0" compatLnSpc="1">
            <a:prstTxWarp prst="textNoShape">
              <a:avLst/>
            </a:prstTxWarp>
          </a:bodyPr>
          <a:lstStyle/>
          <a:p>
            <a:pPr lvl="0"/>
            <a:endParaRPr lang="en-US" sz="1351"/>
          </a:p>
        </p:txBody>
      </p:sp>
      <p:sp>
        <p:nvSpPr>
          <p:cNvPr id="36" name="Freeform 7" hidden="1"/>
          <p:cNvSpPr>
            <a:spLocks/>
          </p:cNvSpPr>
          <p:nvPr/>
        </p:nvSpPr>
        <p:spPr bwMode="auto">
          <a:xfrm>
            <a:off x="6070603" y="857251"/>
            <a:ext cx="1146175" cy="51435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68580" tIns="34291" rIns="68580" bIns="34291" numCol="1" anchor="t" anchorCtr="0" compatLnSpc="1">
            <a:prstTxWarp prst="textNoShape">
              <a:avLst/>
            </a:prstTxWarp>
          </a:bodyPr>
          <a:lstStyle/>
          <a:p>
            <a:pPr lvl="0"/>
            <a:endParaRPr lang="en-US" sz="1351"/>
          </a:p>
        </p:txBody>
      </p:sp>
      <p:sp>
        <p:nvSpPr>
          <p:cNvPr id="26" name="AutoShape 2" descr="Image result for department of housing"/>
          <p:cNvSpPr>
            <a:spLocks noChangeAspect="1" noChangeArrowheads="1"/>
          </p:cNvSpPr>
          <p:nvPr/>
        </p:nvSpPr>
        <p:spPr bwMode="auto">
          <a:xfrm>
            <a:off x="1679575" y="925717"/>
            <a:ext cx="69052" cy="517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 name="Title 2"/>
          <p:cNvSpPr>
            <a:spLocks noGrp="1"/>
          </p:cNvSpPr>
          <p:nvPr>
            <p:ph type="ctrTitle"/>
          </p:nvPr>
        </p:nvSpPr>
        <p:spPr>
          <a:xfrm>
            <a:off x="-2921" y="2364863"/>
            <a:ext cx="6553762" cy="2560320"/>
          </a:xfrm>
        </p:spPr>
        <p:txBody>
          <a:bodyPr>
            <a:normAutofit/>
          </a:bodyPr>
          <a:lstStyle/>
          <a:p>
            <a:pPr algn="l"/>
            <a:r>
              <a:rPr lang="en-US" sz="3600" dirty="0" smtClean="0"/>
              <a:t>Met Éireann</a:t>
            </a:r>
            <a:br>
              <a:rPr lang="en-US" sz="3600" dirty="0" smtClean="0"/>
            </a:br>
            <a:r>
              <a:rPr lang="en-US" sz="3600" dirty="0" smtClean="0"/>
              <a:t>NFFWS Update</a:t>
            </a:r>
            <a:br>
              <a:rPr lang="en-US" sz="3600" dirty="0" smtClean="0"/>
            </a:br>
            <a:r>
              <a:rPr lang="en-US" sz="2800" dirty="0" smtClean="0"/>
              <a:t>February 2023</a:t>
            </a:r>
            <a:endParaRPr lang="en-IE" sz="2800" dirty="0"/>
          </a:p>
        </p:txBody>
      </p:sp>
    </p:spTree>
    <p:extLst>
      <p:ext uri="{BB962C8B-B14F-4D97-AF65-F5344CB8AC3E}">
        <p14:creationId xmlns:p14="http://schemas.microsoft.com/office/powerpoint/2010/main" val="866026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693EB1-EEE1-45FC-A164-3C7083AF06FD}"/>
              </a:ext>
            </a:extLst>
          </p:cNvPr>
          <p:cNvSpPr txBox="1"/>
          <p:nvPr/>
        </p:nvSpPr>
        <p:spPr>
          <a:xfrm>
            <a:off x="939175" y="394812"/>
            <a:ext cx="8379392" cy="502766"/>
          </a:xfrm>
          <a:prstGeom prst="rect">
            <a:avLst/>
          </a:prstGeom>
          <a:noFill/>
        </p:spPr>
        <p:txBody>
          <a:bodyPr wrap="square" rtlCol="0">
            <a:spAutoFit/>
          </a:bodyPr>
          <a:lstStyle/>
          <a:p>
            <a:pPr algn="ctr"/>
            <a:r>
              <a:rPr lang="en-US"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rPr>
              <a:t>3</a:t>
            </a:r>
            <a:r>
              <a:rPr lang="en-US" sz="2667" b="1" cap="all" dirty="0" smtClean="0">
                <a:solidFill>
                  <a:srgbClr val="1EB8C1"/>
                </a:solidFill>
                <a:latin typeface="Verdana" panose="020B0604030504040204" pitchFamily="34" charset="0"/>
                <a:ea typeface="Verdana" panose="020B0604030504040204" pitchFamily="34" charset="0"/>
                <a:cs typeface="Verdana" panose="020B0604030504040204" pitchFamily="34" charset="0"/>
              </a:rPr>
              <a:t> tssf model</a:t>
            </a:r>
            <a:endParaRPr lang="en-IE"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820486" y="1449328"/>
            <a:ext cx="7232073" cy="3693319"/>
          </a:xfrm>
          <a:prstGeom prst="rect">
            <a:avLst/>
          </a:prstGeom>
          <a:noFill/>
        </p:spPr>
        <p:txBody>
          <a:bodyPr wrap="square" rtlCol="0">
            <a:spAutoFit/>
          </a:bodyPr>
          <a:lstStyle/>
          <a:p>
            <a:r>
              <a:rPr lang="en-IE" b="1" dirty="0" smtClean="0"/>
              <a:t>TSSF Model – Technical trial</a:t>
            </a:r>
          </a:p>
          <a:p>
            <a:pPr marL="285750" indent="-285750">
              <a:buFont typeface="Arial" panose="020B0604020202020204" pitchFamily="34" charset="0"/>
              <a:buChar char="•"/>
            </a:pPr>
            <a:r>
              <a:rPr lang="en-US" dirty="0"/>
              <a:t>Met Éireann developed the </a:t>
            </a:r>
            <a:r>
              <a:rPr lang="en-US" dirty="0" smtClean="0"/>
              <a:t>TSSF model </a:t>
            </a:r>
            <a:r>
              <a:rPr lang="en-US" dirty="0"/>
              <a:t>so that it could be included as a time critical system at the </a:t>
            </a:r>
            <a:r>
              <a:rPr lang="en-US" dirty="0" smtClean="0"/>
              <a:t>ECMWF </a:t>
            </a:r>
            <a:r>
              <a:rPr lang="en-US" dirty="0"/>
              <a:t>HPC. </a:t>
            </a:r>
            <a:endParaRPr lang="en-US" dirty="0" smtClean="0"/>
          </a:p>
          <a:p>
            <a:pPr marL="285750" indent="-285750">
              <a:buFont typeface="Arial" panose="020B0604020202020204" pitchFamily="34" charset="0"/>
              <a:buChar char="•"/>
            </a:pPr>
            <a:r>
              <a:rPr lang="en-US" dirty="0" smtClean="0"/>
              <a:t>In  July 2022 Met Éireann applied to the ECMWF to include the TSSF model as a time critical suite on their HPC infrastructure</a:t>
            </a:r>
          </a:p>
          <a:p>
            <a:pPr marL="285750" indent="-285750">
              <a:buFont typeface="Arial" panose="020B0604020202020204" pitchFamily="34" charset="0"/>
              <a:buChar char="•"/>
            </a:pPr>
            <a:r>
              <a:rPr lang="en-US" dirty="0" smtClean="0"/>
              <a:t>In October 2022, ECMWF </a:t>
            </a:r>
            <a:r>
              <a:rPr lang="en-US" dirty="0"/>
              <a:t>approved the work that Met Éireann had completed to ensure that the TSSF model was up to the standards required for the TSSF model to become an operational system on the HPC</a:t>
            </a:r>
          </a:p>
          <a:p>
            <a:pPr marL="285750" indent="-285750">
              <a:buFont typeface="Arial" panose="020B0604020202020204" pitchFamily="34" charset="0"/>
              <a:buChar char="•"/>
            </a:pPr>
            <a:r>
              <a:rPr lang="en-US" dirty="0" smtClean="0"/>
              <a:t>This </a:t>
            </a:r>
            <a:r>
              <a:rPr lang="en-US" dirty="0"/>
              <a:t>significant amount of work involved a number of trials, the development of bespoke scripts with the model developers DHI as well as the creation of a scheduling system to run the TSSF model on the old and new HPCs (Reading and Bologna).</a:t>
            </a:r>
            <a:endParaRPr lang="en-IE" dirty="0"/>
          </a:p>
        </p:txBody>
      </p:sp>
    </p:spTree>
    <p:extLst>
      <p:ext uri="{BB962C8B-B14F-4D97-AF65-F5344CB8AC3E}">
        <p14:creationId xmlns:p14="http://schemas.microsoft.com/office/powerpoint/2010/main" val="255708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693EB1-EEE1-45FC-A164-3C7083AF06FD}"/>
              </a:ext>
            </a:extLst>
          </p:cNvPr>
          <p:cNvSpPr txBox="1"/>
          <p:nvPr/>
        </p:nvSpPr>
        <p:spPr>
          <a:xfrm>
            <a:off x="939175" y="394812"/>
            <a:ext cx="8379392" cy="502766"/>
          </a:xfrm>
          <a:prstGeom prst="rect">
            <a:avLst/>
          </a:prstGeom>
          <a:noFill/>
        </p:spPr>
        <p:txBody>
          <a:bodyPr wrap="square" rtlCol="0">
            <a:spAutoFit/>
          </a:bodyPr>
          <a:lstStyle/>
          <a:p>
            <a:pPr algn="ctr"/>
            <a:r>
              <a:rPr lang="en-US"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rPr>
              <a:t>3</a:t>
            </a:r>
            <a:r>
              <a:rPr lang="en-US" sz="2667" b="1" cap="all" dirty="0" smtClean="0">
                <a:solidFill>
                  <a:srgbClr val="1EB8C1"/>
                </a:solidFill>
                <a:latin typeface="Verdana" panose="020B0604030504040204" pitchFamily="34" charset="0"/>
                <a:ea typeface="Verdana" panose="020B0604030504040204" pitchFamily="34" charset="0"/>
                <a:cs typeface="Verdana" panose="020B0604030504040204" pitchFamily="34" charset="0"/>
              </a:rPr>
              <a:t> tssf model</a:t>
            </a:r>
            <a:endParaRPr lang="en-IE"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820486" y="1449328"/>
            <a:ext cx="7232073" cy="4524315"/>
          </a:xfrm>
          <a:prstGeom prst="rect">
            <a:avLst/>
          </a:prstGeom>
          <a:noFill/>
        </p:spPr>
        <p:txBody>
          <a:bodyPr wrap="square" rtlCol="0">
            <a:spAutoFit/>
          </a:bodyPr>
          <a:lstStyle/>
          <a:p>
            <a:r>
              <a:rPr lang="en-IE" b="1" dirty="0" smtClean="0"/>
              <a:t>TSSF Model – Technical trial</a:t>
            </a:r>
          </a:p>
          <a:p>
            <a:pPr marL="285750" indent="-285750">
              <a:buFont typeface="Arial" panose="020B0604020202020204" pitchFamily="34" charset="0"/>
              <a:buChar char="•"/>
            </a:pPr>
            <a:r>
              <a:rPr lang="en-US" dirty="0" smtClean="0"/>
              <a:t>TSSF model has been running on the ATOS machine in Bologna since October 2022.</a:t>
            </a:r>
          </a:p>
          <a:p>
            <a:pPr marL="285750" indent="-285750">
              <a:buFont typeface="Arial" panose="020B0604020202020204" pitchFamily="34" charset="0"/>
              <a:buChar char="•"/>
            </a:pPr>
            <a:r>
              <a:rPr lang="en-US" dirty="0" smtClean="0"/>
              <a:t>The aim is to run the TSSF to monitor its performance and to produce a report on its performance during any periods of heightened coastal flood risk as part of the non-operational trial</a:t>
            </a:r>
          </a:p>
          <a:p>
            <a:pPr marL="285750" indent="-285750">
              <a:buFont typeface="Arial" panose="020B0604020202020204" pitchFamily="34" charset="0"/>
              <a:buChar char="•"/>
            </a:pPr>
            <a:r>
              <a:rPr lang="en-US" dirty="0" smtClean="0"/>
              <a:t>Additional work has already been required to increase the resilience of the TSSF model at ECMWF</a:t>
            </a:r>
          </a:p>
          <a:p>
            <a:pPr marL="285750" indent="-285750">
              <a:buFont typeface="Arial" panose="020B0604020202020204" pitchFamily="34" charset="0"/>
              <a:buChar char="•"/>
            </a:pPr>
            <a:r>
              <a:rPr lang="en-US" dirty="0" smtClean="0"/>
              <a:t>Met Éireann have procured the services of a Contractor to maintain the current TSSF model and website until later this year</a:t>
            </a:r>
          </a:p>
          <a:p>
            <a:pPr marL="285750" indent="-285750">
              <a:buFont typeface="Arial" panose="020B0604020202020204" pitchFamily="34" charset="0"/>
              <a:buChar char="•"/>
            </a:pPr>
            <a:endParaRPr lang="en-US" dirty="0"/>
          </a:p>
          <a:p>
            <a:r>
              <a:rPr lang="en-US" b="1" dirty="0" smtClean="0"/>
              <a:t>TSSF Service Formal Transfer from OPW to Met Éireann</a:t>
            </a:r>
          </a:p>
          <a:p>
            <a:pPr marL="285750" indent="-285750">
              <a:buFont typeface="Arial" panose="020B0604020202020204" pitchFamily="34" charset="0"/>
              <a:buChar char="•"/>
            </a:pPr>
            <a:r>
              <a:rPr lang="en-US" dirty="0" smtClean="0"/>
              <a:t>A formal transfer plan must be developed in order to ensure the smooth transfer of the TSSF Service from the OPW to Met Éireann</a:t>
            </a:r>
          </a:p>
          <a:p>
            <a:pPr marL="285750" indent="-285750">
              <a:buFont typeface="Arial" panose="020B0604020202020204" pitchFamily="34" charset="0"/>
              <a:buChar char="•"/>
            </a:pPr>
            <a:r>
              <a:rPr lang="en-US" dirty="0" smtClean="0"/>
              <a:t>Initial discussions have taken place between both parties with the objective to develop this plan with a set schedule </a:t>
            </a:r>
            <a:endParaRPr lang="en-US" dirty="0"/>
          </a:p>
        </p:txBody>
      </p:sp>
    </p:spTree>
    <p:extLst>
      <p:ext uri="{BB962C8B-B14F-4D97-AF65-F5344CB8AC3E}">
        <p14:creationId xmlns:p14="http://schemas.microsoft.com/office/powerpoint/2010/main" val="131781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693EB1-EEE1-45FC-A164-3C7083AF06FD}"/>
              </a:ext>
            </a:extLst>
          </p:cNvPr>
          <p:cNvSpPr txBox="1"/>
          <p:nvPr/>
        </p:nvSpPr>
        <p:spPr>
          <a:xfrm>
            <a:off x="939175" y="394812"/>
            <a:ext cx="8379392" cy="502766"/>
          </a:xfrm>
          <a:prstGeom prst="rect">
            <a:avLst/>
          </a:prstGeom>
          <a:noFill/>
        </p:spPr>
        <p:txBody>
          <a:bodyPr wrap="square" rtlCol="0">
            <a:spAutoFit/>
          </a:bodyPr>
          <a:lstStyle/>
          <a:p>
            <a:pPr algn="ctr"/>
            <a:r>
              <a:rPr lang="en-US"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rPr>
              <a:t>3</a:t>
            </a:r>
            <a:r>
              <a:rPr lang="en-US" sz="2667" b="1" cap="all" dirty="0" smtClean="0">
                <a:solidFill>
                  <a:srgbClr val="1EB8C1"/>
                </a:solidFill>
                <a:latin typeface="Verdana" panose="020B0604030504040204" pitchFamily="34" charset="0"/>
                <a:ea typeface="Verdana" panose="020B0604030504040204" pitchFamily="34" charset="0"/>
                <a:cs typeface="Verdana" panose="020B0604030504040204" pitchFamily="34" charset="0"/>
              </a:rPr>
              <a:t> tssf model</a:t>
            </a:r>
            <a:endParaRPr lang="en-IE"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820486" y="1449328"/>
            <a:ext cx="7232073" cy="3693319"/>
          </a:xfrm>
          <a:prstGeom prst="rect">
            <a:avLst/>
          </a:prstGeom>
          <a:noFill/>
        </p:spPr>
        <p:txBody>
          <a:bodyPr wrap="square" rtlCol="0">
            <a:spAutoFit/>
          </a:bodyPr>
          <a:lstStyle/>
          <a:p>
            <a:r>
              <a:rPr lang="en-IE" b="1" dirty="0" smtClean="0"/>
              <a:t>TSSF Model – Technical tasks</a:t>
            </a:r>
          </a:p>
          <a:p>
            <a:pPr marL="285750" indent="-285750">
              <a:buFont typeface="Arial" panose="020B0604020202020204" pitchFamily="34" charset="0"/>
              <a:buChar char="•"/>
            </a:pPr>
            <a:r>
              <a:rPr lang="en-US" dirty="0" smtClean="0"/>
              <a:t>TSSF model will continue to run on the HPC machine in Bologna to </a:t>
            </a:r>
            <a:r>
              <a:rPr lang="en-US" dirty="0" err="1" smtClean="0"/>
              <a:t>to</a:t>
            </a:r>
            <a:r>
              <a:rPr lang="en-US" dirty="0" smtClean="0"/>
              <a:t> capture any additional coastal events.</a:t>
            </a:r>
          </a:p>
          <a:p>
            <a:pPr marL="285750" indent="-285750">
              <a:buFont typeface="Arial" panose="020B0604020202020204" pitchFamily="34" charset="0"/>
              <a:buChar char="•"/>
            </a:pPr>
            <a:r>
              <a:rPr lang="en-US" dirty="0" smtClean="0"/>
              <a:t>Met Éireann will continue to harden and increase the resilience of the environment that the TSSF model runs in</a:t>
            </a:r>
          </a:p>
          <a:p>
            <a:pPr marL="285750" indent="-285750">
              <a:buFont typeface="Arial" panose="020B0604020202020204" pitchFamily="34" charset="0"/>
              <a:buChar char="•"/>
            </a:pPr>
            <a:r>
              <a:rPr lang="en-US" dirty="0" smtClean="0"/>
              <a:t>Determine what will happen to the TSSF model forecast archive from when the OPW ran the model and from the time that Met Éireann ran the model</a:t>
            </a:r>
          </a:p>
          <a:p>
            <a:pPr marL="285750" indent="-285750">
              <a:buFont typeface="Arial" panose="020B0604020202020204" pitchFamily="34" charset="0"/>
              <a:buChar char="•"/>
            </a:pPr>
            <a:r>
              <a:rPr lang="en-US" dirty="0" smtClean="0"/>
              <a:t>Documentation on how to run the TSSF model for Met Éireann and for ECWMF staff. </a:t>
            </a:r>
          </a:p>
          <a:p>
            <a:pPr marL="285750" indent="-285750">
              <a:buFont typeface="Arial" panose="020B0604020202020204" pitchFamily="34" charset="0"/>
              <a:buChar char="•"/>
            </a:pPr>
            <a:r>
              <a:rPr lang="en-US" dirty="0" smtClean="0"/>
              <a:t>Complete training in python, ECFLOW, Linux for Met Éireann staff so that they can troubleshoot issues with the TSSF model when on-call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4442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693EB1-EEE1-45FC-A164-3C7083AF06FD}"/>
              </a:ext>
            </a:extLst>
          </p:cNvPr>
          <p:cNvSpPr txBox="1"/>
          <p:nvPr/>
        </p:nvSpPr>
        <p:spPr>
          <a:xfrm>
            <a:off x="939175" y="394812"/>
            <a:ext cx="8379392" cy="502766"/>
          </a:xfrm>
          <a:prstGeom prst="rect">
            <a:avLst/>
          </a:prstGeom>
          <a:noFill/>
        </p:spPr>
        <p:txBody>
          <a:bodyPr wrap="square" rtlCol="0">
            <a:spAutoFit/>
          </a:bodyPr>
          <a:lstStyle/>
          <a:p>
            <a:pPr algn="ctr"/>
            <a:r>
              <a:rPr lang="en-US"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rPr>
              <a:t>3</a:t>
            </a:r>
            <a:r>
              <a:rPr lang="en-US" sz="2667" b="1" cap="all" dirty="0" smtClean="0">
                <a:solidFill>
                  <a:srgbClr val="1EB8C1"/>
                </a:solidFill>
                <a:latin typeface="Verdana" panose="020B0604030504040204" pitchFamily="34" charset="0"/>
                <a:ea typeface="Verdana" panose="020B0604030504040204" pitchFamily="34" charset="0"/>
                <a:cs typeface="Verdana" panose="020B0604030504040204" pitchFamily="34" charset="0"/>
              </a:rPr>
              <a:t> tssf model</a:t>
            </a:r>
            <a:endParaRPr lang="en-IE"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820486" y="1449328"/>
            <a:ext cx="7232073" cy="4247317"/>
          </a:xfrm>
          <a:prstGeom prst="rect">
            <a:avLst/>
          </a:prstGeom>
          <a:noFill/>
        </p:spPr>
        <p:txBody>
          <a:bodyPr wrap="square" rtlCol="0">
            <a:spAutoFit/>
          </a:bodyPr>
          <a:lstStyle/>
          <a:p>
            <a:r>
              <a:rPr lang="en-IE" b="1" dirty="0" smtClean="0"/>
              <a:t>TSSF Model</a:t>
            </a:r>
            <a:r>
              <a:rPr lang="en-US" b="1" dirty="0" smtClean="0"/>
              <a:t> and IFICS</a:t>
            </a:r>
          </a:p>
          <a:p>
            <a:pPr marL="285750" indent="-285750">
              <a:buFont typeface="Arial" panose="020B0604020202020204" pitchFamily="34" charset="0"/>
              <a:buChar char="•"/>
            </a:pPr>
            <a:r>
              <a:rPr lang="en-US" dirty="0" smtClean="0"/>
              <a:t>TSSF model forecasts will need to be transferred from the HPC to the IFICS system</a:t>
            </a:r>
          </a:p>
          <a:p>
            <a:pPr marL="285750" indent="-285750">
              <a:buFont typeface="Arial" panose="020B0604020202020204" pitchFamily="34" charset="0"/>
              <a:buChar char="•"/>
            </a:pPr>
            <a:r>
              <a:rPr lang="en-US" dirty="0" smtClean="0"/>
              <a:t>Training for end users on how to use the IFICS system to visualize and interpret the TSSF model forecasts</a:t>
            </a:r>
          </a:p>
          <a:p>
            <a:pPr marL="285750" indent="-285750">
              <a:buFont typeface="Arial" panose="020B0604020202020204" pitchFamily="34" charset="0"/>
              <a:buChar char="•"/>
            </a:pPr>
            <a:r>
              <a:rPr lang="en-US" dirty="0" smtClean="0"/>
              <a:t>Development of User Manuals will complete the training</a:t>
            </a:r>
          </a:p>
          <a:p>
            <a:pPr marL="285750" indent="-285750">
              <a:buFont typeface="Arial" panose="020B0604020202020204" pitchFamily="34" charset="0"/>
              <a:buChar char="•"/>
            </a:pPr>
            <a:r>
              <a:rPr lang="en-US" dirty="0" smtClean="0"/>
              <a:t>Coastal Thresholds – Third party commissioned to produce these for the TSSF model – Met Éireann have requested the OPW to assist in the provision of the final thresholds – they have contacted the Limerick FRS steering group to approve the levels – these will be integrated into the IFICS system to provide coastal thresholds for the various TSSF model forecast output locations </a:t>
            </a:r>
          </a:p>
          <a:p>
            <a:pPr marL="285750" indent="-285750">
              <a:buFont typeface="Arial" panose="020B0604020202020204" pitchFamily="34" charset="0"/>
              <a:buChar char="•"/>
            </a:pPr>
            <a:r>
              <a:rPr lang="en-US" dirty="0" smtClean="0"/>
              <a:t>A product will be developed in IFICS to allow a HTA product or similar to be disseminated to stakeholders</a:t>
            </a:r>
          </a:p>
          <a:p>
            <a:pPr marL="285750" indent="-285750">
              <a:buFont typeface="Arial" panose="020B0604020202020204" pitchFamily="34" charset="0"/>
              <a:buChar char="•"/>
            </a:pPr>
            <a:r>
              <a:rPr lang="en-US" dirty="0" smtClean="0"/>
              <a:t>The OPW to provide the definitive dissemination list </a:t>
            </a:r>
            <a:endParaRPr lang="en-US" dirty="0"/>
          </a:p>
        </p:txBody>
      </p:sp>
    </p:spTree>
    <p:extLst>
      <p:ext uri="{BB962C8B-B14F-4D97-AF65-F5344CB8AC3E}">
        <p14:creationId xmlns:p14="http://schemas.microsoft.com/office/powerpoint/2010/main" val="150805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693EB1-EEE1-45FC-A164-3C7083AF06FD}"/>
              </a:ext>
            </a:extLst>
          </p:cNvPr>
          <p:cNvSpPr txBox="1"/>
          <p:nvPr/>
        </p:nvSpPr>
        <p:spPr>
          <a:xfrm>
            <a:off x="939175" y="394812"/>
            <a:ext cx="8379392" cy="502766"/>
          </a:xfrm>
          <a:prstGeom prst="rect">
            <a:avLst/>
          </a:prstGeom>
          <a:noFill/>
        </p:spPr>
        <p:txBody>
          <a:bodyPr wrap="square" rtlCol="0">
            <a:spAutoFit/>
          </a:bodyPr>
          <a:lstStyle/>
          <a:p>
            <a:pPr algn="ctr"/>
            <a:r>
              <a:rPr lang="en-US"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rPr>
              <a:t>3</a:t>
            </a:r>
            <a:r>
              <a:rPr lang="en-US" sz="2667" b="1" cap="all" dirty="0" smtClean="0">
                <a:solidFill>
                  <a:srgbClr val="1EB8C1"/>
                </a:solidFill>
                <a:latin typeface="Verdana" panose="020B0604030504040204" pitchFamily="34" charset="0"/>
                <a:ea typeface="Verdana" panose="020B0604030504040204" pitchFamily="34" charset="0"/>
                <a:cs typeface="Verdana" panose="020B0604030504040204" pitchFamily="34" charset="0"/>
              </a:rPr>
              <a:t> tssf model</a:t>
            </a:r>
            <a:endParaRPr lang="en-IE"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820486" y="1449328"/>
            <a:ext cx="7232073" cy="3693319"/>
          </a:xfrm>
          <a:prstGeom prst="rect">
            <a:avLst/>
          </a:prstGeom>
          <a:noFill/>
        </p:spPr>
        <p:txBody>
          <a:bodyPr wrap="square" rtlCol="0">
            <a:spAutoFit/>
          </a:bodyPr>
          <a:lstStyle/>
          <a:p>
            <a:r>
              <a:rPr lang="en-IE" b="1" dirty="0" smtClean="0"/>
              <a:t>TSSF Model</a:t>
            </a:r>
            <a:r>
              <a:rPr lang="en-US" b="1" dirty="0" smtClean="0"/>
              <a:t> and Communications</a:t>
            </a:r>
          </a:p>
          <a:p>
            <a:pPr marL="285750" indent="-285750">
              <a:buFont typeface="Arial" panose="020B0604020202020204" pitchFamily="34" charset="0"/>
              <a:buChar char="•"/>
            </a:pPr>
            <a:r>
              <a:rPr lang="en-US" dirty="0" smtClean="0"/>
              <a:t>OPW to communicate to the various stakeholders that the TSSF Service will formally transfer to Met Éireann </a:t>
            </a:r>
          </a:p>
          <a:p>
            <a:pPr marL="285750" indent="-285750">
              <a:buFont typeface="Arial" panose="020B0604020202020204" pitchFamily="34" charset="0"/>
              <a:buChar char="•"/>
            </a:pPr>
            <a:r>
              <a:rPr lang="en-US" dirty="0" smtClean="0"/>
              <a:t>Met Éireann will engage with the NDFEM to determine if the MEM Framework documents require modifications</a:t>
            </a:r>
          </a:p>
          <a:p>
            <a:pPr marL="285750" indent="-285750">
              <a:buFont typeface="Arial" panose="020B0604020202020204" pitchFamily="34" charset="0"/>
              <a:buChar char="•"/>
            </a:pPr>
            <a:r>
              <a:rPr lang="en-US" dirty="0" smtClean="0"/>
              <a:t>Met Éireann to use the SWFLM network to engage with Local Authorities to ensure they are briefed on the transfer and they are prepared to access the new system.</a:t>
            </a:r>
          </a:p>
          <a:p>
            <a:pPr marL="285750" indent="-285750">
              <a:buFont typeface="Arial" panose="020B0604020202020204" pitchFamily="34" charset="0"/>
              <a:buChar char="•"/>
            </a:pPr>
            <a:endParaRPr lang="en-US" dirty="0"/>
          </a:p>
          <a:p>
            <a:r>
              <a:rPr lang="en-US" b="1" dirty="0" smtClean="0"/>
              <a:t>Existing TSSF Service</a:t>
            </a:r>
          </a:p>
          <a:p>
            <a:pPr marL="285750" indent="-285750">
              <a:buFont typeface="Arial" panose="020B0604020202020204" pitchFamily="34" charset="0"/>
              <a:buChar char="•"/>
            </a:pPr>
            <a:r>
              <a:rPr lang="en-US" dirty="0" smtClean="0"/>
              <a:t>Agreement on the appropriate means to formally transfer the TSSF service from the OPW to Met Éireann</a:t>
            </a:r>
          </a:p>
          <a:p>
            <a:pPr marL="285750" indent="-285750">
              <a:buFont typeface="Arial" panose="020B0604020202020204" pitchFamily="34" charset="0"/>
              <a:buChar char="•"/>
            </a:pPr>
            <a:r>
              <a:rPr lang="en-US" dirty="0" smtClean="0"/>
              <a:t>Agreement on formal handover date </a:t>
            </a:r>
            <a:endParaRPr lang="en-US" dirty="0"/>
          </a:p>
        </p:txBody>
      </p:sp>
    </p:spTree>
    <p:extLst>
      <p:ext uri="{BB962C8B-B14F-4D97-AF65-F5344CB8AC3E}">
        <p14:creationId xmlns:p14="http://schemas.microsoft.com/office/powerpoint/2010/main" val="159586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693EB1-EEE1-45FC-A164-3C7083AF06FD}"/>
              </a:ext>
            </a:extLst>
          </p:cNvPr>
          <p:cNvSpPr txBox="1"/>
          <p:nvPr/>
        </p:nvSpPr>
        <p:spPr>
          <a:xfrm>
            <a:off x="939175" y="394812"/>
            <a:ext cx="8379392" cy="502766"/>
          </a:xfrm>
          <a:prstGeom prst="rect">
            <a:avLst/>
          </a:prstGeom>
          <a:noFill/>
        </p:spPr>
        <p:txBody>
          <a:bodyPr wrap="square" rtlCol="0">
            <a:spAutoFit/>
          </a:bodyPr>
          <a:lstStyle/>
          <a:p>
            <a:pPr algn="ctr"/>
            <a:r>
              <a:rPr lang="en-US"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rPr>
              <a:t>5</a:t>
            </a:r>
            <a:r>
              <a:rPr lang="en-US" sz="2667" b="1" cap="all" dirty="0" smtClean="0">
                <a:solidFill>
                  <a:srgbClr val="1EB8C1"/>
                </a:solidFill>
                <a:latin typeface="Verdana" panose="020B0604030504040204" pitchFamily="34" charset="0"/>
                <a:ea typeface="Verdana" panose="020B0604030504040204" pitchFamily="34" charset="0"/>
                <a:cs typeface="Verdana" panose="020B0604030504040204" pitchFamily="34" charset="0"/>
              </a:rPr>
              <a:t> governance</a:t>
            </a:r>
            <a:endParaRPr lang="en-IE"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820486" y="1449328"/>
            <a:ext cx="7232073" cy="1477328"/>
          </a:xfrm>
          <a:prstGeom prst="rect">
            <a:avLst/>
          </a:prstGeom>
          <a:noFill/>
        </p:spPr>
        <p:txBody>
          <a:bodyPr wrap="square" rtlCol="0">
            <a:spAutoFit/>
          </a:bodyPr>
          <a:lstStyle/>
          <a:p>
            <a:r>
              <a:rPr lang="en-IE" b="1" dirty="0" smtClean="0"/>
              <a:t>Financial Arrangements</a:t>
            </a:r>
          </a:p>
          <a:p>
            <a:pPr marL="285750" lvl="0" indent="-285750">
              <a:buFont typeface="Arial" panose="020B0604020202020204" pitchFamily="34" charset="0"/>
              <a:buChar char="•"/>
            </a:pPr>
            <a:r>
              <a:rPr lang="en-IE" dirty="0" smtClean="0"/>
              <a:t>Agreed OPW Funding: 	€871,000.00</a:t>
            </a:r>
          </a:p>
          <a:p>
            <a:pPr marL="285750" lvl="0" indent="-285750">
              <a:buFont typeface="Arial" panose="020B0604020202020204" pitchFamily="34" charset="0"/>
              <a:buChar char="•"/>
            </a:pPr>
            <a:r>
              <a:rPr lang="en-IE" dirty="0" smtClean="0"/>
              <a:t>Balance: 		  €41,361.28</a:t>
            </a:r>
          </a:p>
          <a:p>
            <a:pPr marL="285750" lvl="0" indent="-285750">
              <a:buFont typeface="Arial" panose="020B0604020202020204" pitchFamily="34" charset="0"/>
              <a:buChar char="•"/>
            </a:pPr>
            <a:endParaRPr lang="en-IE" dirty="0" smtClean="0"/>
          </a:p>
          <a:p>
            <a:pPr marL="285750" indent="-285750">
              <a:buFont typeface="Arial" panose="020B0604020202020204" pitchFamily="34" charset="0"/>
              <a:buChar char="•"/>
            </a:pPr>
            <a:endParaRPr lang="en-IE" dirty="0"/>
          </a:p>
        </p:txBody>
      </p:sp>
    </p:spTree>
    <p:extLst>
      <p:ext uri="{BB962C8B-B14F-4D97-AF65-F5344CB8AC3E}">
        <p14:creationId xmlns:p14="http://schemas.microsoft.com/office/powerpoint/2010/main" val="51179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693EB1-EEE1-45FC-A164-3C7083AF06FD}"/>
              </a:ext>
            </a:extLst>
          </p:cNvPr>
          <p:cNvSpPr txBox="1"/>
          <p:nvPr/>
        </p:nvSpPr>
        <p:spPr>
          <a:xfrm>
            <a:off x="939175" y="394812"/>
            <a:ext cx="8379392" cy="502766"/>
          </a:xfrm>
          <a:prstGeom prst="rect">
            <a:avLst/>
          </a:prstGeom>
          <a:noFill/>
        </p:spPr>
        <p:txBody>
          <a:bodyPr wrap="square" rtlCol="0">
            <a:spAutoFit/>
          </a:bodyPr>
          <a:lstStyle/>
          <a:p>
            <a:pPr algn="ctr"/>
            <a:r>
              <a:rPr lang="en-US"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rPr>
              <a:t>6</a:t>
            </a:r>
            <a:r>
              <a:rPr lang="en-US" sz="2667" b="1" cap="all" dirty="0" smtClean="0">
                <a:solidFill>
                  <a:srgbClr val="1EB8C1"/>
                </a:solidFill>
                <a:latin typeface="Verdana" panose="020B0604030504040204" pitchFamily="34" charset="0"/>
                <a:ea typeface="Verdana" panose="020B0604030504040204" pitchFamily="34" charset="0"/>
                <a:cs typeface="Verdana" panose="020B0604030504040204" pitchFamily="34" charset="0"/>
              </a:rPr>
              <a:t> communications</a:t>
            </a:r>
            <a:endParaRPr lang="en-IE"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820486" y="1449328"/>
            <a:ext cx="7232073" cy="4247317"/>
          </a:xfrm>
          <a:prstGeom prst="rect">
            <a:avLst/>
          </a:prstGeom>
          <a:noFill/>
        </p:spPr>
        <p:txBody>
          <a:bodyPr wrap="square" rtlCol="0">
            <a:spAutoFit/>
          </a:bodyPr>
          <a:lstStyle/>
          <a:p>
            <a:r>
              <a:rPr lang="en-IE" b="1" dirty="0" smtClean="0"/>
              <a:t>Irish Flood Integrated Communication System (IFICS)</a:t>
            </a:r>
          </a:p>
          <a:p>
            <a:pPr marL="285750" lvl="0" indent="-285750">
              <a:buFont typeface="Arial" panose="020B0604020202020204" pitchFamily="34" charset="0"/>
              <a:buChar char="•"/>
            </a:pPr>
            <a:r>
              <a:rPr lang="en-IE" dirty="0" smtClean="0"/>
              <a:t>A handover of the system to Met </a:t>
            </a:r>
            <a:r>
              <a:rPr lang="en-IE" dirty="0"/>
              <a:t>Éireann staff </a:t>
            </a:r>
            <a:r>
              <a:rPr lang="en-IE" dirty="0" smtClean="0"/>
              <a:t>took place in February 2023</a:t>
            </a:r>
          </a:p>
          <a:p>
            <a:pPr marL="285750" lvl="0" indent="-285750">
              <a:buFont typeface="Arial" panose="020B0604020202020204" pitchFamily="34" charset="0"/>
              <a:buChar char="•"/>
            </a:pPr>
            <a:r>
              <a:rPr lang="en-IE" dirty="0" smtClean="0"/>
              <a:t>This handover will allow the final elements of the project to be progressed</a:t>
            </a:r>
          </a:p>
          <a:p>
            <a:pPr marL="285750" indent="-285750">
              <a:buFont typeface="Arial" panose="020B0604020202020204" pitchFamily="34" charset="0"/>
              <a:buChar char="•"/>
            </a:pPr>
            <a:r>
              <a:rPr lang="en-IE" dirty="0"/>
              <a:t>A plan is being developed to train end users on how to use this system and more importantly </a:t>
            </a:r>
          </a:p>
          <a:p>
            <a:pPr lvl="0"/>
            <a:endParaRPr lang="en-IE" dirty="0"/>
          </a:p>
          <a:p>
            <a:pPr marL="285750" lvl="0" indent="-285750">
              <a:buFont typeface="Arial" panose="020B0604020202020204" pitchFamily="34" charset="0"/>
              <a:buChar char="•"/>
            </a:pPr>
            <a:r>
              <a:rPr lang="en-IE" dirty="0" smtClean="0"/>
              <a:t>There </a:t>
            </a:r>
            <a:r>
              <a:rPr lang="en-IE" dirty="0"/>
              <a:t>will be two portals; </a:t>
            </a:r>
          </a:p>
          <a:p>
            <a:pPr marL="742950" lvl="1" indent="-285750">
              <a:buFont typeface="Arial" panose="020B0604020202020204" pitchFamily="34" charset="0"/>
              <a:buChar char="•"/>
            </a:pPr>
            <a:r>
              <a:rPr lang="en-IE" dirty="0"/>
              <a:t>The internal portal is where Met Éireann staff review forecasts, observations etc. and will then issue products to key stakeholders</a:t>
            </a:r>
          </a:p>
          <a:p>
            <a:pPr marL="742950" lvl="1" indent="-285750">
              <a:buFont typeface="Arial" panose="020B0604020202020204" pitchFamily="34" charset="0"/>
              <a:buChar char="•"/>
            </a:pPr>
            <a:r>
              <a:rPr lang="en-IE" dirty="0"/>
              <a:t>The external portal will be for the key stakeholders. They will be able to view forecasts, products and dashboards. They will also be able to view the issued products from Met Éireann. </a:t>
            </a:r>
          </a:p>
          <a:p>
            <a:pPr marL="285750" indent="-285750">
              <a:buFont typeface="Arial" panose="020B0604020202020204" pitchFamily="34" charset="0"/>
              <a:buChar char="•"/>
            </a:pPr>
            <a:endParaRPr lang="en-IE" dirty="0"/>
          </a:p>
        </p:txBody>
      </p:sp>
    </p:spTree>
    <p:extLst>
      <p:ext uri="{BB962C8B-B14F-4D97-AF65-F5344CB8AC3E}">
        <p14:creationId xmlns:p14="http://schemas.microsoft.com/office/powerpoint/2010/main" val="30166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693EB1-EEE1-45FC-A164-3C7083AF06FD}"/>
              </a:ext>
            </a:extLst>
          </p:cNvPr>
          <p:cNvSpPr txBox="1"/>
          <p:nvPr/>
        </p:nvSpPr>
        <p:spPr>
          <a:xfrm>
            <a:off x="939175" y="394812"/>
            <a:ext cx="8379392" cy="502766"/>
          </a:xfrm>
          <a:prstGeom prst="rect">
            <a:avLst/>
          </a:prstGeom>
          <a:noFill/>
        </p:spPr>
        <p:txBody>
          <a:bodyPr wrap="square" rtlCol="0">
            <a:spAutoFit/>
          </a:bodyPr>
          <a:lstStyle/>
          <a:p>
            <a:pPr algn="ctr"/>
            <a:r>
              <a:rPr lang="en-US" sz="2667" b="1" cap="all" dirty="0" smtClean="0">
                <a:solidFill>
                  <a:srgbClr val="1EB8C1"/>
                </a:solidFill>
                <a:latin typeface="Verdana" panose="020B0604030504040204" pitchFamily="34" charset="0"/>
                <a:ea typeface="Verdana" panose="020B0604030504040204" pitchFamily="34" charset="0"/>
                <a:cs typeface="Verdana" panose="020B0604030504040204" pitchFamily="34" charset="0"/>
              </a:rPr>
              <a:t>6 communications</a:t>
            </a:r>
            <a:endParaRPr lang="en-IE"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820486" y="1449328"/>
            <a:ext cx="7232073" cy="2862322"/>
          </a:xfrm>
          <a:prstGeom prst="rect">
            <a:avLst/>
          </a:prstGeom>
          <a:noFill/>
        </p:spPr>
        <p:txBody>
          <a:bodyPr wrap="square" rtlCol="0">
            <a:spAutoFit/>
          </a:bodyPr>
          <a:lstStyle/>
          <a:p>
            <a:r>
              <a:rPr lang="en-IE" b="1" dirty="0" smtClean="0"/>
              <a:t>Irish Flood Integrated Communication System (IFICS)</a:t>
            </a:r>
          </a:p>
          <a:p>
            <a:pPr marL="285750" lvl="0" indent="-285750">
              <a:buFont typeface="Arial" panose="020B0604020202020204" pitchFamily="34" charset="0"/>
              <a:buChar char="•"/>
            </a:pPr>
            <a:r>
              <a:rPr lang="en-IE" dirty="0" smtClean="0"/>
              <a:t>It is expected that the IFICS system will be the replacement for the current National Irish Surge </a:t>
            </a:r>
            <a:r>
              <a:rPr lang="en-IE" dirty="0"/>
              <a:t>Forecast website (</a:t>
            </a:r>
            <a:r>
              <a:rPr lang="en-IE" dirty="0" smtClean="0"/>
              <a:t>national.irish-surge-forecast.ie)</a:t>
            </a:r>
          </a:p>
          <a:p>
            <a:pPr marL="285750" lvl="0" indent="-285750">
              <a:buFont typeface="Arial" panose="020B0604020202020204" pitchFamily="34" charset="0"/>
              <a:buChar char="•"/>
            </a:pPr>
            <a:r>
              <a:rPr lang="en-IE" dirty="0" smtClean="0"/>
              <a:t>The forecasts from the TSSF model which is running in Bologna on the ECWMF will need to be transferred to the IFICS system </a:t>
            </a:r>
          </a:p>
          <a:p>
            <a:pPr marL="285750" lvl="0" indent="-285750">
              <a:buFont typeface="Arial" panose="020B0604020202020204" pitchFamily="34" charset="0"/>
              <a:buChar char="•"/>
            </a:pPr>
            <a:r>
              <a:rPr lang="en-IE" dirty="0" smtClean="0"/>
              <a:t>This will need to be tested for a time on IFICS to ensure a smooth integration of the data from the different source</a:t>
            </a:r>
            <a:endParaRPr lang="en-IE" dirty="0"/>
          </a:p>
          <a:p>
            <a:pPr lvl="0"/>
            <a:endParaRPr lang="en-IE" dirty="0"/>
          </a:p>
          <a:p>
            <a:pPr marL="285750" indent="-285750">
              <a:buFont typeface="Arial" panose="020B0604020202020204" pitchFamily="34" charset="0"/>
              <a:buChar char="•"/>
            </a:pPr>
            <a:endParaRPr lang="en-IE" dirty="0"/>
          </a:p>
        </p:txBody>
      </p:sp>
    </p:spTree>
    <p:extLst>
      <p:ext uri="{BB962C8B-B14F-4D97-AF65-F5344CB8AC3E}">
        <p14:creationId xmlns:p14="http://schemas.microsoft.com/office/powerpoint/2010/main" val="18596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693EB1-EEE1-45FC-A164-3C7083AF06FD}"/>
              </a:ext>
            </a:extLst>
          </p:cNvPr>
          <p:cNvSpPr txBox="1"/>
          <p:nvPr/>
        </p:nvSpPr>
        <p:spPr>
          <a:xfrm>
            <a:off x="939175" y="394812"/>
            <a:ext cx="8379392" cy="502766"/>
          </a:xfrm>
          <a:prstGeom prst="rect">
            <a:avLst/>
          </a:prstGeom>
          <a:noFill/>
        </p:spPr>
        <p:txBody>
          <a:bodyPr wrap="square" rtlCol="0">
            <a:spAutoFit/>
          </a:bodyPr>
          <a:lstStyle/>
          <a:p>
            <a:pPr algn="ctr"/>
            <a:r>
              <a:rPr lang="en-US"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rPr>
              <a:t>6</a:t>
            </a:r>
            <a:r>
              <a:rPr lang="en-US" sz="2667" b="1" cap="all" dirty="0" smtClean="0">
                <a:solidFill>
                  <a:srgbClr val="1EB8C1"/>
                </a:solidFill>
                <a:latin typeface="Verdana" panose="020B0604030504040204" pitchFamily="34" charset="0"/>
                <a:ea typeface="Verdana" panose="020B0604030504040204" pitchFamily="34" charset="0"/>
                <a:cs typeface="Verdana" panose="020B0604030504040204" pitchFamily="34" charset="0"/>
              </a:rPr>
              <a:t> communications</a:t>
            </a:r>
            <a:endParaRPr lang="en-IE"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820486" y="1449328"/>
            <a:ext cx="7232073" cy="4247317"/>
          </a:xfrm>
          <a:prstGeom prst="rect">
            <a:avLst/>
          </a:prstGeom>
          <a:noFill/>
        </p:spPr>
        <p:txBody>
          <a:bodyPr wrap="square" rtlCol="0">
            <a:spAutoFit/>
          </a:bodyPr>
          <a:lstStyle/>
          <a:p>
            <a:r>
              <a:rPr lang="en-IE" b="1" dirty="0" smtClean="0"/>
              <a:t>Communications</a:t>
            </a:r>
          </a:p>
          <a:p>
            <a:pPr marL="285750" lvl="0" indent="-285750">
              <a:buFont typeface="Arial" panose="020B0604020202020204" pitchFamily="34" charset="0"/>
              <a:buChar char="•"/>
            </a:pPr>
            <a:r>
              <a:rPr lang="en-IE" dirty="0"/>
              <a:t>As a part of the Non-operational Trial </a:t>
            </a:r>
            <a:r>
              <a:rPr lang="en-IE" dirty="0" smtClean="0"/>
              <a:t>the </a:t>
            </a:r>
            <a:r>
              <a:rPr lang="en-IE" dirty="0"/>
              <a:t>FFC has been sending </a:t>
            </a:r>
            <a:r>
              <a:rPr lang="en-IE" dirty="0" smtClean="0"/>
              <a:t>the draft, internal Daily Flood Guidance Statement (DFGS) to </a:t>
            </a:r>
            <a:r>
              <a:rPr lang="en-IE" dirty="0"/>
              <a:t>the Local Authorities. </a:t>
            </a:r>
            <a:endParaRPr lang="en-IE" dirty="0" smtClean="0"/>
          </a:p>
          <a:p>
            <a:pPr marL="285750" lvl="0" indent="-285750">
              <a:buFont typeface="Arial" panose="020B0604020202020204" pitchFamily="34" charset="0"/>
              <a:buChar char="•"/>
            </a:pPr>
            <a:r>
              <a:rPr lang="en-IE" dirty="0" smtClean="0"/>
              <a:t>The </a:t>
            </a:r>
            <a:r>
              <a:rPr lang="en-IE" dirty="0"/>
              <a:t>DFGS is normally sent Monday to Friday and is produced over the Weekends and during Holidays at periods of heightened flood risk. Each Local Authority has provided the FFC with email addresses for the DFGS to be delivered to.</a:t>
            </a:r>
          </a:p>
          <a:p>
            <a:pPr marL="285750" indent="-285750">
              <a:buFont typeface="Arial" panose="020B0604020202020204" pitchFamily="34" charset="0"/>
              <a:buChar char="•"/>
            </a:pPr>
            <a:r>
              <a:rPr lang="en-IE" dirty="0" smtClean="0"/>
              <a:t>Initial </a:t>
            </a:r>
            <a:r>
              <a:rPr lang="en-IE" dirty="0"/>
              <a:t>training was given to the SWFLM in October and November of 2021, nearly all SWFLMs attended either of the two sessions.</a:t>
            </a:r>
          </a:p>
          <a:p>
            <a:pPr marL="285750" lvl="0" indent="-285750">
              <a:buFont typeface="Arial" panose="020B0604020202020204" pitchFamily="34" charset="0"/>
              <a:buChar char="•"/>
            </a:pPr>
            <a:r>
              <a:rPr lang="en-IE" dirty="0" smtClean="0"/>
              <a:t>During </a:t>
            </a:r>
            <a:r>
              <a:rPr lang="en-IE" dirty="0"/>
              <a:t>the Winter of 2021/22, meetings were scheduled in December, January, March and May. These meetings were well attended with approximately 40 to 50 attendees, with nearly all local authorities being represented.</a:t>
            </a:r>
          </a:p>
          <a:p>
            <a:pPr marL="285750" indent="-285750">
              <a:buFont typeface="Arial" panose="020B0604020202020204" pitchFamily="34" charset="0"/>
              <a:buChar char="•"/>
            </a:pPr>
            <a:endParaRPr lang="en-IE" dirty="0"/>
          </a:p>
        </p:txBody>
      </p:sp>
    </p:spTree>
    <p:extLst>
      <p:ext uri="{BB962C8B-B14F-4D97-AF65-F5344CB8AC3E}">
        <p14:creationId xmlns:p14="http://schemas.microsoft.com/office/powerpoint/2010/main" val="351627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693EB1-EEE1-45FC-A164-3C7083AF06FD}"/>
              </a:ext>
            </a:extLst>
          </p:cNvPr>
          <p:cNvSpPr txBox="1"/>
          <p:nvPr/>
        </p:nvSpPr>
        <p:spPr>
          <a:xfrm>
            <a:off x="939175" y="394812"/>
            <a:ext cx="8379392" cy="502766"/>
          </a:xfrm>
          <a:prstGeom prst="rect">
            <a:avLst/>
          </a:prstGeom>
          <a:noFill/>
        </p:spPr>
        <p:txBody>
          <a:bodyPr wrap="square" rtlCol="0">
            <a:spAutoFit/>
          </a:bodyPr>
          <a:lstStyle/>
          <a:p>
            <a:pPr algn="ctr"/>
            <a:r>
              <a:rPr lang="en-US"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rPr>
              <a:t>6</a:t>
            </a:r>
            <a:r>
              <a:rPr lang="en-US" sz="2667" b="1" cap="all" dirty="0" smtClean="0">
                <a:solidFill>
                  <a:srgbClr val="1EB8C1"/>
                </a:solidFill>
                <a:latin typeface="Verdana" panose="020B0604030504040204" pitchFamily="34" charset="0"/>
                <a:ea typeface="Verdana" panose="020B0604030504040204" pitchFamily="34" charset="0"/>
                <a:cs typeface="Verdana" panose="020B0604030504040204" pitchFamily="34" charset="0"/>
              </a:rPr>
              <a:t> communications</a:t>
            </a:r>
            <a:endParaRPr lang="en-IE"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820486" y="1449328"/>
            <a:ext cx="7232073" cy="4247317"/>
          </a:xfrm>
          <a:prstGeom prst="rect">
            <a:avLst/>
          </a:prstGeom>
          <a:noFill/>
        </p:spPr>
        <p:txBody>
          <a:bodyPr wrap="square" rtlCol="0">
            <a:spAutoFit/>
          </a:bodyPr>
          <a:lstStyle/>
          <a:p>
            <a:r>
              <a:rPr lang="en-IE" b="1" dirty="0" smtClean="0"/>
              <a:t>Communications</a:t>
            </a:r>
          </a:p>
          <a:p>
            <a:pPr marL="285750" lvl="0" indent="-285750">
              <a:buFont typeface="Arial" panose="020B0604020202020204" pitchFamily="34" charset="0"/>
              <a:buChar char="•"/>
            </a:pPr>
            <a:r>
              <a:rPr lang="en-IE" dirty="0"/>
              <a:t>For Winter 22/23, one meeting was held in October with approximately 45 </a:t>
            </a:r>
            <a:r>
              <a:rPr lang="en-IE" dirty="0" smtClean="0"/>
              <a:t>attendees.</a:t>
            </a:r>
          </a:p>
          <a:p>
            <a:pPr marL="285750" lvl="0" indent="-285750">
              <a:buFont typeface="Arial" panose="020B0604020202020204" pitchFamily="34" charset="0"/>
              <a:buChar char="•"/>
            </a:pPr>
            <a:r>
              <a:rPr lang="en-IE" dirty="0" smtClean="0"/>
              <a:t>The </a:t>
            </a:r>
            <a:r>
              <a:rPr lang="en-IE" dirty="0"/>
              <a:t>December meeting was cancelled as it coincided with the Spell of Cold Weather and the NECG meetings and briefings. </a:t>
            </a:r>
            <a:r>
              <a:rPr lang="en-IE" dirty="0" smtClean="0"/>
              <a:t>Another meeting was held in January 2023 and another is planned in March</a:t>
            </a:r>
            <a:r>
              <a:rPr lang="en-IE" dirty="0"/>
              <a:t>. </a:t>
            </a:r>
            <a:endParaRPr lang="en-IE" dirty="0" smtClean="0"/>
          </a:p>
          <a:p>
            <a:pPr marL="285750" lvl="0" indent="-285750">
              <a:buFont typeface="Arial" panose="020B0604020202020204" pitchFamily="34" charset="0"/>
              <a:buChar char="•"/>
            </a:pPr>
            <a:r>
              <a:rPr lang="en-IE" dirty="0" smtClean="0"/>
              <a:t>There </a:t>
            </a:r>
            <a:r>
              <a:rPr lang="en-IE" dirty="0"/>
              <a:t>may be an in-person workshop </a:t>
            </a:r>
            <a:r>
              <a:rPr lang="en-IE" dirty="0" smtClean="0"/>
              <a:t>later in 2023</a:t>
            </a:r>
            <a:r>
              <a:rPr lang="en-IE" dirty="0"/>
              <a:t>. </a:t>
            </a:r>
            <a:endParaRPr lang="en-IE" dirty="0" smtClean="0"/>
          </a:p>
          <a:p>
            <a:pPr marL="285750" lvl="0" indent="-285750">
              <a:buFont typeface="Arial" panose="020B0604020202020204" pitchFamily="34" charset="0"/>
              <a:buChar char="•"/>
            </a:pPr>
            <a:r>
              <a:rPr lang="en-IE" dirty="0" smtClean="0"/>
              <a:t>The </a:t>
            </a:r>
            <a:r>
              <a:rPr lang="en-IE" dirty="0"/>
              <a:t>FFC plan to use the SWFLM network to user test the IFICS system. </a:t>
            </a:r>
            <a:endParaRPr lang="en-IE" dirty="0" smtClean="0"/>
          </a:p>
          <a:p>
            <a:pPr marL="285750" lvl="0" indent="-285750">
              <a:buFont typeface="Arial" panose="020B0604020202020204" pitchFamily="34" charset="0"/>
              <a:buChar char="•"/>
            </a:pPr>
            <a:r>
              <a:rPr lang="en-IE" dirty="0"/>
              <a:t>During September and Early </a:t>
            </a:r>
            <a:r>
              <a:rPr lang="en-IE" dirty="0" smtClean="0"/>
              <a:t>October 2022, </a:t>
            </a:r>
            <a:r>
              <a:rPr lang="en-IE" dirty="0"/>
              <a:t>FFD staff rang every LA and obtained in-person feedback and updated our contact records.  In November 2022 FFD provided the LGMA an updated list of the SWFLMs and contact details</a:t>
            </a:r>
            <a:r>
              <a:rPr lang="en-IE" dirty="0" smtClean="0"/>
              <a:t>.</a:t>
            </a:r>
          </a:p>
          <a:p>
            <a:pPr marL="285750" lvl="0" indent="-285750">
              <a:buFont typeface="Arial" panose="020B0604020202020204" pitchFamily="34" charset="0"/>
              <a:buChar char="•"/>
            </a:pPr>
            <a:r>
              <a:rPr lang="en-IE" dirty="0" smtClean="0"/>
              <a:t>September 2022 – FFC staff gave a brief update on the FFC to the CCMA Water, Waste, Environment and Emergency Response (WWEEP) Committee</a:t>
            </a:r>
            <a:endParaRPr lang="en-IE" dirty="0"/>
          </a:p>
        </p:txBody>
      </p:sp>
    </p:spTree>
    <p:extLst>
      <p:ext uri="{BB962C8B-B14F-4D97-AF65-F5344CB8AC3E}">
        <p14:creationId xmlns:p14="http://schemas.microsoft.com/office/powerpoint/2010/main" val="298617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693EB1-EEE1-45FC-A164-3C7083AF06FD}"/>
              </a:ext>
            </a:extLst>
          </p:cNvPr>
          <p:cNvSpPr txBox="1"/>
          <p:nvPr/>
        </p:nvSpPr>
        <p:spPr>
          <a:xfrm>
            <a:off x="939175" y="394812"/>
            <a:ext cx="8379392" cy="502766"/>
          </a:xfrm>
          <a:prstGeom prst="rect">
            <a:avLst/>
          </a:prstGeom>
          <a:noFill/>
        </p:spPr>
        <p:txBody>
          <a:bodyPr wrap="square" rtlCol="0">
            <a:spAutoFit/>
          </a:bodyPr>
          <a:lstStyle/>
          <a:p>
            <a:pPr algn="ctr"/>
            <a:r>
              <a:rPr lang="en-US" sz="2667" b="1" cap="all" dirty="0" smtClean="0">
                <a:solidFill>
                  <a:srgbClr val="1EB8C1"/>
                </a:solidFill>
                <a:latin typeface="Verdana" panose="020B0604030504040204" pitchFamily="34" charset="0"/>
                <a:ea typeface="Verdana" panose="020B0604030504040204" pitchFamily="34" charset="0"/>
                <a:cs typeface="Verdana" panose="020B0604030504040204" pitchFamily="34" charset="0"/>
              </a:rPr>
              <a:t>3.1.1 Progress on FFC staffing</a:t>
            </a:r>
            <a:endParaRPr lang="en-IE"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828799" y="897578"/>
            <a:ext cx="7232073" cy="1754326"/>
          </a:xfrm>
          <a:prstGeom prst="rect">
            <a:avLst/>
          </a:prstGeom>
          <a:noFill/>
        </p:spPr>
        <p:txBody>
          <a:bodyPr wrap="square" rtlCol="0">
            <a:spAutoFit/>
          </a:bodyPr>
          <a:lstStyle/>
          <a:p>
            <a:r>
              <a:rPr lang="en-IE" b="1" dirty="0" smtClean="0"/>
              <a:t>Prepare job specifications and co-ordinate recruitment of MÉ FFC Staff</a:t>
            </a:r>
          </a:p>
          <a:p>
            <a:pPr marL="285750" indent="-285750">
              <a:buFont typeface="Arial" panose="020B0604020202020204" pitchFamily="34" charset="0"/>
              <a:buChar char="•"/>
            </a:pPr>
            <a:r>
              <a:rPr lang="en-IE" dirty="0" smtClean="0"/>
              <a:t>1 Chief Hydrometeorologist (PO Equivalent)</a:t>
            </a:r>
          </a:p>
          <a:p>
            <a:pPr marL="285750" indent="-285750">
              <a:buFont typeface="Arial" panose="020B0604020202020204" pitchFamily="34" charset="0"/>
              <a:buChar char="•"/>
            </a:pPr>
            <a:r>
              <a:rPr lang="en-IE" dirty="0" smtClean="0"/>
              <a:t>9 Hydrometeorologist (AP Equivalent)</a:t>
            </a:r>
          </a:p>
          <a:p>
            <a:pPr marL="285750" indent="-285750">
              <a:buFont typeface="Arial" panose="020B0604020202020204" pitchFamily="34" charset="0"/>
              <a:buChar char="•"/>
            </a:pPr>
            <a:r>
              <a:rPr lang="en-IE" dirty="0" smtClean="0"/>
              <a:t>1 Principal Meteorological Officer (AP Equivalent)</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p:txBody>
      </p:sp>
      <p:sp>
        <p:nvSpPr>
          <p:cNvPr id="7" name="TextBox 6"/>
          <p:cNvSpPr txBox="1"/>
          <p:nvPr/>
        </p:nvSpPr>
        <p:spPr>
          <a:xfrm>
            <a:off x="1828798" y="2342627"/>
            <a:ext cx="7232073" cy="923330"/>
          </a:xfrm>
          <a:prstGeom prst="rect">
            <a:avLst/>
          </a:prstGeom>
          <a:noFill/>
        </p:spPr>
        <p:txBody>
          <a:bodyPr wrap="square" rtlCol="0">
            <a:spAutoFit/>
          </a:bodyPr>
          <a:lstStyle/>
          <a:p>
            <a:r>
              <a:rPr lang="en-IE" b="1" dirty="0" smtClean="0"/>
              <a:t>Organise and provide MÉ FFC Staff with accommodation in Met Éireann</a:t>
            </a:r>
          </a:p>
          <a:p>
            <a:pPr marL="285750" indent="-285750">
              <a:buFont typeface="Arial" panose="020B0604020202020204" pitchFamily="34" charset="0"/>
              <a:buChar char="•"/>
            </a:pPr>
            <a:r>
              <a:rPr lang="en-IE" dirty="0" smtClean="0"/>
              <a:t>All FFC staff have been working in Glasnevin since COVID-19 restrictions were lifted earlier in 2022</a:t>
            </a:r>
            <a:endParaRPr lang="en-IE" dirty="0"/>
          </a:p>
        </p:txBody>
      </p:sp>
      <p:sp>
        <p:nvSpPr>
          <p:cNvPr id="8" name="TextBox 7"/>
          <p:cNvSpPr txBox="1"/>
          <p:nvPr/>
        </p:nvSpPr>
        <p:spPr>
          <a:xfrm>
            <a:off x="1828798" y="3405776"/>
            <a:ext cx="7232073" cy="2031325"/>
          </a:xfrm>
          <a:prstGeom prst="rect">
            <a:avLst/>
          </a:prstGeom>
          <a:noFill/>
        </p:spPr>
        <p:txBody>
          <a:bodyPr wrap="square" rtlCol="0">
            <a:spAutoFit/>
          </a:bodyPr>
          <a:lstStyle/>
          <a:p>
            <a:r>
              <a:rPr lang="en-IE" b="1" dirty="0" smtClean="0"/>
              <a:t>Met Éireann FFC Staff training</a:t>
            </a:r>
          </a:p>
          <a:p>
            <a:pPr marL="285750" indent="-285750">
              <a:buFont typeface="Arial" panose="020B0604020202020204" pitchFamily="34" charset="0"/>
              <a:buChar char="•"/>
            </a:pPr>
            <a:r>
              <a:rPr lang="en-IE" dirty="0" smtClean="0"/>
              <a:t>FFC staff have undertaken training in a number of areas:</a:t>
            </a:r>
          </a:p>
          <a:p>
            <a:pPr marL="742950" lvl="1" indent="-285750">
              <a:buFont typeface="Arial" panose="020B0604020202020204" pitchFamily="34" charset="0"/>
              <a:buChar char="•"/>
            </a:pPr>
            <a:r>
              <a:rPr lang="en-IE" dirty="0" smtClean="0"/>
              <a:t>FEWS – use and development of the system</a:t>
            </a:r>
          </a:p>
          <a:p>
            <a:pPr marL="742950" lvl="1" indent="-285750">
              <a:buFont typeface="Arial" panose="020B0604020202020204" pitchFamily="34" charset="0"/>
              <a:buChar char="•"/>
            </a:pPr>
            <a:r>
              <a:rPr lang="en-IE" dirty="0" smtClean="0"/>
              <a:t>HYPE – additional training on the fluvial model</a:t>
            </a:r>
          </a:p>
          <a:p>
            <a:pPr marL="742950" lvl="1" indent="-285750">
              <a:buFont typeface="Arial" panose="020B0604020202020204" pitchFamily="34" charset="0"/>
              <a:buChar char="•"/>
            </a:pPr>
            <a:r>
              <a:rPr lang="en-IE" dirty="0" smtClean="0"/>
              <a:t>TSSF – training on the integration of the TSSF model at ECMWF HPC, as well as working in the HPC environment</a:t>
            </a:r>
          </a:p>
          <a:p>
            <a:pPr marL="742950" lvl="1" indent="-285750">
              <a:buFont typeface="Arial" panose="020B0604020202020204" pitchFamily="34" charset="0"/>
              <a:buChar char="•"/>
            </a:pPr>
            <a:r>
              <a:rPr lang="en-IE" dirty="0" smtClean="0"/>
              <a:t>Scientific programming languages – python, R and Linux</a:t>
            </a:r>
            <a:endParaRPr lang="en-IE" dirty="0"/>
          </a:p>
        </p:txBody>
      </p:sp>
    </p:spTree>
    <p:extLst>
      <p:ext uri="{BB962C8B-B14F-4D97-AF65-F5344CB8AC3E}">
        <p14:creationId xmlns:p14="http://schemas.microsoft.com/office/powerpoint/2010/main" val="245247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693EB1-EEE1-45FC-A164-3C7083AF06FD}"/>
              </a:ext>
            </a:extLst>
          </p:cNvPr>
          <p:cNvSpPr txBox="1"/>
          <p:nvPr/>
        </p:nvSpPr>
        <p:spPr>
          <a:xfrm>
            <a:off x="939175" y="394812"/>
            <a:ext cx="8379392" cy="502766"/>
          </a:xfrm>
          <a:prstGeom prst="rect">
            <a:avLst/>
          </a:prstGeom>
          <a:noFill/>
        </p:spPr>
        <p:txBody>
          <a:bodyPr wrap="square" rtlCol="0">
            <a:spAutoFit/>
          </a:bodyPr>
          <a:lstStyle/>
          <a:p>
            <a:pPr algn="ctr"/>
            <a:r>
              <a:rPr lang="en-US" sz="2667" b="1" cap="all" dirty="0" smtClean="0">
                <a:solidFill>
                  <a:srgbClr val="1EB8C1"/>
                </a:solidFill>
                <a:latin typeface="Verdana" panose="020B0604030504040204" pitchFamily="34" charset="0"/>
                <a:ea typeface="Verdana" panose="020B0604030504040204" pitchFamily="34" charset="0"/>
                <a:cs typeface="Verdana" panose="020B0604030504040204" pitchFamily="34" charset="0"/>
              </a:rPr>
              <a:t>8 Technical sub-group</a:t>
            </a:r>
            <a:endParaRPr lang="en-IE"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820486" y="1449328"/>
            <a:ext cx="7232073" cy="3970318"/>
          </a:xfrm>
          <a:prstGeom prst="rect">
            <a:avLst/>
          </a:prstGeom>
          <a:noFill/>
        </p:spPr>
        <p:txBody>
          <a:bodyPr wrap="square" rtlCol="0">
            <a:spAutoFit/>
          </a:bodyPr>
          <a:lstStyle/>
          <a:p>
            <a:r>
              <a:rPr lang="en-IE" b="1" dirty="0" smtClean="0"/>
              <a:t>Update</a:t>
            </a:r>
          </a:p>
          <a:p>
            <a:pPr marL="285750" lvl="0" indent="-285750">
              <a:buFont typeface="Arial" panose="020B0604020202020204" pitchFamily="34" charset="0"/>
              <a:buChar char="•"/>
            </a:pPr>
            <a:r>
              <a:rPr lang="en-IE" dirty="0" smtClean="0"/>
              <a:t>5 meetings took place in 2022/2023</a:t>
            </a:r>
          </a:p>
          <a:p>
            <a:pPr marL="285750" lvl="0" indent="-285750">
              <a:buFont typeface="Arial" panose="020B0604020202020204" pitchFamily="34" charset="0"/>
              <a:buChar char="•"/>
            </a:pPr>
            <a:r>
              <a:rPr lang="en-IE" dirty="0" smtClean="0"/>
              <a:t>TSG a useful mechanism for sharing data i.e. FEWS and IFICS</a:t>
            </a:r>
          </a:p>
          <a:p>
            <a:pPr marL="285750" lvl="0" indent="-285750">
              <a:buFont typeface="Arial" panose="020B0604020202020204" pitchFamily="34" charset="0"/>
              <a:buChar char="•"/>
            </a:pPr>
            <a:r>
              <a:rPr lang="en-IE" dirty="0" smtClean="0"/>
              <a:t>TSG conducted a review of the hydrometric networks available which could support the NFFWS. </a:t>
            </a:r>
          </a:p>
          <a:p>
            <a:pPr marL="285750" lvl="0" indent="-285750">
              <a:buFont typeface="Arial" panose="020B0604020202020204" pitchFamily="34" charset="0"/>
              <a:buChar char="•"/>
            </a:pPr>
            <a:r>
              <a:rPr lang="en-IE" dirty="0" smtClean="0"/>
              <a:t>TSG members met with the EPA to identify if improvements to their gauges could support the NFFWS.</a:t>
            </a:r>
          </a:p>
          <a:p>
            <a:pPr marL="285750" lvl="0" indent="-285750">
              <a:buFont typeface="Arial" panose="020B0604020202020204" pitchFamily="34" charset="0"/>
              <a:buChar char="•"/>
            </a:pPr>
            <a:r>
              <a:rPr lang="en-IE" dirty="0" smtClean="0"/>
              <a:t>SLA developed for the sharing of data and real-time water level data.</a:t>
            </a:r>
          </a:p>
          <a:p>
            <a:pPr marL="285750" lvl="0" indent="-285750">
              <a:buFont typeface="Arial" panose="020B0604020202020204" pitchFamily="34" charset="0"/>
              <a:buChar char="•"/>
            </a:pPr>
            <a:r>
              <a:rPr lang="en-IE" dirty="0" smtClean="0"/>
              <a:t>OPW &amp; MÉ discussed the recent upgrades to the local flood forecasting systems already in operation (Lee &amp; Suir). The OPW will provide a demonstration of the Lee system.</a:t>
            </a:r>
          </a:p>
          <a:p>
            <a:pPr marL="285750" lvl="0" indent="-285750">
              <a:buFont typeface="Arial" panose="020B0604020202020204" pitchFamily="34" charset="0"/>
              <a:buChar char="•"/>
            </a:pPr>
            <a:r>
              <a:rPr lang="en-IE" dirty="0" smtClean="0"/>
              <a:t>The OPW have kept Met Éireann up to date on developments in the Flood Estimation Methodology Project for Ireland</a:t>
            </a:r>
          </a:p>
          <a:p>
            <a:pPr marL="285750" lvl="0" indent="-285750">
              <a:buFont typeface="Arial" panose="020B0604020202020204" pitchFamily="34" charset="0"/>
              <a:buChar char="•"/>
            </a:pPr>
            <a:r>
              <a:rPr lang="en-IE" dirty="0" smtClean="0"/>
              <a:t>Met Éireann became the lead partner for EFAS in Ireland</a:t>
            </a:r>
            <a:endParaRPr lang="en-IE" dirty="0"/>
          </a:p>
        </p:txBody>
      </p:sp>
    </p:spTree>
    <p:extLst>
      <p:ext uri="{BB962C8B-B14F-4D97-AF65-F5344CB8AC3E}">
        <p14:creationId xmlns:p14="http://schemas.microsoft.com/office/powerpoint/2010/main" val="180704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693EB1-EEE1-45FC-A164-3C7083AF06FD}"/>
              </a:ext>
            </a:extLst>
          </p:cNvPr>
          <p:cNvSpPr txBox="1"/>
          <p:nvPr/>
        </p:nvSpPr>
        <p:spPr>
          <a:xfrm>
            <a:off x="939175" y="394812"/>
            <a:ext cx="8379392" cy="502766"/>
          </a:xfrm>
          <a:prstGeom prst="rect">
            <a:avLst/>
          </a:prstGeom>
          <a:noFill/>
        </p:spPr>
        <p:txBody>
          <a:bodyPr wrap="square" rtlCol="0">
            <a:spAutoFit/>
          </a:bodyPr>
          <a:lstStyle/>
          <a:p>
            <a:pPr algn="ctr"/>
            <a:r>
              <a:rPr lang="en-US" sz="2667" b="1" cap="all" dirty="0" smtClean="0">
                <a:solidFill>
                  <a:srgbClr val="1EB8C1"/>
                </a:solidFill>
                <a:latin typeface="Verdana" panose="020B0604030504040204" pitchFamily="34" charset="0"/>
                <a:ea typeface="Verdana" panose="020B0604030504040204" pitchFamily="34" charset="0"/>
                <a:cs typeface="Verdana" panose="020B0604030504040204" pitchFamily="34" charset="0"/>
              </a:rPr>
              <a:t>8 Technical sub-group</a:t>
            </a:r>
            <a:endParaRPr lang="en-IE"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820486" y="1449328"/>
            <a:ext cx="7232073" cy="1477328"/>
          </a:xfrm>
          <a:prstGeom prst="rect">
            <a:avLst/>
          </a:prstGeom>
          <a:noFill/>
        </p:spPr>
        <p:txBody>
          <a:bodyPr wrap="square" rtlCol="0">
            <a:spAutoFit/>
          </a:bodyPr>
          <a:lstStyle/>
          <a:p>
            <a:r>
              <a:rPr lang="en-IE" b="1" dirty="0" smtClean="0"/>
              <a:t>Update</a:t>
            </a:r>
          </a:p>
          <a:p>
            <a:pPr marL="285750" lvl="0" indent="-285750">
              <a:buFont typeface="Arial" panose="020B0604020202020204" pitchFamily="34" charset="0"/>
              <a:buChar char="•"/>
            </a:pPr>
            <a:r>
              <a:rPr lang="en-IE" dirty="0" smtClean="0"/>
              <a:t>OPW are contributing to the methods used to evaluate the HYPE fluvial forecasting models.</a:t>
            </a:r>
          </a:p>
          <a:p>
            <a:pPr marL="285750" lvl="0" indent="-285750">
              <a:buFont typeface="Arial" panose="020B0604020202020204" pitchFamily="34" charset="0"/>
              <a:buChar char="•"/>
            </a:pPr>
            <a:r>
              <a:rPr lang="en-IE" dirty="0" smtClean="0"/>
              <a:t>A communication protocol was developed – in particular how both organisations brief the NECG meetings</a:t>
            </a:r>
          </a:p>
        </p:txBody>
      </p:sp>
    </p:spTree>
    <p:extLst>
      <p:ext uri="{BB962C8B-B14F-4D97-AF65-F5344CB8AC3E}">
        <p14:creationId xmlns:p14="http://schemas.microsoft.com/office/powerpoint/2010/main" val="12164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693EB1-EEE1-45FC-A164-3C7083AF06FD}"/>
              </a:ext>
            </a:extLst>
          </p:cNvPr>
          <p:cNvSpPr txBox="1"/>
          <p:nvPr/>
        </p:nvSpPr>
        <p:spPr>
          <a:xfrm>
            <a:off x="939175" y="394812"/>
            <a:ext cx="8379392" cy="502766"/>
          </a:xfrm>
          <a:prstGeom prst="rect">
            <a:avLst/>
          </a:prstGeom>
          <a:noFill/>
        </p:spPr>
        <p:txBody>
          <a:bodyPr wrap="square" rtlCol="0">
            <a:spAutoFit/>
          </a:bodyPr>
          <a:lstStyle/>
          <a:p>
            <a:pPr algn="ctr"/>
            <a:r>
              <a:rPr lang="en-US" sz="2667" b="1" cap="all" dirty="0" smtClean="0">
                <a:solidFill>
                  <a:srgbClr val="1EB8C1"/>
                </a:solidFill>
                <a:latin typeface="Verdana" panose="020B0604030504040204" pitchFamily="34" charset="0"/>
                <a:ea typeface="Verdana" panose="020B0604030504040204" pitchFamily="34" charset="0"/>
                <a:cs typeface="Verdana" panose="020B0604030504040204" pitchFamily="34" charset="0"/>
              </a:rPr>
              <a:t>Upcoming work</a:t>
            </a:r>
            <a:endParaRPr lang="en-IE"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820486" y="1449328"/>
            <a:ext cx="7232073" cy="4247317"/>
          </a:xfrm>
          <a:prstGeom prst="rect">
            <a:avLst/>
          </a:prstGeom>
          <a:noFill/>
        </p:spPr>
        <p:txBody>
          <a:bodyPr wrap="square" rtlCol="0">
            <a:spAutoFit/>
          </a:bodyPr>
          <a:lstStyle/>
          <a:p>
            <a:pPr marL="285750" indent="-285750">
              <a:buFont typeface="Arial" panose="020B0604020202020204" pitchFamily="34" charset="0"/>
              <a:buChar char="•"/>
            </a:pPr>
            <a:endParaRPr lang="en-US" dirty="0"/>
          </a:p>
          <a:p>
            <a:r>
              <a:rPr lang="en-US" b="1" dirty="0" smtClean="0"/>
              <a:t>TSSF Service Formal Transfer from OPW to Met Éireann</a:t>
            </a:r>
          </a:p>
          <a:p>
            <a:pPr marL="285750" indent="-285750">
              <a:buFont typeface="Arial" panose="020B0604020202020204" pitchFamily="34" charset="0"/>
              <a:buChar char="•"/>
            </a:pPr>
            <a:r>
              <a:rPr lang="en-US" dirty="0" smtClean="0"/>
              <a:t>The steps of the transfer plan must be implemented in order to ensure the smooth transfer of the TSSF Service from the OPW to Met Éireann</a:t>
            </a:r>
          </a:p>
          <a:p>
            <a:pPr marL="285750" indent="-285750">
              <a:buFont typeface="Arial" panose="020B0604020202020204" pitchFamily="34" charset="0"/>
              <a:buChar char="•"/>
            </a:pPr>
            <a:endParaRPr lang="en-US" dirty="0"/>
          </a:p>
          <a:p>
            <a:r>
              <a:rPr lang="en-US" b="1" dirty="0" smtClean="0"/>
              <a:t>HYPE model performance review</a:t>
            </a:r>
            <a:endParaRPr lang="en-US" b="1" dirty="0"/>
          </a:p>
          <a:p>
            <a:pPr marL="285750" indent="-285750">
              <a:buFont typeface="Arial" panose="020B0604020202020204" pitchFamily="34" charset="0"/>
              <a:buChar char="•"/>
            </a:pPr>
            <a:r>
              <a:rPr lang="en-US" dirty="0" smtClean="0"/>
              <a:t>Met Éireann staff will begin to review the performance of the HYPE fluvial models over the duration of the non-operational trial</a:t>
            </a:r>
          </a:p>
          <a:p>
            <a:pPr marL="285750" indent="-285750">
              <a:buFont typeface="Arial" panose="020B0604020202020204" pitchFamily="34" charset="0"/>
              <a:buChar char="•"/>
            </a:pPr>
            <a:endParaRPr lang="en-US" dirty="0"/>
          </a:p>
          <a:p>
            <a:r>
              <a:rPr lang="en-US" b="1" dirty="0" smtClean="0"/>
              <a:t>Non-operational trial</a:t>
            </a:r>
            <a:endParaRPr lang="en-US" b="1" dirty="0"/>
          </a:p>
          <a:p>
            <a:pPr marL="285750" indent="-285750">
              <a:buFont typeface="Arial" panose="020B0604020202020204" pitchFamily="34" charset="0"/>
              <a:buChar char="•"/>
            </a:pPr>
            <a:r>
              <a:rPr lang="en-US" dirty="0" smtClean="0"/>
              <a:t>Met Éireann will continue to run the non-operational trial until later in  2023. This is to capture any potential flood events between now and then. There have been no named storms so far in the 2022/2023 storm season. A report will be produced on the </a:t>
            </a:r>
            <a:r>
              <a:rPr lang="en-US" smtClean="0"/>
              <a:t>non-operational trial</a:t>
            </a:r>
            <a:endParaRPr lang="en-US" dirty="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136516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693EB1-EEE1-45FC-A164-3C7083AF06FD}"/>
              </a:ext>
            </a:extLst>
          </p:cNvPr>
          <p:cNvSpPr txBox="1"/>
          <p:nvPr/>
        </p:nvSpPr>
        <p:spPr>
          <a:xfrm>
            <a:off x="939175" y="394812"/>
            <a:ext cx="8379392" cy="502766"/>
          </a:xfrm>
          <a:prstGeom prst="rect">
            <a:avLst/>
          </a:prstGeom>
          <a:noFill/>
        </p:spPr>
        <p:txBody>
          <a:bodyPr wrap="square" rtlCol="0">
            <a:spAutoFit/>
          </a:bodyPr>
          <a:lstStyle/>
          <a:p>
            <a:pPr algn="ctr"/>
            <a:r>
              <a:rPr lang="en-US" sz="2667" b="1" cap="all" dirty="0" smtClean="0">
                <a:solidFill>
                  <a:srgbClr val="1EB8C1"/>
                </a:solidFill>
                <a:latin typeface="Verdana" panose="020B0604030504040204" pitchFamily="34" charset="0"/>
                <a:ea typeface="Verdana" panose="020B0604030504040204" pitchFamily="34" charset="0"/>
                <a:cs typeface="Verdana" panose="020B0604030504040204" pitchFamily="34" charset="0"/>
              </a:rPr>
              <a:t>Upcoming work</a:t>
            </a:r>
            <a:endParaRPr lang="en-IE"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820486" y="1449328"/>
            <a:ext cx="7232073" cy="2585323"/>
          </a:xfrm>
          <a:prstGeom prst="rect">
            <a:avLst/>
          </a:prstGeom>
          <a:noFill/>
        </p:spPr>
        <p:txBody>
          <a:bodyPr wrap="square" rtlCol="0">
            <a:spAutoFit/>
          </a:bodyPr>
          <a:lstStyle/>
          <a:p>
            <a:pPr marL="285750" indent="-285750">
              <a:buFont typeface="Arial" panose="020B0604020202020204" pitchFamily="34" charset="0"/>
              <a:buChar char="•"/>
            </a:pPr>
            <a:endParaRPr lang="en-US" dirty="0"/>
          </a:p>
          <a:p>
            <a:r>
              <a:rPr lang="en-US" b="1" dirty="0" smtClean="0"/>
              <a:t>SWFLM</a:t>
            </a:r>
          </a:p>
          <a:p>
            <a:pPr marL="285750" indent="-285750">
              <a:buFont typeface="Arial" panose="020B0604020202020204" pitchFamily="34" charset="0"/>
              <a:buChar char="•"/>
            </a:pPr>
            <a:r>
              <a:rPr lang="en-US" dirty="0" smtClean="0"/>
              <a:t>Met Éireann staff will continue to liaise with the key stakeholders via the SWFLM. Updates will be provided on the progress of the FFC and training material will be provided to ensure they can use the IFICS system and understand the various products that will be disseminated from the FFC.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8982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D4773E-44AD-47B9-82DA-91D57AE76D1A}"/>
              </a:ext>
            </a:extLst>
          </p:cNvPr>
          <p:cNvSpPr/>
          <p:nvPr/>
        </p:nvSpPr>
        <p:spPr>
          <a:xfrm>
            <a:off x="4408228" y="2456598"/>
            <a:ext cx="2895026" cy="584775"/>
          </a:xfrm>
          <a:prstGeom prst="rect">
            <a:avLst/>
          </a:prstGeom>
        </p:spPr>
        <p:txBody>
          <a:bodyPr wrap="square">
            <a:spAutoFit/>
          </a:bodyPr>
          <a:lstStyle/>
          <a:p>
            <a:r>
              <a:rPr lang="en-US" sz="3200" b="1" dirty="0">
                <a:solidFill>
                  <a:srgbClr val="1EB8C1"/>
                </a:solidFill>
                <a:latin typeface="Verdana" panose="020B0604030504040204" pitchFamily="34" charset="0"/>
              </a:rPr>
              <a:t>THANK YOU</a:t>
            </a:r>
            <a:endParaRPr lang="en-IE" sz="3200" b="1" dirty="0">
              <a:solidFill>
                <a:srgbClr val="1EB8C1"/>
              </a:solidFill>
              <a:latin typeface="Verdana" panose="020B0604030504040204" pitchFamily="34" charset="0"/>
            </a:endParaRPr>
          </a:p>
        </p:txBody>
      </p:sp>
    </p:spTree>
    <p:extLst>
      <p:ext uri="{BB962C8B-B14F-4D97-AF65-F5344CB8AC3E}">
        <p14:creationId xmlns:p14="http://schemas.microsoft.com/office/powerpoint/2010/main" val="2842707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693EB1-EEE1-45FC-A164-3C7083AF06FD}"/>
              </a:ext>
            </a:extLst>
          </p:cNvPr>
          <p:cNvSpPr txBox="1"/>
          <p:nvPr/>
        </p:nvSpPr>
        <p:spPr>
          <a:xfrm>
            <a:off x="939175" y="394812"/>
            <a:ext cx="8379392" cy="913199"/>
          </a:xfrm>
          <a:prstGeom prst="rect">
            <a:avLst/>
          </a:prstGeom>
          <a:noFill/>
        </p:spPr>
        <p:txBody>
          <a:bodyPr wrap="square" rtlCol="0">
            <a:spAutoFit/>
          </a:bodyPr>
          <a:lstStyle/>
          <a:p>
            <a:pPr algn="ctr"/>
            <a:r>
              <a:rPr lang="en-US" sz="2667" b="1" cap="all" dirty="0" smtClean="0">
                <a:solidFill>
                  <a:srgbClr val="1EB8C1"/>
                </a:solidFill>
                <a:latin typeface="Verdana" panose="020B0604030504040204" pitchFamily="34" charset="0"/>
                <a:ea typeface="Verdana" panose="020B0604030504040204" pitchFamily="34" charset="0"/>
                <a:cs typeface="Verdana" panose="020B0604030504040204" pitchFamily="34" charset="0"/>
              </a:rPr>
              <a:t>3.1.1 Progress on FFC staffing</a:t>
            </a:r>
          </a:p>
          <a:p>
            <a:pPr algn="ctr"/>
            <a:r>
              <a:rPr lang="en-US" sz="2667" b="1" cap="all" dirty="0" smtClean="0">
                <a:solidFill>
                  <a:srgbClr val="1EB8C1"/>
                </a:solidFill>
                <a:latin typeface="Verdana" panose="020B0604030504040204" pitchFamily="34" charset="0"/>
                <a:ea typeface="Verdana" panose="020B0604030504040204" pitchFamily="34" charset="0"/>
                <a:cs typeface="Verdana" panose="020B0604030504040204" pitchFamily="34" charset="0"/>
              </a:rPr>
              <a:t>Task 1c: Set-up</a:t>
            </a:r>
            <a:endParaRPr lang="en-IE"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820486" y="1308011"/>
            <a:ext cx="7232073" cy="2862322"/>
          </a:xfrm>
          <a:prstGeom prst="rect">
            <a:avLst/>
          </a:prstGeom>
          <a:noFill/>
        </p:spPr>
        <p:txBody>
          <a:bodyPr wrap="square" rtlCol="0">
            <a:spAutoFit/>
          </a:bodyPr>
          <a:lstStyle/>
          <a:p>
            <a:r>
              <a:rPr lang="en-IE" b="1" dirty="0" smtClean="0"/>
              <a:t>Establish a 24-hour capability at the FFC</a:t>
            </a:r>
          </a:p>
          <a:p>
            <a:pPr marL="285750" indent="-285750">
              <a:buFont typeface="Arial" panose="020B0604020202020204" pitchFamily="34" charset="0"/>
              <a:buChar char="•"/>
            </a:pPr>
            <a:r>
              <a:rPr lang="en-IE" dirty="0" smtClean="0"/>
              <a:t>A 24-hour capability at the FFC has been in place for a number of years</a:t>
            </a:r>
          </a:p>
          <a:p>
            <a:pPr marL="285750" indent="-285750">
              <a:buFont typeface="Arial" panose="020B0604020202020204" pitchFamily="34" charset="0"/>
              <a:buChar char="•"/>
            </a:pPr>
            <a:r>
              <a:rPr lang="en-IE" dirty="0" smtClean="0"/>
              <a:t>Important to note that this is a limited service</a:t>
            </a:r>
          </a:p>
          <a:p>
            <a:pPr marL="285750" indent="-285750">
              <a:buFont typeface="Arial" panose="020B0604020202020204" pitchFamily="34" charset="0"/>
              <a:buChar char="•"/>
            </a:pPr>
            <a:r>
              <a:rPr lang="en-IE" dirty="0" smtClean="0"/>
              <a:t>The on-call roster which is in effect continues to be an efficient means of providing hydro-meteorological support to the Forecast Division in Met Éireann as well as to NECG meetings</a:t>
            </a:r>
          </a:p>
          <a:p>
            <a:pPr marL="285750" indent="-285750">
              <a:buFont typeface="Arial" panose="020B0604020202020204" pitchFamily="34" charset="0"/>
              <a:buChar char="•"/>
            </a:pPr>
            <a:r>
              <a:rPr lang="en-IE" dirty="0" smtClean="0"/>
              <a:t>This support proved useful during Storms Dudley, Eunice and Franklin in February 2022</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p:txBody>
      </p:sp>
    </p:spTree>
    <p:extLst>
      <p:ext uri="{BB962C8B-B14F-4D97-AF65-F5344CB8AC3E}">
        <p14:creationId xmlns:p14="http://schemas.microsoft.com/office/powerpoint/2010/main" val="301000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693EB1-EEE1-45FC-A164-3C7083AF06FD}"/>
              </a:ext>
            </a:extLst>
          </p:cNvPr>
          <p:cNvSpPr txBox="1"/>
          <p:nvPr/>
        </p:nvSpPr>
        <p:spPr>
          <a:xfrm>
            <a:off x="939175" y="394812"/>
            <a:ext cx="8379392" cy="913199"/>
          </a:xfrm>
          <a:prstGeom prst="rect">
            <a:avLst/>
          </a:prstGeom>
          <a:noFill/>
        </p:spPr>
        <p:txBody>
          <a:bodyPr wrap="square" rtlCol="0">
            <a:spAutoFit/>
          </a:bodyPr>
          <a:lstStyle/>
          <a:p>
            <a:pPr algn="ctr"/>
            <a:r>
              <a:rPr lang="en-US" sz="2667" b="1" cap="all" dirty="0" smtClean="0">
                <a:solidFill>
                  <a:srgbClr val="1EB8C1"/>
                </a:solidFill>
                <a:latin typeface="Verdana" panose="020B0604030504040204" pitchFamily="34" charset="0"/>
                <a:ea typeface="Verdana" panose="020B0604030504040204" pitchFamily="34" charset="0"/>
                <a:cs typeface="Verdana" panose="020B0604030504040204" pitchFamily="34" charset="0"/>
              </a:rPr>
              <a:t>3.2 development &amp; Trial of Flood Forecasting models</a:t>
            </a:r>
            <a:endParaRPr lang="en-IE"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820486" y="1449328"/>
            <a:ext cx="7232073" cy="4247317"/>
          </a:xfrm>
          <a:prstGeom prst="rect">
            <a:avLst/>
          </a:prstGeom>
          <a:noFill/>
        </p:spPr>
        <p:txBody>
          <a:bodyPr wrap="square" rtlCol="0">
            <a:spAutoFit/>
          </a:bodyPr>
          <a:lstStyle/>
          <a:p>
            <a:r>
              <a:rPr lang="en-IE" b="1" dirty="0" smtClean="0"/>
              <a:t>Fluvial model build</a:t>
            </a:r>
          </a:p>
          <a:p>
            <a:pPr marL="285750" indent="-285750">
              <a:buFont typeface="Arial" panose="020B0604020202020204" pitchFamily="34" charset="0"/>
              <a:buChar char="•"/>
            </a:pPr>
            <a:r>
              <a:rPr lang="en-IE" dirty="0"/>
              <a:t>MÉ staff have completed development of the HYPE model for the remaining 24 Hydrometric Areas not included in the original IMDC projects. </a:t>
            </a:r>
            <a:r>
              <a:rPr lang="en-IE" b="1" dirty="0" smtClean="0"/>
              <a:t>36 </a:t>
            </a:r>
            <a:r>
              <a:rPr lang="en-IE" b="1" dirty="0"/>
              <a:t>Hydrometric Areas fluvial forecast models </a:t>
            </a:r>
            <a:r>
              <a:rPr lang="en-IE" dirty="0"/>
              <a:t>have been </a:t>
            </a:r>
            <a:r>
              <a:rPr lang="en-IE" dirty="0" smtClean="0"/>
              <a:t>built.</a:t>
            </a:r>
          </a:p>
          <a:p>
            <a:pPr marL="285750" indent="-285750">
              <a:buFont typeface="Arial" panose="020B0604020202020204" pitchFamily="34" charset="0"/>
              <a:buChar char="•"/>
            </a:pPr>
            <a:r>
              <a:rPr lang="en-IE" dirty="0" smtClean="0"/>
              <a:t>This </a:t>
            </a:r>
            <a:r>
              <a:rPr lang="en-IE" dirty="0"/>
              <a:t>means that for the first time there in a </a:t>
            </a:r>
            <a:r>
              <a:rPr lang="en-IE" b="1" dirty="0"/>
              <a:t>National fluvial forecast model </a:t>
            </a:r>
            <a:r>
              <a:rPr lang="en-IE" dirty="0"/>
              <a:t>in </a:t>
            </a:r>
            <a:r>
              <a:rPr lang="en-IE" dirty="0" smtClean="0"/>
              <a:t>place</a:t>
            </a:r>
            <a:r>
              <a:rPr lang="en-IE" dirty="0"/>
              <a:t> </a:t>
            </a:r>
            <a:r>
              <a:rPr lang="en-IE" dirty="0" smtClean="0"/>
              <a:t>for Ireland</a:t>
            </a:r>
            <a:endParaRPr lang="en-IE" dirty="0"/>
          </a:p>
          <a:p>
            <a:pPr marL="285750" indent="-285750">
              <a:buFont typeface="Arial" panose="020B0604020202020204" pitchFamily="34" charset="0"/>
              <a:buChar char="•"/>
            </a:pPr>
            <a:r>
              <a:rPr lang="en-IE" dirty="0" smtClean="0"/>
              <a:t>It </a:t>
            </a:r>
            <a:r>
              <a:rPr lang="en-IE" dirty="0"/>
              <a:t>is important to note that some catchments could not be calibrated to an </a:t>
            </a:r>
            <a:r>
              <a:rPr lang="en-IE" dirty="0" smtClean="0"/>
              <a:t>adequate </a:t>
            </a:r>
            <a:r>
              <a:rPr lang="en-IE" dirty="0"/>
              <a:t>level due to the lack of high quality real time </a:t>
            </a:r>
            <a:r>
              <a:rPr lang="en-IE" dirty="0" smtClean="0"/>
              <a:t>river flow observations</a:t>
            </a:r>
          </a:p>
          <a:p>
            <a:pPr marL="285750" indent="-285750">
              <a:buFont typeface="Arial" panose="020B0604020202020204" pitchFamily="34" charset="0"/>
              <a:buChar char="•"/>
            </a:pPr>
            <a:r>
              <a:rPr lang="en-US" dirty="0" smtClean="0"/>
              <a:t>All </a:t>
            </a:r>
            <a:r>
              <a:rPr lang="en-US" dirty="0"/>
              <a:t>of the 36-catchment fluvial models have been </a:t>
            </a:r>
            <a:r>
              <a:rPr lang="en-US" b="1" dirty="0"/>
              <a:t>integrated into the National FEWS System</a:t>
            </a:r>
            <a:r>
              <a:rPr lang="en-US" dirty="0" smtClean="0"/>
              <a:t>.</a:t>
            </a:r>
          </a:p>
          <a:p>
            <a:pPr marL="285750" indent="-285750">
              <a:buFont typeface="Arial" panose="020B0604020202020204" pitchFamily="34" charset="0"/>
              <a:buChar char="•"/>
            </a:pPr>
            <a:r>
              <a:rPr lang="en-US" dirty="0"/>
              <a:t>Both deterministic Harmonie and ECMWF runs are produced as well as the probabilistic IREPS and ECMWF EPS.</a:t>
            </a:r>
            <a:endParaRPr lang="en-IE" dirty="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p:txBody>
      </p:sp>
    </p:spTree>
    <p:extLst>
      <p:ext uri="{BB962C8B-B14F-4D97-AF65-F5344CB8AC3E}">
        <p14:creationId xmlns:p14="http://schemas.microsoft.com/office/powerpoint/2010/main" val="359165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4588625" cy="5802284"/>
          </a:xfrm>
          <a:prstGeom prst="rect">
            <a:avLst/>
          </a:prstGeom>
        </p:spPr>
      </p:pic>
      <p:pic>
        <p:nvPicPr>
          <p:cNvPr id="4" name="Picture 3"/>
          <p:cNvPicPr>
            <a:picLocks noChangeAspect="1"/>
          </p:cNvPicPr>
          <p:nvPr/>
        </p:nvPicPr>
        <p:blipFill>
          <a:blip r:embed="rId3"/>
          <a:stretch>
            <a:fillRect/>
          </a:stretch>
        </p:blipFill>
        <p:spPr>
          <a:xfrm>
            <a:off x="4588625" y="2"/>
            <a:ext cx="7603375" cy="5802284"/>
          </a:xfrm>
          <a:prstGeom prst="rect">
            <a:avLst/>
          </a:prstGeom>
        </p:spPr>
      </p:pic>
    </p:spTree>
    <p:extLst>
      <p:ext uri="{BB962C8B-B14F-4D97-AF65-F5344CB8AC3E}">
        <p14:creationId xmlns:p14="http://schemas.microsoft.com/office/powerpoint/2010/main" val="106919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693EB1-EEE1-45FC-A164-3C7083AF06FD}"/>
              </a:ext>
            </a:extLst>
          </p:cNvPr>
          <p:cNvSpPr txBox="1"/>
          <p:nvPr/>
        </p:nvSpPr>
        <p:spPr>
          <a:xfrm>
            <a:off x="939175" y="394812"/>
            <a:ext cx="8379392" cy="913199"/>
          </a:xfrm>
          <a:prstGeom prst="rect">
            <a:avLst/>
          </a:prstGeom>
          <a:noFill/>
        </p:spPr>
        <p:txBody>
          <a:bodyPr wrap="square" rtlCol="0">
            <a:spAutoFit/>
          </a:bodyPr>
          <a:lstStyle/>
          <a:p>
            <a:pPr algn="ctr"/>
            <a:r>
              <a:rPr lang="en-US" sz="2667" b="1" cap="all" dirty="0" smtClean="0">
                <a:solidFill>
                  <a:srgbClr val="1EB8C1"/>
                </a:solidFill>
                <a:latin typeface="Verdana" panose="020B0604030504040204" pitchFamily="34" charset="0"/>
                <a:ea typeface="Verdana" panose="020B0604030504040204" pitchFamily="34" charset="0"/>
                <a:cs typeface="Verdana" panose="020B0604030504040204" pitchFamily="34" charset="0"/>
              </a:rPr>
              <a:t>3.2 development &amp; Trial of Flood Forecasting models</a:t>
            </a:r>
            <a:endParaRPr lang="en-IE"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820486" y="1449328"/>
            <a:ext cx="7232073" cy="4247317"/>
          </a:xfrm>
          <a:prstGeom prst="rect">
            <a:avLst/>
          </a:prstGeom>
          <a:noFill/>
        </p:spPr>
        <p:txBody>
          <a:bodyPr wrap="square" rtlCol="0">
            <a:spAutoFit/>
          </a:bodyPr>
          <a:lstStyle/>
          <a:p>
            <a:r>
              <a:rPr lang="en-IE" b="1" dirty="0" smtClean="0"/>
              <a:t>FEWS System – Data Flow</a:t>
            </a:r>
          </a:p>
          <a:p>
            <a:pPr marL="285750" lvl="0" indent="-285750">
              <a:buFont typeface="Arial" panose="020B0604020202020204" pitchFamily="34" charset="0"/>
              <a:buChar char="•"/>
            </a:pPr>
            <a:r>
              <a:rPr lang="en-US" dirty="0"/>
              <a:t>NWP data – both Harmonie deterministic and probabilistic forecast data is being sent to the FEWS system</a:t>
            </a:r>
            <a:endParaRPr lang="en-IE" dirty="0"/>
          </a:p>
          <a:p>
            <a:pPr marL="285750" lvl="0" indent="-285750">
              <a:buFont typeface="Arial" panose="020B0604020202020204" pitchFamily="34" charset="0"/>
              <a:buChar char="•"/>
            </a:pPr>
            <a:r>
              <a:rPr lang="en-US" dirty="0"/>
              <a:t>ECWMF – deterministic and probabilistic forecasts are also sent to </a:t>
            </a:r>
            <a:r>
              <a:rPr lang="en-US" dirty="0" smtClean="0"/>
              <a:t>FEWS.</a:t>
            </a:r>
            <a:endParaRPr lang="en-IE" dirty="0"/>
          </a:p>
          <a:p>
            <a:pPr marL="285750" lvl="0" indent="-285750">
              <a:buFont typeface="Arial" panose="020B0604020202020204" pitchFamily="34" charset="0"/>
              <a:buChar char="•"/>
            </a:pPr>
            <a:r>
              <a:rPr lang="en-US" dirty="0" smtClean="0"/>
              <a:t>OPW </a:t>
            </a:r>
            <a:r>
              <a:rPr lang="en-US" dirty="0"/>
              <a:t>water level data is being sent to the FEWS </a:t>
            </a:r>
            <a:r>
              <a:rPr lang="en-US" dirty="0" smtClean="0"/>
              <a:t>system</a:t>
            </a:r>
            <a:endParaRPr lang="en-IE" dirty="0"/>
          </a:p>
          <a:p>
            <a:pPr marL="285750" lvl="0" indent="-285750">
              <a:buFont typeface="Arial" panose="020B0604020202020204" pitchFamily="34" charset="0"/>
              <a:buChar char="•"/>
            </a:pPr>
            <a:r>
              <a:rPr lang="en-US" dirty="0" smtClean="0"/>
              <a:t>Radar </a:t>
            </a:r>
            <a:r>
              <a:rPr lang="en-US" dirty="0"/>
              <a:t>and weather observation data is being sent to the system</a:t>
            </a:r>
            <a:endParaRPr lang="en-IE" dirty="0"/>
          </a:p>
          <a:p>
            <a:endParaRPr lang="en-IE" dirty="0" smtClean="0"/>
          </a:p>
          <a:p>
            <a:r>
              <a:rPr lang="en-IE" b="1" dirty="0"/>
              <a:t>FEWS System – </a:t>
            </a:r>
            <a:r>
              <a:rPr lang="en-IE" b="1" dirty="0" smtClean="0"/>
              <a:t>Forecasts</a:t>
            </a:r>
            <a:endParaRPr lang="en-IE" b="1" dirty="0"/>
          </a:p>
          <a:p>
            <a:pPr marL="285750" indent="-285750">
              <a:buFont typeface="Arial" panose="020B0604020202020204" pitchFamily="34" charset="0"/>
              <a:buChar char="•"/>
            </a:pPr>
            <a:r>
              <a:rPr lang="en-IE" dirty="0"/>
              <a:t>The Hydrological model used </a:t>
            </a:r>
            <a:r>
              <a:rPr lang="en-IE" dirty="0" smtClean="0"/>
              <a:t>is </a:t>
            </a:r>
            <a:r>
              <a:rPr lang="en-IE" dirty="0"/>
              <a:t>HYPE from SMHI. </a:t>
            </a:r>
            <a:endParaRPr lang="en-IE" dirty="0" smtClean="0"/>
          </a:p>
          <a:p>
            <a:pPr marL="285750" indent="-285750">
              <a:buFont typeface="Arial" panose="020B0604020202020204" pitchFamily="34" charset="0"/>
              <a:buChar char="•"/>
            </a:pPr>
            <a:r>
              <a:rPr lang="en-IE" dirty="0" smtClean="0"/>
              <a:t>The </a:t>
            </a:r>
            <a:r>
              <a:rPr lang="en-IE" dirty="0"/>
              <a:t>36 Catchment Models run 6 times a day, and these runs correspond to </a:t>
            </a:r>
            <a:endParaRPr lang="en-IE" dirty="0" smtClean="0"/>
          </a:p>
          <a:p>
            <a:pPr marL="742950" lvl="1" indent="-285750">
              <a:buFont typeface="Arial" panose="020B0604020202020204" pitchFamily="34" charset="0"/>
              <a:buChar char="•"/>
            </a:pPr>
            <a:r>
              <a:rPr lang="en-IE" dirty="0" smtClean="0"/>
              <a:t>the </a:t>
            </a:r>
            <a:r>
              <a:rPr lang="en-IE" dirty="0"/>
              <a:t>4 Harmonie NWP forecasts at 6 hourly </a:t>
            </a:r>
            <a:r>
              <a:rPr lang="en-IE" dirty="0" smtClean="0"/>
              <a:t>intervals - 54 hours</a:t>
            </a:r>
          </a:p>
          <a:p>
            <a:pPr marL="742950" lvl="1" indent="-285750">
              <a:buFont typeface="Arial" panose="020B0604020202020204" pitchFamily="34" charset="0"/>
              <a:buChar char="•"/>
            </a:pPr>
            <a:r>
              <a:rPr lang="en-IE" dirty="0" smtClean="0"/>
              <a:t>and 2 ECMWF </a:t>
            </a:r>
            <a:r>
              <a:rPr lang="en-IE" dirty="0"/>
              <a:t>NWP forecasts at 12 hourly </a:t>
            </a:r>
            <a:r>
              <a:rPr lang="en-IE" dirty="0" smtClean="0"/>
              <a:t>intervals</a:t>
            </a:r>
            <a:r>
              <a:rPr lang="en-IE" dirty="0"/>
              <a:t> </a:t>
            </a:r>
            <a:r>
              <a:rPr lang="en-IE" dirty="0" smtClean="0"/>
              <a:t>- 7 days</a:t>
            </a:r>
            <a:endParaRPr lang="en-IE" dirty="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p:txBody>
      </p:sp>
    </p:spTree>
    <p:extLst>
      <p:ext uri="{BB962C8B-B14F-4D97-AF65-F5344CB8AC3E}">
        <p14:creationId xmlns:p14="http://schemas.microsoft.com/office/powerpoint/2010/main" val="276787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693EB1-EEE1-45FC-A164-3C7083AF06FD}"/>
              </a:ext>
            </a:extLst>
          </p:cNvPr>
          <p:cNvSpPr txBox="1"/>
          <p:nvPr/>
        </p:nvSpPr>
        <p:spPr>
          <a:xfrm>
            <a:off x="939175" y="394812"/>
            <a:ext cx="8379392" cy="913199"/>
          </a:xfrm>
          <a:prstGeom prst="rect">
            <a:avLst/>
          </a:prstGeom>
          <a:noFill/>
        </p:spPr>
        <p:txBody>
          <a:bodyPr wrap="square" rtlCol="0">
            <a:spAutoFit/>
          </a:bodyPr>
          <a:lstStyle/>
          <a:p>
            <a:pPr algn="ctr"/>
            <a:r>
              <a:rPr lang="en-US" sz="2667" b="1" cap="all" dirty="0" smtClean="0">
                <a:solidFill>
                  <a:srgbClr val="1EB8C1"/>
                </a:solidFill>
                <a:latin typeface="Verdana" panose="020B0604030504040204" pitchFamily="34" charset="0"/>
                <a:ea typeface="Verdana" panose="020B0604030504040204" pitchFamily="34" charset="0"/>
                <a:cs typeface="Verdana" panose="020B0604030504040204" pitchFamily="34" charset="0"/>
              </a:rPr>
              <a:t>3.2 development &amp; Trial of Flood Forecasting models</a:t>
            </a:r>
            <a:endParaRPr lang="en-IE"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820486" y="1449328"/>
            <a:ext cx="7232073" cy="4524315"/>
          </a:xfrm>
          <a:prstGeom prst="rect">
            <a:avLst/>
          </a:prstGeom>
          <a:noFill/>
        </p:spPr>
        <p:txBody>
          <a:bodyPr wrap="square" rtlCol="0">
            <a:spAutoFit/>
          </a:bodyPr>
          <a:lstStyle/>
          <a:p>
            <a:r>
              <a:rPr lang="en-IE" b="1" dirty="0" smtClean="0"/>
              <a:t>FEWS System – Cloud Hosting</a:t>
            </a:r>
          </a:p>
          <a:p>
            <a:pPr marL="285750" lvl="0" indent="-285750">
              <a:buFont typeface="Arial" panose="020B0604020202020204" pitchFamily="34" charset="0"/>
              <a:buChar char="•"/>
            </a:pPr>
            <a:r>
              <a:rPr lang="en-IE" dirty="0"/>
              <a:t>Rather than an on premises server approach, </a:t>
            </a:r>
            <a:r>
              <a:rPr lang="en-IE" dirty="0" smtClean="0"/>
              <a:t>FEWS </a:t>
            </a:r>
            <a:r>
              <a:rPr lang="en-IE" dirty="0"/>
              <a:t>is cloud based, in line with the Government approach of Cloud first </a:t>
            </a:r>
            <a:r>
              <a:rPr lang="en-IE" dirty="0" smtClean="0"/>
              <a:t>solutions</a:t>
            </a:r>
          </a:p>
          <a:p>
            <a:pPr marL="285750" lvl="0" indent="-285750">
              <a:buFont typeface="Arial" panose="020B0604020202020204" pitchFamily="34" charset="0"/>
              <a:buChar char="•"/>
            </a:pPr>
            <a:r>
              <a:rPr lang="en-IE" dirty="0"/>
              <a:t>Cloud based systems allow for greater geo- resilience, ease of access, additional cloud-based security and ease of expanding the </a:t>
            </a:r>
            <a:r>
              <a:rPr lang="en-IE" dirty="0" smtClean="0"/>
              <a:t>system</a:t>
            </a:r>
          </a:p>
          <a:p>
            <a:pPr marL="285750" lvl="0" indent="-285750">
              <a:buFont typeface="Arial" panose="020B0604020202020204" pitchFamily="34" charset="0"/>
              <a:buChar char="•"/>
            </a:pPr>
            <a:r>
              <a:rPr lang="en-IE" dirty="0" smtClean="0"/>
              <a:t>Ireland is </a:t>
            </a:r>
            <a:r>
              <a:rPr lang="en-IE" dirty="0"/>
              <a:t>one of the first national </a:t>
            </a:r>
            <a:r>
              <a:rPr lang="en-IE" dirty="0" smtClean="0"/>
              <a:t>flood forecast services </a:t>
            </a:r>
            <a:r>
              <a:rPr lang="en-IE" dirty="0"/>
              <a:t>to adopt a Cloud </a:t>
            </a:r>
            <a:r>
              <a:rPr lang="en-IE" dirty="0" smtClean="0"/>
              <a:t>Based FEWS</a:t>
            </a:r>
          </a:p>
          <a:p>
            <a:pPr marL="285750" lvl="0" indent="-285750">
              <a:buFont typeface="Arial" panose="020B0604020202020204" pitchFamily="34" charset="0"/>
              <a:buChar char="•"/>
            </a:pPr>
            <a:endParaRPr lang="en-IE" dirty="0" smtClean="0"/>
          </a:p>
          <a:p>
            <a:r>
              <a:rPr lang="en-IE" b="1" dirty="0"/>
              <a:t>FEWS System – </a:t>
            </a:r>
            <a:r>
              <a:rPr lang="en-IE" b="1" dirty="0" smtClean="0"/>
              <a:t>Project Management</a:t>
            </a:r>
            <a:endParaRPr lang="en-IE" b="1" dirty="0"/>
          </a:p>
          <a:p>
            <a:pPr marL="285750" indent="-285750">
              <a:buFont typeface="Arial" panose="020B0604020202020204" pitchFamily="34" charset="0"/>
              <a:buChar char="•"/>
            </a:pPr>
            <a:r>
              <a:rPr lang="en-IE" dirty="0"/>
              <a:t>The FEWS system handover completed in </a:t>
            </a:r>
            <a:r>
              <a:rPr lang="en-IE" dirty="0" smtClean="0"/>
              <a:t>2022 </a:t>
            </a:r>
            <a:r>
              <a:rPr lang="en-IE" dirty="0"/>
              <a:t>and the cloud hosting, support and maintenance period started. </a:t>
            </a:r>
            <a:endParaRPr lang="en-IE" dirty="0" smtClean="0"/>
          </a:p>
          <a:p>
            <a:pPr marL="285750" indent="-285750">
              <a:buFont typeface="Arial" panose="020B0604020202020204" pitchFamily="34" charset="0"/>
              <a:buChar char="•"/>
            </a:pPr>
            <a:r>
              <a:rPr lang="en-IE" dirty="0"/>
              <a:t>The Hosting, Support and Maintenance Contract is for a period of 3 years with the option to extend the contract up to 7 years. </a:t>
            </a:r>
            <a:endParaRPr lang="en-IE" dirty="0" smtClean="0"/>
          </a:p>
          <a:p>
            <a:pPr marL="285750" indent="-285750">
              <a:buFont typeface="Arial" panose="020B0604020202020204" pitchFamily="34" charset="0"/>
              <a:buChar char="•"/>
            </a:pPr>
            <a:r>
              <a:rPr lang="en-IE" dirty="0"/>
              <a:t>Delft FEWS is modular and this will allow the System to be improved and developed throughout the contract period. </a:t>
            </a:r>
          </a:p>
          <a:p>
            <a:pPr marL="285750" indent="-285750">
              <a:buFont typeface="Arial" panose="020B0604020202020204" pitchFamily="34" charset="0"/>
              <a:buChar char="•"/>
            </a:pPr>
            <a:endParaRPr lang="en-IE" dirty="0"/>
          </a:p>
        </p:txBody>
      </p:sp>
    </p:spTree>
    <p:extLst>
      <p:ext uri="{BB962C8B-B14F-4D97-AF65-F5344CB8AC3E}">
        <p14:creationId xmlns:p14="http://schemas.microsoft.com/office/powerpoint/2010/main" val="97780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tachments.office.net/owa/eoin.sherlock%40met.ie/service.svc/s/GetAttachmentThumbnail?id=AAMkADc3YTE1ZWIxLWY4YzUtNGJiZi04NzExLTc1MTYxZGNmNWVmYgBGAAAAAAB2iSpmwpB5QpA7xhvXa4GBBwAUKS%2FUvlz%2BSJNDKRhEbr%2BMAAAAPtaHAACCGYmrzbE%2FS6i7r72vMwPCAACNyzxxAAABEgAQALFEN0Tsj01Ls0fEFlIh2CU%3D&amp;thumbnailType=2&amp;token=eyJhbGciOiJSUzI1NiIsImtpZCI6IkQ4OThGN0RDMjk2ODQ1MDk1RUUwREZGQ0MzODBBOTM5NjUwNDNFNjQiLCJ0eXAiOiJKV1QiLCJ4NXQiOiIySmozM0Nsb1JRbGU0Tl84dzRDcE9XVUVQbVEifQ.eyJvcmlnaW4iOiJodHRwczovL291dGxvb2sub2ZmaWNlLmNvbSIsInVjIjoiYzBlOTkwYjcyZjhlNDhkMzkzYjFjZmMxNjA4YTU3NWMiLCJzaWduaW5fc3RhdGUiOiJbXCJpbmtub3dubnR3a1wiLFwia21zaVwiXSIsInZlciI6IkV4Y2hhbmdlLkNhbGxiYWNrLlYxIiwiYXBwY3R4c2VuZGVyIjoiT3dhRG93bmxvYWRANTBmOTJiZDEtNDcxMi00MTExLTk1M2QtN2QzNzhhNWU4YWQwIiwiaXNzcmluZyI6IldXIiwiYXBwY3R4Ijoie1wibXNleGNocHJvdFwiOlwib3dhXCIsXCJwdWlkXCI6XCIxMTUzODAxMTIxODAzNDY1MzI5XCIsXCJzY29wZVwiOlwiT3dhRG93bmxvYWRcIixcIm9pZFwiOlwiMzkxZmVmZjctNjkxMC00N2QwLWE3ZTYtZWYxNjQzNGVlZDlmXCIsXCJwcmltYXJ5c2lkXCI6XCJTLTEtNS0yMS02NDA5NTQ5NTQtMzg5NDU4Mjk4Mi0xMjkzMzI5ODQ5LTMwNTQ2NDc3XCJ9IiwibmJmIjoxNjc0NzQ0Mzc4LCJleHAiOjE2NzQ3NDQ5NzgsImlzcyI6IjAwMDAwMDAyLTAwMDAtMGZmMS1jZTAwLTAwMDAwMDAwMDAwMEA1MGY5MmJkMS00NzEyLTQxMTEtOTUzZC03ZDM3OGE1ZThhZDAiLCJhdWQiOiIwMDAwMDAwMi0wMDAwLTBmZjEtY2UwMC0wMDAwMDAwMDAwMDAvYXR0YWNobWVudHMub2ZmaWNlLm5ldEA1MGY5MmJkMS00NzEyLTQxMTEtOTUzZC03ZDM3OGE1ZThhZDAiLCJoYXBwIjoib3dhIn0.pRQQZNrz5gRbFR3s4Bhr-fqXFZ3MyBH1_A-Yt2DkK-9sEgs4eLC4TIteOaYwfkSG0AT0a6ckL--CdPNITyQpVI2hLteACFMxlGHJ8ZxFEFCtI-dCYId-6DlyL7LieC3tQ-Uajo-RTo9789qXhSTq_BkqLXrfV_mIeBw_WRsrzwrGDiO3SKAJd59nqHi25acgGml-EKRxbX76UPzJHH0SOjj3fntyKiGaL_30skJZYe8hlrbAETWTFo1UNTLgRL0pzlxQ8Tf1UPTB1n5mAJ0tWrUvvNw0Yp0Q_BlN309f9sjclqFW8wid9yzM0taX04oAz7UTnussBy8FjMIxCBFRPg&amp;X-OWA-CANARY=IN4F3hcw00KpNfQHgEyAkgDFz1ms_9oYicMRdx2ushHfiYEcnku4xHdjWwGA2OBgjV-jqt3DN0U.&amp;owa=outlook.office.com&amp;scriptVer=20221209009.15&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5652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68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693EB1-EEE1-45FC-A164-3C7083AF06FD}"/>
              </a:ext>
            </a:extLst>
          </p:cNvPr>
          <p:cNvSpPr txBox="1"/>
          <p:nvPr/>
        </p:nvSpPr>
        <p:spPr>
          <a:xfrm>
            <a:off x="939175" y="394812"/>
            <a:ext cx="8379392" cy="502766"/>
          </a:xfrm>
          <a:prstGeom prst="rect">
            <a:avLst/>
          </a:prstGeom>
          <a:noFill/>
        </p:spPr>
        <p:txBody>
          <a:bodyPr wrap="square" rtlCol="0">
            <a:spAutoFit/>
          </a:bodyPr>
          <a:lstStyle/>
          <a:p>
            <a:pPr algn="ctr"/>
            <a:r>
              <a:rPr lang="en-US" sz="2667" b="1" cap="all" dirty="0" smtClean="0">
                <a:solidFill>
                  <a:srgbClr val="1EB8C1"/>
                </a:solidFill>
                <a:latin typeface="Verdana" panose="020B0604030504040204" pitchFamily="34" charset="0"/>
                <a:ea typeface="Verdana" panose="020B0604030504040204" pitchFamily="34" charset="0"/>
                <a:cs typeface="Verdana" panose="020B0604030504040204" pitchFamily="34" charset="0"/>
              </a:rPr>
              <a:t>3.3 non-operational trial</a:t>
            </a:r>
            <a:endParaRPr lang="en-IE" sz="2667" b="1" cap="all" dirty="0">
              <a:solidFill>
                <a:srgbClr val="1EB8C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820486" y="1449328"/>
            <a:ext cx="7232073" cy="4524315"/>
          </a:xfrm>
          <a:prstGeom prst="rect">
            <a:avLst/>
          </a:prstGeom>
          <a:noFill/>
        </p:spPr>
        <p:txBody>
          <a:bodyPr wrap="square" rtlCol="0">
            <a:spAutoFit/>
          </a:bodyPr>
          <a:lstStyle/>
          <a:p>
            <a:r>
              <a:rPr lang="en-IE" b="1" dirty="0" smtClean="0"/>
              <a:t>FFC non-operational trial</a:t>
            </a:r>
          </a:p>
          <a:p>
            <a:pPr marL="285750" lvl="0" indent="-285750">
              <a:buFont typeface="Arial" panose="020B0604020202020204" pitchFamily="34" charset="0"/>
              <a:buChar char="•"/>
            </a:pPr>
            <a:r>
              <a:rPr lang="en-IE" dirty="0" smtClean="0"/>
              <a:t>In Q4 2021 the non-operational trial commenced</a:t>
            </a:r>
          </a:p>
          <a:p>
            <a:pPr marL="285750" lvl="0" indent="-285750">
              <a:buFont typeface="Arial" panose="020B0604020202020204" pitchFamily="34" charset="0"/>
              <a:buChar char="•"/>
            </a:pPr>
            <a:r>
              <a:rPr lang="en-IE" dirty="0" smtClean="0"/>
              <a:t>The purpose of this non-operational trial was to test the processes and systems that were developed throughout Stage 1</a:t>
            </a:r>
          </a:p>
          <a:p>
            <a:pPr marL="285750" lvl="0" indent="-285750">
              <a:buFont typeface="Arial" panose="020B0604020202020204" pitchFamily="34" charset="0"/>
              <a:buChar char="•"/>
            </a:pPr>
            <a:r>
              <a:rPr lang="en-IE" dirty="0" smtClean="0"/>
              <a:t>This included the dissemination of the trial Daily Flood Guidance Statement product to key stakeholders</a:t>
            </a:r>
          </a:p>
          <a:p>
            <a:pPr marL="285750" lvl="0" indent="-285750">
              <a:buFont typeface="Arial" panose="020B0604020202020204" pitchFamily="34" charset="0"/>
              <a:buChar char="•"/>
            </a:pPr>
            <a:endParaRPr lang="en-IE" dirty="0" smtClean="0"/>
          </a:p>
          <a:p>
            <a:pPr marL="285750" indent="-285750">
              <a:buFont typeface="Arial" panose="020B0604020202020204" pitchFamily="34" charset="0"/>
              <a:buChar char="•"/>
            </a:pPr>
            <a:r>
              <a:rPr lang="en-IE" dirty="0" smtClean="0"/>
              <a:t>The </a:t>
            </a:r>
            <a:r>
              <a:rPr lang="en-IE" dirty="0"/>
              <a:t>FEWS system </a:t>
            </a:r>
            <a:r>
              <a:rPr lang="en-IE" dirty="0" smtClean="0"/>
              <a:t>which schedules the HYPE fluvial models also formed part of the trial. The performance of this system was monitored</a:t>
            </a:r>
          </a:p>
          <a:p>
            <a:pPr marL="285750" indent="-285750">
              <a:buFont typeface="Arial" panose="020B0604020202020204" pitchFamily="34" charset="0"/>
              <a:buChar char="•"/>
            </a:pPr>
            <a:r>
              <a:rPr lang="en-IE" dirty="0"/>
              <a:t>The </a:t>
            </a:r>
            <a:r>
              <a:rPr lang="en-IE" dirty="0" smtClean="0"/>
              <a:t>TSSF model initially being run via the OPW’s Contractors then the TSSF model which was transferred to the ECMWF HPC will also be reviewed</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FFC staff maintained a log of all incidents with the various systems and models, flooding events etc</a:t>
            </a:r>
            <a:r>
              <a:rPr lang="en-IE" dirty="0" smtClean="0"/>
              <a:t>.</a:t>
            </a:r>
          </a:p>
          <a:p>
            <a:endParaRPr lang="en-IE" dirty="0"/>
          </a:p>
        </p:txBody>
      </p:sp>
    </p:spTree>
    <p:extLst>
      <p:ext uri="{BB962C8B-B14F-4D97-AF65-F5344CB8AC3E}">
        <p14:creationId xmlns:p14="http://schemas.microsoft.com/office/powerpoint/2010/main" val="185255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31017</TotalTime>
  <Words>2982</Words>
  <Application>Microsoft Office PowerPoint</Application>
  <PresentationFormat>Widescreen</PresentationFormat>
  <Paragraphs>464</Paragraphs>
  <Slides>24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Corbel</vt:lpstr>
      <vt:lpstr>Tahoma</vt:lpstr>
      <vt:lpstr>Verdana</vt:lpstr>
      <vt:lpstr>Office Theme</vt:lpstr>
      <vt:lpstr>Met Éireann NFFWS Update February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Venn</dc:creator>
  <cp:lastModifiedBy>Eoin Sherlock</cp:lastModifiedBy>
  <cp:revision>1457</cp:revision>
  <dcterms:created xsi:type="dcterms:W3CDTF">2019-11-04T13:24:22Z</dcterms:created>
  <dcterms:modified xsi:type="dcterms:W3CDTF">2023-03-02T09:39:42Z</dcterms:modified>
</cp:coreProperties>
</file>